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256" r:id="rId5"/>
    <p:sldId id="606" r:id="rId6"/>
    <p:sldId id="469" r:id="rId7"/>
    <p:sldId id="470" r:id="rId8"/>
    <p:sldId id="471" r:id="rId9"/>
    <p:sldId id="472" r:id="rId10"/>
    <p:sldId id="354" r:id="rId11"/>
    <p:sldId id="475" r:id="rId12"/>
    <p:sldId id="476" r:id="rId13"/>
    <p:sldId id="607" r:id="rId14"/>
    <p:sldId id="608" r:id="rId15"/>
    <p:sldId id="609" r:id="rId16"/>
    <p:sldId id="592" r:id="rId17"/>
    <p:sldId id="630" r:id="rId18"/>
    <p:sldId id="633" r:id="rId19"/>
    <p:sldId id="627" r:id="rId20"/>
    <p:sldId id="634" r:id="rId21"/>
    <p:sldId id="616" r:id="rId22"/>
    <p:sldId id="632" r:id="rId23"/>
    <p:sldId id="623" r:id="rId24"/>
    <p:sldId id="621" r:id="rId25"/>
    <p:sldId id="626" r:id="rId26"/>
    <p:sldId id="603" r:id="rId27"/>
    <p:sldId id="336" r:id="rId28"/>
    <p:sldId id="62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19C"/>
    <a:srgbClr val="BCD4BF"/>
    <a:srgbClr val="5148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12" autoAdjust="0"/>
    <p:restoredTop sz="78519" autoAdjust="0"/>
  </p:normalViewPr>
  <p:slideViewPr>
    <p:cSldViewPr snapToGrid="0" showGuides="1">
      <p:cViewPr varScale="1">
        <p:scale>
          <a:sx n="86" d="100"/>
          <a:sy n="86" d="100"/>
        </p:scale>
        <p:origin x="1578"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062147-202F-4120-8B88-F063ECFB9EB2}" type="doc">
      <dgm:prSet loTypeId="urn:microsoft.com/office/officeart/2005/8/layout/vProcess5" loCatId="process" qsTypeId="urn:microsoft.com/office/officeart/2005/8/quickstyle/simple3" qsCatId="simple" csTypeId="urn:microsoft.com/office/officeart/2005/8/colors/colorful1" csCatId="colorful" phldr="1"/>
      <dgm:spPr/>
    </dgm:pt>
    <dgm:pt modelId="{1793AB53-792B-43CF-9BE8-E4847671F489}">
      <dgm:prSet phldrT="[文本]" custT="1"/>
      <dgm:spPr/>
      <dgm:t>
        <a:bodyPr/>
        <a:lstStyle/>
        <a:p>
          <a:pPr>
            <a:buFont typeface="Arial" panose="020B0604020202020204" pitchFamily="34" charset="0"/>
            <a:buChar char="•"/>
          </a:pPr>
          <a:r>
            <a:rPr lang="en-US" altLang="zh-CN" sz="2400" dirty="0">
              <a:latin typeface="+mn-lt"/>
              <a:cs typeface="Times New Roman" panose="02020603050405020304" pitchFamily="18" charset="0"/>
            </a:rPr>
            <a:t>Ideal setup for </a:t>
          </a:r>
          <a:r>
            <a:rPr lang="en-US" altLang="zh-CN" sz="2400" dirty="0" err="1">
              <a:latin typeface="+mn-lt"/>
              <a:ea typeface="宋体"/>
              <a:cs typeface="Times New Roman" panose="02020603050405020304" pitchFamily="18" charset="0"/>
            </a:rPr>
            <a:t>Yaari's</a:t>
          </a:r>
          <a:r>
            <a:rPr lang="en-US" altLang="zh-CN" sz="2400" dirty="0">
              <a:latin typeface="+mn-lt"/>
              <a:ea typeface="宋体"/>
              <a:cs typeface="Times New Roman" panose="02020603050405020304" pitchFamily="18" charset="0"/>
            </a:rPr>
            <a:t> (1965) assumption and prediction</a:t>
          </a:r>
          <a:endParaRPr lang="zh-CN" altLang="en-US" sz="2400" dirty="0">
            <a:latin typeface="+mn-lt"/>
            <a:cs typeface="Times New Roman" panose="02020603050405020304" pitchFamily="18" charset="0"/>
          </a:endParaRPr>
        </a:p>
      </dgm:t>
    </dgm:pt>
    <dgm:pt modelId="{D118809C-0CCF-4584-BED9-BA9BA3A02F77}" type="parTrans" cxnId="{B6767F7D-80CB-427B-8FC8-FFE6E4125D1E}">
      <dgm:prSet/>
      <dgm:spPr/>
      <dgm:t>
        <a:bodyPr/>
        <a:lstStyle/>
        <a:p>
          <a:endParaRPr lang="zh-CN" altLang="en-US" sz="1400">
            <a:solidFill>
              <a:schemeClr val="tx1"/>
            </a:solidFill>
          </a:endParaRPr>
        </a:p>
      </dgm:t>
    </dgm:pt>
    <dgm:pt modelId="{993FA3A7-6D87-42C0-B6DD-B778F164347D}" type="sibTrans" cxnId="{B6767F7D-80CB-427B-8FC8-FFE6E4125D1E}">
      <dgm:prSet custT="1"/>
      <dgm:spPr/>
      <dgm:t>
        <a:bodyPr/>
        <a:lstStyle/>
        <a:p>
          <a:endParaRPr lang="zh-CN" altLang="en-US" sz="2000">
            <a:solidFill>
              <a:schemeClr val="tx1"/>
            </a:solidFill>
          </a:endParaRPr>
        </a:p>
      </dgm:t>
    </dgm:pt>
    <dgm:pt modelId="{D09A03EF-75BC-4394-9A85-0AF5EFCE01CE}">
      <dgm:prSet phldrT="[文本]" custT="1"/>
      <dgm:spPr/>
      <dgm:t>
        <a:bodyPr/>
        <a:lstStyle/>
        <a:p>
          <a:pPr marL="0" lvl="0" algn="l" defTabSz="1555750">
            <a:lnSpc>
              <a:spcPct val="90000"/>
            </a:lnSpc>
            <a:spcBef>
              <a:spcPct val="0"/>
            </a:spcBef>
            <a:spcAft>
              <a:spcPct val="35000"/>
            </a:spcAft>
            <a:buFont typeface="Arial" panose="020B0604020202020204" pitchFamily="34" charset="0"/>
            <a:buNone/>
          </a:pPr>
          <a:r>
            <a:rPr lang="en-US" altLang="zh-CN" sz="2400" kern="1200" dirty="0">
              <a:latin typeface="+mn-lt"/>
              <a:ea typeface="宋体"/>
              <a:cs typeface="Times New Roman" panose="02020603050405020304" pitchFamily="18" charset="0"/>
            </a:rPr>
            <a:t>* No bequest motive</a:t>
          </a:r>
        </a:p>
        <a:p>
          <a:pPr marL="0" lvl="0" algn="l" defTabSz="1555750">
            <a:lnSpc>
              <a:spcPct val="90000"/>
            </a:lnSpc>
            <a:spcBef>
              <a:spcPct val="0"/>
            </a:spcBef>
            <a:spcAft>
              <a:spcPct val="35000"/>
            </a:spcAft>
            <a:buFont typeface="Arial" panose="020B0604020202020204" pitchFamily="34" charset="0"/>
            <a:buNone/>
          </a:pPr>
          <a:r>
            <a:rPr lang="en-US" altLang="zh-CN" sz="2400" kern="1200" dirty="0">
              <a:latin typeface="+mn-lt"/>
              <a:ea typeface="宋体"/>
              <a:cs typeface="Times New Roman" panose="02020603050405020304" pitchFamily="18" charset="0"/>
            </a:rPr>
            <a:t>* Full annuitization</a:t>
          </a:r>
          <a:endParaRPr lang="zh-CN" altLang="en-US" sz="2400" kern="1200" dirty="0">
            <a:latin typeface="+mn-lt"/>
            <a:ea typeface="宋体"/>
            <a:cs typeface="Times New Roman" panose="02020603050405020304" pitchFamily="18" charset="0"/>
          </a:endParaRPr>
        </a:p>
      </dgm:t>
    </dgm:pt>
    <dgm:pt modelId="{817615A2-F08C-4095-8D51-A132CB80FAE1}" type="parTrans" cxnId="{826C867F-BFC0-4C44-857A-4198A5356623}">
      <dgm:prSet/>
      <dgm:spPr/>
      <dgm:t>
        <a:bodyPr/>
        <a:lstStyle/>
        <a:p>
          <a:endParaRPr lang="zh-CN" altLang="en-US" sz="1400">
            <a:solidFill>
              <a:schemeClr val="tx1"/>
            </a:solidFill>
          </a:endParaRPr>
        </a:p>
      </dgm:t>
    </dgm:pt>
    <dgm:pt modelId="{39F0BF7E-94F8-4460-A3AC-2BA1721C813A}" type="sibTrans" cxnId="{826C867F-BFC0-4C44-857A-4198A5356623}">
      <dgm:prSet/>
      <dgm:spPr/>
      <dgm:t>
        <a:bodyPr/>
        <a:lstStyle/>
        <a:p>
          <a:endParaRPr lang="zh-CN" altLang="en-US" sz="1400">
            <a:solidFill>
              <a:schemeClr val="tx1"/>
            </a:solidFill>
          </a:endParaRPr>
        </a:p>
      </dgm:t>
    </dgm:pt>
    <dgm:pt modelId="{FE886AE6-AAA3-4730-983A-9011E73B9231}" type="pres">
      <dgm:prSet presAssocID="{10062147-202F-4120-8B88-F063ECFB9EB2}" presName="outerComposite" presStyleCnt="0">
        <dgm:presLayoutVars>
          <dgm:chMax val="5"/>
          <dgm:dir/>
          <dgm:resizeHandles val="exact"/>
        </dgm:presLayoutVars>
      </dgm:prSet>
      <dgm:spPr/>
    </dgm:pt>
    <dgm:pt modelId="{CFB14A4B-BF87-4FF7-AF6C-71CC984C1D46}" type="pres">
      <dgm:prSet presAssocID="{10062147-202F-4120-8B88-F063ECFB9EB2}" presName="dummyMaxCanvas" presStyleCnt="0">
        <dgm:presLayoutVars/>
      </dgm:prSet>
      <dgm:spPr/>
    </dgm:pt>
    <dgm:pt modelId="{B7577067-B4DC-45E1-89B1-E7459FA173A7}" type="pres">
      <dgm:prSet presAssocID="{10062147-202F-4120-8B88-F063ECFB9EB2}" presName="TwoNodes_1" presStyleLbl="node1" presStyleIdx="0" presStyleCnt="2">
        <dgm:presLayoutVars>
          <dgm:bulletEnabled val="1"/>
        </dgm:presLayoutVars>
      </dgm:prSet>
      <dgm:spPr/>
    </dgm:pt>
    <dgm:pt modelId="{F1E34F9C-CAF5-44F3-AAFA-F1EFADD904A8}" type="pres">
      <dgm:prSet presAssocID="{10062147-202F-4120-8B88-F063ECFB9EB2}" presName="TwoNodes_2" presStyleLbl="node1" presStyleIdx="1" presStyleCnt="2" custScaleX="81181" custLinFactNeighborY="730">
        <dgm:presLayoutVars>
          <dgm:bulletEnabled val="1"/>
        </dgm:presLayoutVars>
      </dgm:prSet>
      <dgm:spPr/>
    </dgm:pt>
    <dgm:pt modelId="{5E7C81AD-00AD-4C7A-8AD7-12D0FC7F3D38}" type="pres">
      <dgm:prSet presAssocID="{10062147-202F-4120-8B88-F063ECFB9EB2}" presName="TwoConn_1-2" presStyleLbl="fgAccFollowNode1" presStyleIdx="0" presStyleCnt="1">
        <dgm:presLayoutVars>
          <dgm:bulletEnabled val="1"/>
        </dgm:presLayoutVars>
      </dgm:prSet>
      <dgm:spPr/>
    </dgm:pt>
    <dgm:pt modelId="{E2B3F99E-E960-4C7F-996D-1F6858615BA4}" type="pres">
      <dgm:prSet presAssocID="{10062147-202F-4120-8B88-F063ECFB9EB2}" presName="TwoNodes_1_text" presStyleLbl="node1" presStyleIdx="1" presStyleCnt="2">
        <dgm:presLayoutVars>
          <dgm:bulletEnabled val="1"/>
        </dgm:presLayoutVars>
      </dgm:prSet>
      <dgm:spPr/>
    </dgm:pt>
    <dgm:pt modelId="{C531CBB8-C66B-4940-B0DE-4F6E985AC74F}" type="pres">
      <dgm:prSet presAssocID="{10062147-202F-4120-8B88-F063ECFB9EB2}" presName="TwoNodes_2_text" presStyleLbl="node1" presStyleIdx="1" presStyleCnt="2">
        <dgm:presLayoutVars>
          <dgm:bulletEnabled val="1"/>
        </dgm:presLayoutVars>
      </dgm:prSet>
      <dgm:spPr/>
    </dgm:pt>
  </dgm:ptLst>
  <dgm:cxnLst>
    <dgm:cxn modelId="{9EC67264-3FE7-40CC-97BB-26F93662BDF9}" type="presOf" srcId="{1793AB53-792B-43CF-9BE8-E4847671F489}" destId="{E2B3F99E-E960-4C7F-996D-1F6858615BA4}" srcOrd="1" destOrd="0" presId="urn:microsoft.com/office/officeart/2005/8/layout/vProcess5"/>
    <dgm:cxn modelId="{C011EC73-3514-4ECA-9CCC-18967274F30E}" type="presOf" srcId="{10062147-202F-4120-8B88-F063ECFB9EB2}" destId="{FE886AE6-AAA3-4730-983A-9011E73B9231}" srcOrd="0" destOrd="0" presId="urn:microsoft.com/office/officeart/2005/8/layout/vProcess5"/>
    <dgm:cxn modelId="{B6767F7D-80CB-427B-8FC8-FFE6E4125D1E}" srcId="{10062147-202F-4120-8B88-F063ECFB9EB2}" destId="{1793AB53-792B-43CF-9BE8-E4847671F489}" srcOrd="0" destOrd="0" parTransId="{D118809C-0CCF-4584-BED9-BA9BA3A02F77}" sibTransId="{993FA3A7-6D87-42C0-B6DD-B778F164347D}"/>
    <dgm:cxn modelId="{826C867F-BFC0-4C44-857A-4198A5356623}" srcId="{10062147-202F-4120-8B88-F063ECFB9EB2}" destId="{D09A03EF-75BC-4394-9A85-0AF5EFCE01CE}" srcOrd="1" destOrd="0" parTransId="{817615A2-F08C-4095-8D51-A132CB80FAE1}" sibTransId="{39F0BF7E-94F8-4460-A3AC-2BA1721C813A}"/>
    <dgm:cxn modelId="{C9E71288-30E9-415B-8AD0-392D98B9E9FF}" type="presOf" srcId="{D09A03EF-75BC-4394-9A85-0AF5EFCE01CE}" destId="{C531CBB8-C66B-4940-B0DE-4F6E985AC74F}" srcOrd="1" destOrd="0" presId="urn:microsoft.com/office/officeart/2005/8/layout/vProcess5"/>
    <dgm:cxn modelId="{38935FD5-6C8C-40F4-981B-D624C3C4BAE0}" type="presOf" srcId="{D09A03EF-75BC-4394-9A85-0AF5EFCE01CE}" destId="{F1E34F9C-CAF5-44F3-AAFA-F1EFADD904A8}" srcOrd="0" destOrd="0" presId="urn:microsoft.com/office/officeart/2005/8/layout/vProcess5"/>
    <dgm:cxn modelId="{098BF1F7-DA82-4EF1-8225-4E3FAC61953C}" type="presOf" srcId="{993FA3A7-6D87-42C0-B6DD-B778F164347D}" destId="{5E7C81AD-00AD-4C7A-8AD7-12D0FC7F3D38}" srcOrd="0" destOrd="0" presId="urn:microsoft.com/office/officeart/2005/8/layout/vProcess5"/>
    <dgm:cxn modelId="{29891BFF-23BE-48C5-A2FB-FF1CF427C134}" type="presOf" srcId="{1793AB53-792B-43CF-9BE8-E4847671F489}" destId="{B7577067-B4DC-45E1-89B1-E7459FA173A7}" srcOrd="0" destOrd="0" presId="urn:microsoft.com/office/officeart/2005/8/layout/vProcess5"/>
    <dgm:cxn modelId="{4926323B-1240-4354-8FE2-5F563A30FACB}" type="presParOf" srcId="{FE886AE6-AAA3-4730-983A-9011E73B9231}" destId="{CFB14A4B-BF87-4FF7-AF6C-71CC984C1D46}" srcOrd="0" destOrd="0" presId="urn:microsoft.com/office/officeart/2005/8/layout/vProcess5"/>
    <dgm:cxn modelId="{E03E9126-E8E2-4395-8255-6296C9A0F868}" type="presParOf" srcId="{FE886AE6-AAA3-4730-983A-9011E73B9231}" destId="{B7577067-B4DC-45E1-89B1-E7459FA173A7}" srcOrd="1" destOrd="0" presId="urn:microsoft.com/office/officeart/2005/8/layout/vProcess5"/>
    <dgm:cxn modelId="{6548131C-C040-4E6D-96CB-5AB68CA14EBD}" type="presParOf" srcId="{FE886AE6-AAA3-4730-983A-9011E73B9231}" destId="{F1E34F9C-CAF5-44F3-AAFA-F1EFADD904A8}" srcOrd="2" destOrd="0" presId="urn:microsoft.com/office/officeart/2005/8/layout/vProcess5"/>
    <dgm:cxn modelId="{08DA8174-B4A5-4A69-8350-9F0BBFA99BC1}" type="presParOf" srcId="{FE886AE6-AAA3-4730-983A-9011E73B9231}" destId="{5E7C81AD-00AD-4C7A-8AD7-12D0FC7F3D38}" srcOrd="3" destOrd="0" presId="urn:microsoft.com/office/officeart/2005/8/layout/vProcess5"/>
    <dgm:cxn modelId="{CD8BE8CA-128A-4D4B-921D-9ECADC106227}" type="presParOf" srcId="{FE886AE6-AAA3-4730-983A-9011E73B9231}" destId="{E2B3F99E-E960-4C7F-996D-1F6858615BA4}" srcOrd="4" destOrd="0" presId="urn:microsoft.com/office/officeart/2005/8/layout/vProcess5"/>
    <dgm:cxn modelId="{4C24C97B-FE3F-414B-A598-C3644164EA54}" type="presParOf" srcId="{FE886AE6-AAA3-4730-983A-9011E73B9231}" destId="{C531CBB8-C66B-4940-B0DE-4F6E985AC74F}"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9274DC0-8EEF-4B95-B605-E0A261CAC3B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zh-CN" altLang="en-US"/>
        </a:p>
      </dgm:t>
    </dgm:pt>
    <dgm:pt modelId="{452A2BA8-7A14-4302-9D95-5AC88477AEF3}">
      <dgm:prSet phldrT="[文本]"/>
      <dgm:spPr/>
      <dgm:t>
        <a:bodyPr/>
        <a:lstStyle/>
        <a:p>
          <a:pPr>
            <a:buFont typeface="Arial" pitchFamily="34" charset="0"/>
            <a:buChar char="•"/>
          </a:pPr>
          <a:r>
            <a:rPr lang="en-US" altLang="zh-CN" dirty="0">
              <a:ea typeface="微软雅黑" panose="020B0503020204020204" pitchFamily="34" charset="-122"/>
            </a:rPr>
            <a:t>The RBP program </a:t>
          </a:r>
          <a:endParaRPr lang="zh-CN" altLang="en-US" dirty="0"/>
        </a:p>
      </dgm:t>
    </dgm:pt>
    <dgm:pt modelId="{6259D488-8ABE-4E7F-B8E8-F835D5E9C3A6}" type="parTrans" cxnId="{F9AD2403-A1FA-4108-9E3B-E8C6C5B5362C}">
      <dgm:prSet/>
      <dgm:spPr/>
      <dgm:t>
        <a:bodyPr/>
        <a:lstStyle/>
        <a:p>
          <a:endParaRPr lang="zh-CN" altLang="en-US"/>
        </a:p>
      </dgm:t>
    </dgm:pt>
    <dgm:pt modelId="{135AD9FD-E0C3-4F2F-8753-693F054863F1}" type="sibTrans" cxnId="{F9AD2403-A1FA-4108-9E3B-E8C6C5B5362C}">
      <dgm:prSet/>
      <dgm:spPr/>
      <dgm:t>
        <a:bodyPr/>
        <a:lstStyle/>
        <a:p>
          <a:endParaRPr lang="zh-CN" altLang="en-US"/>
        </a:p>
      </dgm:t>
    </dgm:pt>
    <dgm:pt modelId="{FDA45659-9A32-4172-935B-48C805E1DC19}">
      <dgm:prSet custT="1"/>
      <dgm:spPr/>
      <dgm:t>
        <a:bodyPr/>
        <a:lstStyle/>
        <a:p>
          <a:pPr>
            <a:lnSpc>
              <a:spcPct val="150000"/>
            </a:lnSpc>
          </a:pPr>
          <a:r>
            <a:rPr lang="en-US" altLang="zh-CN" sz="2000" dirty="0">
              <a:ea typeface="微软雅黑" panose="020B0503020204020204" pitchFamily="34" charset="-122"/>
            </a:rPr>
            <a:t>initiated in some rural areas in 2009.</a:t>
          </a:r>
        </a:p>
      </dgm:t>
    </dgm:pt>
    <dgm:pt modelId="{DBE0D40B-6F1F-4ADE-81B3-6CDFB02C1E16}" type="parTrans" cxnId="{085E0CE9-0313-4245-88D6-CB5C7E79EC50}">
      <dgm:prSet/>
      <dgm:spPr/>
      <dgm:t>
        <a:bodyPr/>
        <a:lstStyle/>
        <a:p>
          <a:endParaRPr lang="zh-CN" altLang="en-US"/>
        </a:p>
      </dgm:t>
    </dgm:pt>
    <dgm:pt modelId="{541870C9-4175-4793-8420-0EF8BB634FD9}" type="sibTrans" cxnId="{085E0CE9-0313-4245-88D6-CB5C7E79EC50}">
      <dgm:prSet/>
      <dgm:spPr/>
      <dgm:t>
        <a:bodyPr/>
        <a:lstStyle/>
        <a:p>
          <a:endParaRPr lang="zh-CN" altLang="en-US"/>
        </a:p>
      </dgm:t>
    </dgm:pt>
    <dgm:pt modelId="{647046F8-93FC-412E-A807-AFB5A66DACD3}">
      <dgm:prSet custT="1"/>
      <dgm:spPr/>
      <dgm:t>
        <a:bodyPr/>
        <a:lstStyle/>
        <a:p>
          <a:pPr>
            <a:lnSpc>
              <a:spcPct val="150000"/>
            </a:lnSpc>
          </a:pPr>
          <a:r>
            <a:rPr lang="en-US" altLang="zh-CN" sz="2000" dirty="0">
              <a:ea typeface="微软雅黑" panose="020B0503020204020204" pitchFamily="34" charset="-122"/>
            </a:rPr>
            <a:t>expanded to some urban areas in 2011. </a:t>
          </a:r>
        </a:p>
      </dgm:t>
    </dgm:pt>
    <dgm:pt modelId="{F5F768A6-C31E-4939-8949-ED5C2470F5F5}" type="parTrans" cxnId="{C03A484F-0DC9-4779-BCBA-382E7245F471}">
      <dgm:prSet/>
      <dgm:spPr/>
      <dgm:t>
        <a:bodyPr/>
        <a:lstStyle/>
        <a:p>
          <a:endParaRPr lang="zh-CN" altLang="en-US"/>
        </a:p>
      </dgm:t>
    </dgm:pt>
    <dgm:pt modelId="{36513121-0AD3-4D47-846B-7338A9AE4382}" type="sibTrans" cxnId="{C03A484F-0DC9-4779-BCBA-382E7245F471}">
      <dgm:prSet/>
      <dgm:spPr/>
      <dgm:t>
        <a:bodyPr/>
        <a:lstStyle/>
        <a:p>
          <a:endParaRPr lang="zh-CN" altLang="en-US"/>
        </a:p>
      </dgm:t>
    </dgm:pt>
    <dgm:pt modelId="{FFC0EE18-5077-4D52-914F-3674632A8A42}">
      <dgm:prSet custT="1"/>
      <dgm:spPr/>
      <dgm:t>
        <a:bodyPr/>
        <a:lstStyle/>
        <a:p>
          <a:pPr>
            <a:lnSpc>
              <a:spcPct val="150000"/>
            </a:lnSpc>
          </a:pPr>
          <a:r>
            <a:rPr lang="en-US" altLang="zh-CN" sz="2000" dirty="0">
              <a:ea typeface="微软雅黑" panose="020B0503020204020204" pitchFamily="34" charset="-122"/>
            </a:rPr>
            <a:t>became available to all eligible residents in 2012. </a:t>
          </a:r>
        </a:p>
      </dgm:t>
    </dgm:pt>
    <dgm:pt modelId="{4B982DCF-9C28-4BF6-B12B-F9B06A98FA40}" type="parTrans" cxnId="{A1E0EABE-C17D-403E-B2EC-90ADD9581280}">
      <dgm:prSet/>
      <dgm:spPr/>
      <dgm:t>
        <a:bodyPr/>
        <a:lstStyle/>
        <a:p>
          <a:endParaRPr lang="zh-CN" altLang="en-US"/>
        </a:p>
      </dgm:t>
    </dgm:pt>
    <dgm:pt modelId="{B5E2A17D-53D2-4FEA-9477-9C83B02C70B9}" type="sibTrans" cxnId="{A1E0EABE-C17D-403E-B2EC-90ADD9581280}">
      <dgm:prSet/>
      <dgm:spPr/>
      <dgm:t>
        <a:bodyPr/>
        <a:lstStyle/>
        <a:p>
          <a:endParaRPr lang="zh-CN" altLang="en-US"/>
        </a:p>
      </dgm:t>
    </dgm:pt>
    <dgm:pt modelId="{CBADFFC7-24B1-42F9-B547-3384775F4338}" type="pres">
      <dgm:prSet presAssocID="{39274DC0-8EEF-4B95-B605-E0A261CAC3B1}" presName="linear" presStyleCnt="0">
        <dgm:presLayoutVars>
          <dgm:animLvl val="lvl"/>
          <dgm:resizeHandles val="exact"/>
        </dgm:presLayoutVars>
      </dgm:prSet>
      <dgm:spPr/>
    </dgm:pt>
    <dgm:pt modelId="{4DFE56D9-DF1C-44D4-868D-D865BC3598C2}" type="pres">
      <dgm:prSet presAssocID="{452A2BA8-7A14-4302-9D95-5AC88477AEF3}" presName="parentText" presStyleLbl="node1" presStyleIdx="0" presStyleCnt="1">
        <dgm:presLayoutVars>
          <dgm:chMax val="0"/>
          <dgm:bulletEnabled val="1"/>
        </dgm:presLayoutVars>
      </dgm:prSet>
      <dgm:spPr/>
    </dgm:pt>
    <dgm:pt modelId="{7F0745FB-E6B4-4401-AA25-5AD1193DC50F}" type="pres">
      <dgm:prSet presAssocID="{452A2BA8-7A14-4302-9D95-5AC88477AEF3}" presName="childText" presStyleLbl="revTx" presStyleIdx="0" presStyleCnt="1">
        <dgm:presLayoutVars>
          <dgm:bulletEnabled val="1"/>
        </dgm:presLayoutVars>
      </dgm:prSet>
      <dgm:spPr/>
    </dgm:pt>
  </dgm:ptLst>
  <dgm:cxnLst>
    <dgm:cxn modelId="{F9AD2403-A1FA-4108-9E3B-E8C6C5B5362C}" srcId="{39274DC0-8EEF-4B95-B605-E0A261CAC3B1}" destId="{452A2BA8-7A14-4302-9D95-5AC88477AEF3}" srcOrd="0" destOrd="0" parTransId="{6259D488-8ABE-4E7F-B8E8-F835D5E9C3A6}" sibTransId="{135AD9FD-E0C3-4F2F-8753-693F054863F1}"/>
    <dgm:cxn modelId="{957BC621-4621-4EFC-A674-D047CDB73EBB}" type="presOf" srcId="{647046F8-93FC-412E-A807-AFB5A66DACD3}" destId="{7F0745FB-E6B4-4401-AA25-5AD1193DC50F}" srcOrd="0" destOrd="1" presId="urn:microsoft.com/office/officeart/2005/8/layout/vList2"/>
    <dgm:cxn modelId="{D4F85229-2054-4DC8-B0A5-4AC448B92627}" type="presOf" srcId="{452A2BA8-7A14-4302-9D95-5AC88477AEF3}" destId="{4DFE56D9-DF1C-44D4-868D-D865BC3598C2}" srcOrd="0" destOrd="0" presId="urn:microsoft.com/office/officeart/2005/8/layout/vList2"/>
    <dgm:cxn modelId="{1A420D2A-F2AF-45FC-A8D6-81C3A383B207}" type="presOf" srcId="{39274DC0-8EEF-4B95-B605-E0A261CAC3B1}" destId="{CBADFFC7-24B1-42F9-B547-3384775F4338}" srcOrd="0" destOrd="0" presId="urn:microsoft.com/office/officeart/2005/8/layout/vList2"/>
    <dgm:cxn modelId="{771E9D34-0FFD-4009-A4F4-B09311A61B27}" type="presOf" srcId="{FFC0EE18-5077-4D52-914F-3674632A8A42}" destId="{7F0745FB-E6B4-4401-AA25-5AD1193DC50F}" srcOrd="0" destOrd="2" presId="urn:microsoft.com/office/officeart/2005/8/layout/vList2"/>
    <dgm:cxn modelId="{C03A484F-0DC9-4779-BCBA-382E7245F471}" srcId="{452A2BA8-7A14-4302-9D95-5AC88477AEF3}" destId="{647046F8-93FC-412E-A807-AFB5A66DACD3}" srcOrd="1" destOrd="0" parTransId="{F5F768A6-C31E-4939-8949-ED5C2470F5F5}" sibTransId="{36513121-0AD3-4D47-846B-7338A9AE4382}"/>
    <dgm:cxn modelId="{B465FB96-3A0C-4014-BFF5-4BDF29BA44EC}" type="presOf" srcId="{FDA45659-9A32-4172-935B-48C805E1DC19}" destId="{7F0745FB-E6B4-4401-AA25-5AD1193DC50F}" srcOrd="0" destOrd="0" presId="urn:microsoft.com/office/officeart/2005/8/layout/vList2"/>
    <dgm:cxn modelId="{A1E0EABE-C17D-403E-B2EC-90ADD9581280}" srcId="{452A2BA8-7A14-4302-9D95-5AC88477AEF3}" destId="{FFC0EE18-5077-4D52-914F-3674632A8A42}" srcOrd="2" destOrd="0" parTransId="{4B982DCF-9C28-4BF6-B12B-F9B06A98FA40}" sibTransId="{B5E2A17D-53D2-4FEA-9477-9C83B02C70B9}"/>
    <dgm:cxn modelId="{085E0CE9-0313-4245-88D6-CB5C7E79EC50}" srcId="{452A2BA8-7A14-4302-9D95-5AC88477AEF3}" destId="{FDA45659-9A32-4172-935B-48C805E1DC19}" srcOrd="0" destOrd="0" parTransId="{DBE0D40B-6F1F-4ADE-81B3-6CDFB02C1E16}" sibTransId="{541870C9-4175-4793-8420-0EF8BB634FD9}"/>
    <dgm:cxn modelId="{366E2C57-2BAB-45B2-8F48-EEC8E84AE558}" type="presParOf" srcId="{CBADFFC7-24B1-42F9-B547-3384775F4338}" destId="{4DFE56D9-DF1C-44D4-868D-D865BC3598C2}" srcOrd="0" destOrd="0" presId="urn:microsoft.com/office/officeart/2005/8/layout/vList2"/>
    <dgm:cxn modelId="{AB3DB5F1-D060-4AAB-8D51-79E79EBCB4A7}" type="presParOf" srcId="{CBADFFC7-24B1-42F9-B547-3384775F4338}" destId="{7F0745FB-E6B4-4401-AA25-5AD1193DC50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534051-4C53-4BAE-B99B-155330943EBE}" type="doc">
      <dgm:prSet loTypeId="urn:microsoft.com/office/officeart/2005/8/layout/arrow4" loCatId="relationship" qsTypeId="urn:microsoft.com/office/officeart/2005/8/quickstyle/3d3" qsCatId="3D" csTypeId="urn:microsoft.com/office/officeart/2005/8/colors/accent2_5" csCatId="accent2" phldr="1"/>
      <dgm:spPr/>
      <dgm:t>
        <a:bodyPr/>
        <a:lstStyle/>
        <a:p>
          <a:endParaRPr lang="zh-CN" altLang="en-US"/>
        </a:p>
      </dgm:t>
    </dgm:pt>
    <dgm:pt modelId="{9D50F571-8708-4B89-8100-1C34FEFCAC6A}">
      <dgm:prSet phldrT="[文本]"/>
      <dgm:spPr/>
      <dgm:t>
        <a:bodyPr/>
        <a:lstStyle/>
        <a:p>
          <a:r>
            <a:rPr lang="en-US" altLang="zh-CN" dirty="0">
              <a:latin typeface="+mn-ea"/>
              <a:ea typeface="+mn-ea"/>
            </a:rPr>
            <a:t>Health cost risk </a:t>
          </a:r>
          <a:r>
            <a:rPr lang="en-US" altLang="zh-CN" b="1" dirty="0">
              <a:latin typeface="+mn-ea"/>
              <a:ea typeface="+mn-ea"/>
            </a:rPr>
            <a:t>increases</a:t>
          </a:r>
          <a:r>
            <a:rPr lang="en-US" altLang="zh-CN" dirty="0">
              <a:latin typeface="+mn-ea"/>
              <a:ea typeface="+mn-ea"/>
            </a:rPr>
            <a:t> the probability of pension participation</a:t>
          </a:r>
          <a:endParaRPr lang="zh-CN" altLang="en-US" dirty="0">
            <a:latin typeface="+mn-ea"/>
            <a:ea typeface="+mn-ea"/>
          </a:endParaRPr>
        </a:p>
      </dgm:t>
    </dgm:pt>
    <dgm:pt modelId="{1D850374-DA27-44B2-AA24-A42749A58C83}" type="parTrans" cxnId="{2B13D02F-3E50-4F4F-BE32-58CCE42BF12C}">
      <dgm:prSet/>
      <dgm:spPr/>
      <dgm:t>
        <a:bodyPr/>
        <a:lstStyle/>
        <a:p>
          <a:endParaRPr lang="zh-CN" altLang="en-US"/>
        </a:p>
      </dgm:t>
    </dgm:pt>
    <dgm:pt modelId="{7C3ED09D-6036-4D4D-ACFD-6F59677655CF}" type="sibTrans" cxnId="{2B13D02F-3E50-4F4F-BE32-58CCE42BF12C}">
      <dgm:prSet/>
      <dgm:spPr/>
      <dgm:t>
        <a:bodyPr/>
        <a:lstStyle/>
        <a:p>
          <a:endParaRPr lang="zh-CN" altLang="en-US"/>
        </a:p>
      </dgm:t>
    </dgm:pt>
    <dgm:pt modelId="{2603C8D5-D081-427C-B56E-C9CFC5E15637}">
      <dgm:prSet phldrT="[文本]"/>
      <dgm:spPr/>
      <dgm:t>
        <a:bodyPr/>
        <a:lstStyle/>
        <a:p>
          <a:r>
            <a:rPr lang="en-US" altLang="zh-CN" dirty="0">
              <a:latin typeface="+mn-ea"/>
              <a:ea typeface="+mn-ea"/>
            </a:rPr>
            <a:t>Health cost risk </a:t>
          </a:r>
          <a:r>
            <a:rPr lang="en-US" altLang="zh-CN" b="1" dirty="0">
              <a:latin typeface="+mn-ea"/>
              <a:ea typeface="+mn-ea"/>
            </a:rPr>
            <a:t>decreases</a:t>
          </a:r>
          <a:r>
            <a:rPr lang="en-US" altLang="zh-CN" dirty="0">
              <a:latin typeface="+mn-ea"/>
              <a:ea typeface="+mn-ea"/>
            </a:rPr>
            <a:t> the amount of pension contribution for pension participants</a:t>
          </a:r>
          <a:endParaRPr lang="zh-CN" altLang="en-US" dirty="0">
            <a:latin typeface="+mn-ea"/>
            <a:ea typeface="+mn-ea"/>
          </a:endParaRPr>
        </a:p>
      </dgm:t>
    </dgm:pt>
    <dgm:pt modelId="{8EC66F36-EFF0-414E-86E5-ABB81BAAA09A}" type="parTrans" cxnId="{D6FE4C18-BFC9-4A5E-8814-1BAAF6955BCD}">
      <dgm:prSet/>
      <dgm:spPr/>
      <dgm:t>
        <a:bodyPr/>
        <a:lstStyle/>
        <a:p>
          <a:endParaRPr lang="zh-CN" altLang="en-US"/>
        </a:p>
      </dgm:t>
    </dgm:pt>
    <dgm:pt modelId="{F31FDC01-A7FF-4CF0-B4D0-B7C3636A6936}" type="sibTrans" cxnId="{D6FE4C18-BFC9-4A5E-8814-1BAAF6955BCD}">
      <dgm:prSet/>
      <dgm:spPr/>
      <dgm:t>
        <a:bodyPr/>
        <a:lstStyle/>
        <a:p>
          <a:endParaRPr lang="zh-CN" altLang="en-US"/>
        </a:p>
      </dgm:t>
    </dgm:pt>
    <dgm:pt modelId="{C8D6C96B-FA58-4C3E-85CE-80C90D7B9E76}" type="pres">
      <dgm:prSet presAssocID="{DC534051-4C53-4BAE-B99B-155330943EBE}" presName="compositeShape" presStyleCnt="0">
        <dgm:presLayoutVars>
          <dgm:chMax val="2"/>
          <dgm:dir/>
          <dgm:resizeHandles val="exact"/>
        </dgm:presLayoutVars>
      </dgm:prSet>
      <dgm:spPr/>
    </dgm:pt>
    <dgm:pt modelId="{3DEA43EF-0205-4430-A4D6-EC373BD1D4E3}" type="pres">
      <dgm:prSet presAssocID="{9D50F571-8708-4B89-8100-1C34FEFCAC6A}" presName="upArrow" presStyleLbl="node1" presStyleIdx="0" presStyleCnt="2"/>
      <dgm:spPr/>
    </dgm:pt>
    <dgm:pt modelId="{2AF979B5-E049-4BBB-A63E-07BDCC2274F0}" type="pres">
      <dgm:prSet presAssocID="{9D50F571-8708-4B89-8100-1C34FEFCAC6A}" presName="upArrowText" presStyleLbl="revTx" presStyleIdx="0" presStyleCnt="2" custScaleX="92564" custLinFactNeighborX="-10689" custLinFactNeighborY="1642">
        <dgm:presLayoutVars>
          <dgm:chMax val="0"/>
          <dgm:bulletEnabled val="1"/>
        </dgm:presLayoutVars>
      </dgm:prSet>
      <dgm:spPr/>
    </dgm:pt>
    <dgm:pt modelId="{43BA829A-C562-4DE4-9EA3-6910BD7E5803}" type="pres">
      <dgm:prSet presAssocID="{2603C8D5-D081-427C-B56E-C9CFC5E15637}" presName="downArrow" presStyleLbl="node1" presStyleIdx="1" presStyleCnt="2"/>
      <dgm:spPr/>
    </dgm:pt>
    <dgm:pt modelId="{856A63B0-057D-449E-A363-C3B8B133AC44}" type="pres">
      <dgm:prSet presAssocID="{2603C8D5-D081-427C-B56E-C9CFC5E15637}" presName="downArrowText" presStyleLbl="revTx" presStyleIdx="1" presStyleCnt="2">
        <dgm:presLayoutVars>
          <dgm:chMax val="0"/>
          <dgm:bulletEnabled val="1"/>
        </dgm:presLayoutVars>
      </dgm:prSet>
      <dgm:spPr/>
    </dgm:pt>
  </dgm:ptLst>
  <dgm:cxnLst>
    <dgm:cxn modelId="{D6FE4C18-BFC9-4A5E-8814-1BAAF6955BCD}" srcId="{DC534051-4C53-4BAE-B99B-155330943EBE}" destId="{2603C8D5-D081-427C-B56E-C9CFC5E15637}" srcOrd="1" destOrd="0" parTransId="{8EC66F36-EFF0-414E-86E5-ABB81BAAA09A}" sibTransId="{F31FDC01-A7FF-4CF0-B4D0-B7C3636A6936}"/>
    <dgm:cxn modelId="{2B13D02F-3E50-4F4F-BE32-58CCE42BF12C}" srcId="{DC534051-4C53-4BAE-B99B-155330943EBE}" destId="{9D50F571-8708-4B89-8100-1C34FEFCAC6A}" srcOrd="0" destOrd="0" parTransId="{1D850374-DA27-44B2-AA24-A42749A58C83}" sibTransId="{7C3ED09D-6036-4D4D-ACFD-6F59677655CF}"/>
    <dgm:cxn modelId="{3932CD51-6BD9-4109-9BC1-721F434A412E}" type="presOf" srcId="{DC534051-4C53-4BAE-B99B-155330943EBE}" destId="{C8D6C96B-FA58-4C3E-85CE-80C90D7B9E76}" srcOrd="0" destOrd="0" presId="urn:microsoft.com/office/officeart/2005/8/layout/arrow4"/>
    <dgm:cxn modelId="{2F7040A1-39D8-4CCC-892B-754F3666C810}" type="presOf" srcId="{2603C8D5-D081-427C-B56E-C9CFC5E15637}" destId="{856A63B0-057D-449E-A363-C3B8B133AC44}" srcOrd="0" destOrd="0" presId="urn:microsoft.com/office/officeart/2005/8/layout/arrow4"/>
    <dgm:cxn modelId="{278475A9-0950-4119-9B0F-D6DBBF7502BE}" type="presOf" srcId="{9D50F571-8708-4B89-8100-1C34FEFCAC6A}" destId="{2AF979B5-E049-4BBB-A63E-07BDCC2274F0}" srcOrd="0" destOrd="0" presId="urn:microsoft.com/office/officeart/2005/8/layout/arrow4"/>
    <dgm:cxn modelId="{42977E9A-25A9-4853-B630-1D28D15C94A5}" type="presParOf" srcId="{C8D6C96B-FA58-4C3E-85CE-80C90D7B9E76}" destId="{3DEA43EF-0205-4430-A4D6-EC373BD1D4E3}" srcOrd="0" destOrd="0" presId="urn:microsoft.com/office/officeart/2005/8/layout/arrow4"/>
    <dgm:cxn modelId="{BC5C6825-3CCE-480F-A11D-B1B63ED88F61}" type="presParOf" srcId="{C8D6C96B-FA58-4C3E-85CE-80C90D7B9E76}" destId="{2AF979B5-E049-4BBB-A63E-07BDCC2274F0}" srcOrd="1" destOrd="0" presId="urn:microsoft.com/office/officeart/2005/8/layout/arrow4"/>
    <dgm:cxn modelId="{1384989D-38BE-4C24-83BA-F9E24ADD905F}" type="presParOf" srcId="{C8D6C96B-FA58-4C3E-85CE-80C90D7B9E76}" destId="{43BA829A-C562-4DE4-9EA3-6910BD7E5803}" srcOrd="2" destOrd="0" presId="urn:microsoft.com/office/officeart/2005/8/layout/arrow4"/>
    <dgm:cxn modelId="{9542D03B-21CC-492F-B902-92F76DC8721A}" type="presParOf" srcId="{C8D6C96B-FA58-4C3E-85CE-80C90D7B9E76}" destId="{856A63B0-057D-449E-A363-C3B8B133AC44}"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AA9D88-A632-4260-B526-624736302B2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CN" altLang="en-US"/>
        </a:p>
      </dgm:t>
    </dgm:pt>
    <dgm:pt modelId="{6DE6B3E4-24DA-4259-BE6B-082C5C9AD713}">
      <dgm:prSet phldrT="[文本]"/>
      <dgm:spPr/>
      <dgm:t>
        <a:bodyPr/>
        <a:lstStyle/>
        <a:p>
          <a:pPr>
            <a:buFont typeface="Arial" pitchFamily="34" charset="0"/>
            <a:buChar char="•"/>
          </a:pPr>
          <a:r>
            <a:rPr lang="en-US" altLang="zh-CN" dirty="0">
              <a:ea typeface="微软雅黑" panose="020B0503020204020204" pitchFamily="34" charset="-122"/>
            </a:rPr>
            <a:t>China Health and Retirement Longitudinal Study (CHARLS) </a:t>
          </a:r>
          <a:endParaRPr lang="zh-CN" altLang="en-US" dirty="0"/>
        </a:p>
      </dgm:t>
    </dgm:pt>
    <dgm:pt modelId="{10FE7512-B970-4F15-A4E3-5A9E1D73A725}" type="parTrans" cxnId="{8CB8F354-9EEC-441A-AEF5-6C49064DD5AC}">
      <dgm:prSet/>
      <dgm:spPr/>
      <dgm:t>
        <a:bodyPr/>
        <a:lstStyle/>
        <a:p>
          <a:endParaRPr lang="zh-CN" altLang="en-US"/>
        </a:p>
      </dgm:t>
    </dgm:pt>
    <dgm:pt modelId="{B16EAA6D-753C-406E-949E-5B4B0841099C}" type="sibTrans" cxnId="{8CB8F354-9EEC-441A-AEF5-6C49064DD5AC}">
      <dgm:prSet/>
      <dgm:spPr/>
      <dgm:t>
        <a:bodyPr/>
        <a:lstStyle/>
        <a:p>
          <a:endParaRPr lang="zh-CN" altLang="en-US"/>
        </a:p>
      </dgm:t>
    </dgm:pt>
    <dgm:pt modelId="{CAE2AB72-4FC5-4EEF-8172-F5B39DDB44BD}">
      <dgm:prSet/>
      <dgm:spPr/>
      <dgm:t>
        <a:bodyPr/>
        <a:lstStyle/>
        <a:p>
          <a:pPr>
            <a:lnSpc>
              <a:spcPct val="150000"/>
            </a:lnSpc>
          </a:pPr>
          <a:r>
            <a:rPr lang="en-US" altLang="zh-CN" dirty="0">
              <a:ea typeface="微软雅黑" panose="020B0503020204020204" pitchFamily="34" charset="-122"/>
            </a:rPr>
            <a:t>2011, 2013, 2015, 2018, revisit</a:t>
          </a:r>
        </a:p>
      </dgm:t>
    </dgm:pt>
    <dgm:pt modelId="{63766C7E-EAAA-482A-BAB2-C308FADF1F8A}" type="parTrans" cxnId="{838C03A6-FBFC-4EDB-A0F4-9A2FF6F457F8}">
      <dgm:prSet/>
      <dgm:spPr/>
      <dgm:t>
        <a:bodyPr/>
        <a:lstStyle/>
        <a:p>
          <a:endParaRPr lang="zh-CN" altLang="en-US"/>
        </a:p>
      </dgm:t>
    </dgm:pt>
    <dgm:pt modelId="{21BA0D79-418B-4520-9A6B-A8D2178FC515}" type="sibTrans" cxnId="{838C03A6-FBFC-4EDB-A0F4-9A2FF6F457F8}">
      <dgm:prSet/>
      <dgm:spPr/>
      <dgm:t>
        <a:bodyPr/>
        <a:lstStyle/>
        <a:p>
          <a:endParaRPr lang="zh-CN" altLang="en-US"/>
        </a:p>
      </dgm:t>
    </dgm:pt>
    <dgm:pt modelId="{4257D43A-8DF0-48EE-AC01-E6907F3B776F}">
      <dgm:prSet/>
      <dgm:spPr/>
      <dgm:t>
        <a:bodyPr/>
        <a:lstStyle/>
        <a:p>
          <a:pPr>
            <a:lnSpc>
              <a:spcPct val="150000"/>
            </a:lnSpc>
          </a:pPr>
          <a:r>
            <a:rPr lang="en-US" altLang="zh-CN" dirty="0">
              <a:ea typeface="微软雅黑" panose="020B0503020204020204" pitchFamily="34" charset="-122"/>
            </a:rPr>
            <a:t>Personal information, family structure and financial support, health status, work, income and assets, retirement and pension plans</a:t>
          </a:r>
        </a:p>
      </dgm:t>
    </dgm:pt>
    <dgm:pt modelId="{8BAD6421-038C-4BAE-8FBE-E1C0B65AD698}" type="parTrans" cxnId="{75A74D9D-FB94-404C-95C7-8D4AB5B6D5E2}">
      <dgm:prSet/>
      <dgm:spPr/>
      <dgm:t>
        <a:bodyPr/>
        <a:lstStyle/>
        <a:p>
          <a:endParaRPr lang="zh-CN" altLang="en-US"/>
        </a:p>
      </dgm:t>
    </dgm:pt>
    <dgm:pt modelId="{D348C447-BC8D-403B-860C-E6DC34360A2A}" type="sibTrans" cxnId="{75A74D9D-FB94-404C-95C7-8D4AB5B6D5E2}">
      <dgm:prSet/>
      <dgm:spPr/>
      <dgm:t>
        <a:bodyPr/>
        <a:lstStyle/>
        <a:p>
          <a:endParaRPr lang="zh-CN" altLang="en-US"/>
        </a:p>
      </dgm:t>
    </dgm:pt>
    <dgm:pt modelId="{4DBFFE97-C548-43DA-837B-FCC0E8938CF5}">
      <dgm:prSet/>
      <dgm:spPr/>
      <dgm:t>
        <a:bodyPr/>
        <a:lstStyle/>
        <a:p>
          <a:r>
            <a:rPr lang="en-US" altLang="zh-CN">
              <a:ea typeface="微软雅黑" panose="020B0503020204020204" pitchFamily="34" charset="-122"/>
            </a:rPr>
            <a:t>Sample</a:t>
          </a:r>
          <a:endParaRPr lang="en-US" altLang="zh-CN" dirty="0">
            <a:ea typeface="微软雅黑" panose="020B0503020204020204" pitchFamily="34" charset="-122"/>
          </a:endParaRPr>
        </a:p>
      </dgm:t>
    </dgm:pt>
    <dgm:pt modelId="{3A305E5E-B5A5-4F20-A2E9-B5CC7C800477}" type="parTrans" cxnId="{83A48E45-4AB6-4C2A-9D88-E8013EA2EC99}">
      <dgm:prSet/>
      <dgm:spPr/>
      <dgm:t>
        <a:bodyPr/>
        <a:lstStyle/>
        <a:p>
          <a:endParaRPr lang="zh-CN" altLang="en-US"/>
        </a:p>
      </dgm:t>
    </dgm:pt>
    <dgm:pt modelId="{ABD48C3A-D21A-4A04-B071-F6FB936F59A8}" type="sibTrans" cxnId="{83A48E45-4AB6-4C2A-9D88-E8013EA2EC99}">
      <dgm:prSet/>
      <dgm:spPr/>
      <dgm:t>
        <a:bodyPr/>
        <a:lstStyle/>
        <a:p>
          <a:endParaRPr lang="zh-CN" altLang="en-US"/>
        </a:p>
      </dgm:t>
    </dgm:pt>
    <dgm:pt modelId="{7EB1B50E-638A-4969-8476-50BC047D6298}">
      <dgm:prSet/>
      <dgm:spPr/>
      <dgm:t>
        <a:bodyPr/>
        <a:lstStyle/>
        <a:p>
          <a:pPr>
            <a:lnSpc>
              <a:spcPct val="150000"/>
            </a:lnSpc>
          </a:pPr>
          <a:r>
            <a:rPr lang="en-US" altLang="zh-CN" dirty="0">
              <a:ea typeface="微软雅黑" panose="020B0503020204020204" pitchFamily="34" charset="-122"/>
            </a:rPr>
            <a:t>45 to 59 years old in respective survey year</a:t>
          </a:r>
        </a:p>
      </dgm:t>
    </dgm:pt>
    <dgm:pt modelId="{F30D43B0-3CC8-4EA7-A785-11955297C649}" type="parTrans" cxnId="{215B1D6F-B500-484E-B2BF-949A21A0C805}">
      <dgm:prSet/>
      <dgm:spPr/>
      <dgm:t>
        <a:bodyPr/>
        <a:lstStyle/>
        <a:p>
          <a:endParaRPr lang="zh-CN" altLang="en-US"/>
        </a:p>
      </dgm:t>
    </dgm:pt>
    <dgm:pt modelId="{4239798D-A6F3-4F0A-9C53-EC53FFC7DA6F}" type="sibTrans" cxnId="{215B1D6F-B500-484E-B2BF-949A21A0C805}">
      <dgm:prSet/>
      <dgm:spPr/>
      <dgm:t>
        <a:bodyPr/>
        <a:lstStyle/>
        <a:p>
          <a:endParaRPr lang="zh-CN" altLang="en-US"/>
        </a:p>
      </dgm:t>
    </dgm:pt>
    <dgm:pt modelId="{76684288-74F2-498E-A5C5-D80808C1E89B}">
      <dgm:prSet/>
      <dgm:spPr/>
      <dgm:t>
        <a:bodyPr/>
        <a:lstStyle/>
        <a:p>
          <a:pPr>
            <a:lnSpc>
              <a:spcPct val="150000"/>
            </a:lnSpc>
          </a:pPr>
          <a:r>
            <a:rPr lang="en-US" altLang="zh-CN" dirty="0">
              <a:ea typeface="微软雅黑" panose="020B0503020204020204" pitchFamily="34" charset="-122"/>
            </a:rPr>
            <a:t>Eligible to participate in RBP</a:t>
          </a:r>
        </a:p>
      </dgm:t>
    </dgm:pt>
    <dgm:pt modelId="{94BC121E-BF65-41EE-891A-581040F45322}" type="parTrans" cxnId="{9A389CAF-F7FB-4A5A-9705-62F51A26B744}">
      <dgm:prSet/>
      <dgm:spPr/>
      <dgm:t>
        <a:bodyPr/>
        <a:lstStyle/>
        <a:p>
          <a:endParaRPr lang="zh-CN" altLang="en-US"/>
        </a:p>
      </dgm:t>
    </dgm:pt>
    <dgm:pt modelId="{31E3E26A-B7FF-477C-8350-F8958463DBAE}" type="sibTrans" cxnId="{9A389CAF-F7FB-4A5A-9705-62F51A26B744}">
      <dgm:prSet/>
      <dgm:spPr/>
      <dgm:t>
        <a:bodyPr/>
        <a:lstStyle/>
        <a:p>
          <a:endParaRPr lang="zh-CN" altLang="en-US"/>
        </a:p>
      </dgm:t>
    </dgm:pt>
    <dgm:pt modelId="{09A80FC1-22E5-457E-A164-AD3644B27AB3}">
      <dgm:prSet/>
      <dgm:spPr/>
      <dgm:t>
        <a:bodyPr/>
        <a:lstStyle/>
        <a:p>
          <a:pPr>
            <a:lnSpc>
              <a:spcPct val="150000"/>
            </a:lnSpc>
          </a:pPr>
          <a:r>
            <a:rPr lang="en-US" altLang="zh-CN" dirty="0">
              <a:ea typeface="微软雅黑" panose="020B0503020204020204" pitchFamily="34" charset="-122"/>
            </a:rPr>
            <a:t>14,324 individual-year observations</a:t>
          </a:r>
        </a:p>
      </dgm:t>
    </dgm:pt>
    <dgm:pt modelId="{63245720-5BFE-4C3E-B4C1-B1E01337641F}" type="parTrans" cxnId="{B707653B-D2F0-4D9B-A0B8-1F90C9EE1171}">
      <dgm:prSet/>
      <dgm:spPr/>
      <dgm:t>
        <a:bodyPr/>
        <a:lstStyle/>
        <a:p>
          <a:endParaRPr lang="zh-CN" altLang="en-US"/>
        </a:p>
      </dgm:t>
    </dgm:pt>
    <dgm:pt modelId="{131E12EC-83E0-4C02-91B1-3678A79E82CB}" type="sibTrans" cxnId="{B707653B-D2F0-4D9B-A0B8-1F90C9EE1171}">
      <dgm:prSet/>
      <dgm:spPr/>
      <dgm:t>
        <a:bodyPr/>
        <a:lstStyle/>
        <a:p>
          <a:endParaRPr lang="zh-CN" altLang="en-US"/>
        </a:p>
      </dgm:t>
    </dgm:pt>
    <dgm:pt modelId="{897D2E46-58A7-4A27-8DFF-75A49E5262CE}" type="pres">
      <dgm:prSet presAssocID="{CCAA9D88-A632-4260-B526-624736302B2B}" presName="linear" presStyleCnt="0">
        <dgm:presLayoutVars>
          <dgm:dir/>
          <dgm:animLvl val="lvl"/>
          <dgm:resizeHandles val="exact"/>
        </dgm:presLayoutVars>
      </dgm:prSet>
      <dgm:spPr/>
    </dgm:pt>
    <dgm:pt modelId="{4CC8285E-5A26-4FE3-B518-8CDB137A6D67}" type="pres">
      <dgm:prSet presAssocID="{6DE6B3E4-24DA-4259-BE6B-082C5C9AD713}" presName="parentLin" presStyleCnt="0"/>
      <dgm:spPr/>
    </dgm:pt>
    <dgm:pt modelId="{B53EA5A8-FA2E-4424-92F3-D293FEC9F922}" type="pres">
      <dgm:prSet presAssocID="{6DE6B3E4-24DA-4259-BE6B-082C5C9AD713}" presName="parentLeftMargin" presStyleLbl="node1" presStyleIdx="0" presStyleCnt="2"/>
      <dgm:spPr/>
    </dgm:pt>
    <dgm:pt modelId="{C43A751D-16FF-499F-97F1-DFEE0D9E4C13}" type="pres">
      <dgm:prSet presAssocID="{6DE6B3E4-24DA-4259-BE6B-082C5C9AD713}" presName="parentText" presStyleLbl="node1" presStyleIdx="0" presStyleCnt="2">
        <dgm:presLayoutVars>
          <dgm:chMax val="0"/>
          <dgm:bulletEnabled val="1"/>
        </dgm:presLayoutVars>
      </dgm:prSet>
      <dgm:spPr/>
    </dgm:pt>
    <dgm:pt modelId="{C587F56D-10CD-42D3-9720-A9D746A5B847}" type="pres">
      <dgm:prSet presAssocID="{6DE6B3E4-24DA-4259-BE6B-082C5C9AD713}" presName="negativeSpace" presStyleCnt="0"/>
      <dgm:spPr/>
    </dgm:pt>
    <dgm:pt modelId="{29408972-A894-47A0-8206-8FBD0BE6B5B1}" type="pres">
      <dgm:prSet presAssocID="{6DE6B3E4-24DA-4259-BE6B-082C5C9AD713}" presName="childText" presStyleLbl="conFgAcc1" presStyleIdx="0" presStyleCnt="2">
        <dgm:presLayoutVars>
          <dgm:bulletEnabled val="1"/>
        </dgm:presLayoutVars>
      </dgm:prSet>
      <dgm:spPr/>
    </dgm:pt>
    <dgm:pt modelId="{99760CF3-F4F8-4AEF-B1E4-73B4A68D7E63}" type="pres">
      <dgm:prSet presAssocID="{B16EAA6D-753C-406E-949E-5B4B0841099C}" presName="spaceBetweenRectangles" presStyleCnt="0"/>
      <dgm:spPr/>
    </dgm:pt>
    <dgm:pt modelId="{A275054B-9B6A-4B74-B6BC-EC20C2EAB486}" type="pres">
      <dgm:prSet presAssocID="{4DBFFE97-C548-43DA-837B-FCC0E8938CF5}" presName="parentLin" presStyleCnt="0"/>
      <dgm:spPr/>
    </dgm:pt>
    <dgm:pt modelId="{05A49538-4D8D-4AAB-BF3D-224512DDF9B2}" type="pres">
      <dgm:prSet presAssocID="{4DBFFE97-C548-43DA-837B-FCC0E8938CF5}" presName="parentLeftMargin" presStyleLbl="node1" presStyleIdx="0" presStyleCnt="2"/>
      <dgm:spPr/>
    </dgm:pt>
    <dgm:pt modelId="{B3CCF1DB-BB6C-4D52-A3D2-713EF2F87F6A}" type="pres">
      <dgm:prSet presAssocID="{4DBFFE97-C548-43DA-837B-FCC0E8938CF5}" presName="parentText" presStyleLbl="node1" presStyleIdx="1" presStyleCnt="2">
        <dgm:presLayoutVars>
          <dgm:chMax val="0"/>
          <dgm:bulletEnabled val="1"/>
        </dgm:presLayoutVars>
      </dgm:prSet>
      <dgm:spPr/>
    </dgm:pt>
    <dgm:pt modelId="{8FB4F72F-9DB2-492C-8F81-05A7BCF24B4B}" type="pres">
      <dgm:prSet presAssocID="{4DBFFE97-C548-43DA-837B-FCC0E8938CF5}" presName="negativeSpace" presStyleCnt="0"/>
      <dgm:spPr/>
    </dgm:pt>
    <dgm:pt modelId="{5C3B01EE-2A70-4A11-A3AB-908462719F2E}" type="pres">
      <dgm:prSet presAssocID="{4DBFFE97-C548-43DA-837B-FCC0E8938CF5}" presName="childText" presStyleLbl="conFgAcc1" presStyleIdx="1" presStyleCnt="2">
        <dgm:presLayoutVars>
          <dgm:bulletEnabled val="1"/>
        </dgm:presLayoutVars>
      </dgm:prSet>
      <dgm:spPr/>
    </dgm:pt>
  </dgm:ptLst>
  <dgm:cxnLst>
    <dgm:cxn modelId="{9B0A7B21-9449-4516-B84B-F0C233FC5E2A}" type="presOf" srcId="{4257D43A-8DF0-48EE-AC01-E6907F3B776F}" destId="{29408972-A894-47A0-8206-8FBD0BE6B5B1}" srcOrd="0" destOrd="1" presId="urn:microsoft.com/office/officeart/2005/8/layout/list1"/>
    <dgm:cxn modelId="{1B84C628-4FBF-411F-A142-6B5C73CA85C3}" type="presOf" srcId="{6DE6B3E4-24DA-4259-BE6B-082C5C9AD713}" destId="{B53EA5A8-FA2E-4424-92F3-D293FEC9F922}" srcOrd="0" destOrd="0" presId="urn:microsoft.com/office/officeart/2005/8/layout/list1"/>
    <dgm:cxn modelId="{B707653B-D2F0-4D9B-A0B8-1F90C9EE1171}" srcId="{4DBFFE97-C548-43DA-837B-FCC0E8938CF5}" destId="{09A80FC1-22E5-457E-A164-AD3644B27AB3}" srcOrd="2" destOrd="0" parTransId="{63245720-5BFE-4C3E-B4C1-B1E01337641F}" sibTransId="{131E12EC-83E0-4C02-91B1-3678A79E82CB}"/>
    <dgm:cxn modelId="{967A7C41-E12C-4F37-B6AD-F8BBDC38FD31}" type="presOf" srcId="{CCAA9D88-A632-4260-B526-624736302B2B}" destId="{897D2E46-58A7-4A27-8DFF-75A49E5262CE}" srcOrd="0" destOrd="0" presId="urn:microsoft.com/office/officeart/2005/8/layout/list1"/>
    <dgm:cxn modelId="{83A48E45-4AB6-4C2A-9D88-E8013EA2EC99}" srcId="{CCAA9D88-A632-4260-B526-624736302B2B}" destId="{4DBFFE97-C548-43DA-837B-FCC0E8938CF5}" srcOrd="1" destOrd="0" parTransId="{3A305E5E-B5A5-4F20-A2E9-B5CC7C800477}" sibTransId="{ABD48C3A-D21A-4A04-B071-F6FB936F59A8}"/>
    <dgm:cxn modelId="{215B1D6F-B500-484E-B2BF-949A21A0C805}" srcId="{4DBFFE97-C548-43DA-837B-FCC0E8938CF5}" destId="{7EB1B50E-638A-4969-8476-50BC047D6298}" srcOrd="0" destOrd="0" parTransId="{F30D43B0-3CC8-4EA7-A785-11955297C649}" sibTransId="{4239798D-A6F3-4F0A-9C53-EC53FFC7DA6F}"/>
    <dgm:cxn modelId="{8CB8F354-9EEC-441A-AEF5-6C49064DD5AC}" srcId="{CCAA9D88-A632-4260-B526-624736302B2B}" destId="{6DE6B3E4-24DA-4259-BE6B-082C5C9AD713}" srcOrd="0" destOrd="0" parTransId="{10FE7512-B970-4F15-A4E3-5A9E1D73A725}" sibTransId="{B16EAA6D-753C-406E-949E-5B4B0841099C}"/>
    <dgm:cxn modelId="{B9F4307D-2E7E-4D06-8F54-14E462E7D509}" type="presOf" srcId="{4DBFFE97-C548-43DA-837B-FCC0E8938CF5}" destId="{B3CCF1DB-BB6C-4D52-A3D2-713EF2F87F6A}" srcOrd="1" destOrd="0" presId="urn:microsoft.com/office/officeart/2005/8/layout/list1"/>
    <dgm:cxn modelId="{BCD73F96-31EC-41B2-A411-2236F89C12EA}" type="presOf" srcId="{6DE6B3E4-24DA-4259-BE6B-082C5C9AD713}" destId="{C43A751D-16FF-499F-97F1-DFEE0D9E4C13}" srcOrd="1" destOrd="0" presId="urn:microsoft.com/office/officeart/2005/8/layout/list1"/>
    <dgm:cxn modelId="{75A74D9D-FB94-404C-95C7-8D4AB5B6D5E2}" srcId="{6DE6B3E4-24DA-4259-BE6B-082C5C9AD713}" destId="{4257D43A-8DF0-48EE-AC01-E6907F3B776F}" srcOrd="1" destOrd="0" parTransId="{8BAD6421-038C-4BAE-8FBE-E1C0B65AD698}" sibTransId="{D348C447-BC8D-403B-860C-E6DC34360A2A}"/>
    <dgm:cxn modelId="{5B0146A4-0BA6-411B-B12B-4A47250861DD}" type="presOf" srcId="{76684288-74F2-498E-A5C5-D80808C1E89B}" destId="{5C3B01EE-2A70-4A11-A3AB-908462719F2E}" srcOrd="0" destOrd="1" presId="urn:microsoft.com/office/officeart/2005/8/layout/list1"/>
    <dgm:cxn modelId="{838C03A6-FBFC-4EDB-A0F4-9A2FF6F457F8}" srcId="{6DE6B3E4-24DA-4259-BE6B-082C5C9AD713}" destId="{CAE2AB72-4FC5-4EEF-8172-F5B39DDB44BD}" srcOrd="0" destOrd="0" parTransId="{63766C7E-EAAA-482A-BAB2-C308FADF1F8A}" sibTransId="{21BA0D79-418B-4520-9A6B-A8D2178FC515}"/>
    <dgm:cxn modelId="{644911AB-A362-456E-8188-0B781ED3EB62}" type="presOf" srcId="{CAE2AB72-4FC5-4EEF-8172-F5B39DDB44BD}" destId="{29408972-A894-47A0-8206-8FBD0BE6B5B1}" srcOrd="0" destOrd="0" presId="urn:microsoft.com/office/officeart/2005/8/layout/list1"/>
    <dgm:cxn modelId="{9A389CAF-F7FB-4A5A-9705-62F51A26B744}" srcId="{4DBFFE97-C548-43DA-837B-FCC0E8938CF5}" destId="{76684288-74F2-498E-A5C5-D80808C1E89B}" srcOrd="1" destOrd="0" parTransId="{94BC121E-BF65-41EE-891A-581040F45322}" sibTransId="{31E3E26A-B7FF-477C-8350-F8958463DBAE}"/>
    <dgm:cxn modelId="{E3CF94C4-9BAC-4333-A8D7-170DD8CBBA83}" type="presOf" srcId="{4DBFFE97-C548-43DA-837B-FCC0E8938CF5}" destId="{05A49538-4D8D-4AAB-BF3D-224512DDF9B2}" srcOrd="0" destOrd="0" presId="urn:microsoft.com/office/officeart/2005/8/layout/list1"/>
    <dgm:cxn modelId="{686590C7-A866-48C4-90C3-5D3583CD0DD9}" type="presOf" srcId="{7EB1B50E-638A-4969-8476-50BC047D6298}" destId="{5C3B01EE-2A70-4A11-A3AB-908462719F2E}" srcOrd="0" destOrd="0" presId="urn:microsoft.com/office/officeart/2005/8/layout/list1"/>
    <dgm:cxn modelId="{D72C4FEA-6DFC-4D57-BF93-A11190BBF0AE}" type="presOf" srcId="{09A80FC1-22E5-457E-A164-AD3644B27AB3}" destId="{5C3B01EE-2A70-4A11-A3AB-908462719F2E}" srcOrd="0" destOrd="2" presId="urn:microsoft.com/office/officeart/2005/8/layout/list1"/>
    <dgm:cxn modelId="{B494189F-D3F4-4BCC-85D9-53F1BD996443}" type="presParOf" srcId="{897D2E46-58A7-4A27-8DFF-75A49E5262CE}" destId="{4CC8285E-5A26-4FE3-B518-8CDB137A6D67}" srcOrd="0" destOrd="0" presId="urn:microsoft.com/office/officeart/2005/8/layout/list1"/>
    <dgm:cxn modelId="{8F36E023-3AB0-4B83-A6DB-47BCC4095DA3}" type="presParOf" srcId="{4CC8285E-5A26-4FE3-B518-8CDB137A6D67}" destId="{B53EA5A8-FA2E-4424-92F3-D293FEC9F922}" srcOrd="0" destOrd="0" presId="urn:microsoft.com/office/officeart/2005/8/layout/list1"/>
    <dgm:cxn modelId="{9F81C8E7-18C7-4549-9743-1C566EDB9FD6}" type="presParOf" srcId="{4CC8285E-5A26-4FE3-B518-8CDB137A6D67}" destId="{C43A751D-16FF-499F-97F1-DFEE0D9E4C13}" srcOrd="1" destOrd="0" presId="urn:microsoft.com/office/officeart/2005/8/layout/list1"/>
    <dgm:cxn modelId="{79A812A5-7CD8-4271-8B27-4F894662D708}" type="presParOf" srcId="{897D2E46-58A7-4A27-8DFF-75A49E5262CE}" destId="{C587F56D-10CD-42D3-9720-A9D746A5B847}" srcOrd="1" destOrd="0" presId="urn:microsoft.com/office/officeart/2005/8/layout/list1"/>
    <dgm:cxn modelId="{5D85F17C-A9CD-4B99-9C26-24C31B1BA857}" type="presParOf" srcId="{897D2E46-58A7-4A27-8DFF-75A49E5262CE}" destId="{29408972-A894-47A0-8206-8FBD0BE6B5B1}" srcOrd="2" destOrd="0" presId="urn:microsoft.com/office/officeart/2005/8/layout/list1"/>
    <dgm:cxn modelId="{51D662E0-CE0D-4A5F-AA2F-5EAC01692E8F}" type="presParOf" srcId="{897D2E46-58A7-4A27-8DFF-75A49E5262CE}" destId="{99760CF3-F4F8-4AEF-B1E4-73B4A68D7E63}" srcOrd="3" destOrd="0" presId="urn:microsoft.com/office/officeart/2005/8/layout/list1"/>
    <dgm:cxn modelId="{33613C52-082F-4EE6-90FC-AD0A2525BAD3}" type="presParOf" srcId="{897D2E46-58A7-4A27-8DFF-75A49E5262CE}" destId="{A275054B-9B6A-4B74-B6BC-EC20C2EAB486}" srcOrd="4" destOrd="0" presId="urn:microsoft.com/office/officeart/2005/8/layout/list1"/>
    <dgm:cxn modelId="{C33D03FF-ECF4-4294-83D6-FED6F0D1CAD1}" type="presParOf" srcId="{A275054B-9B6A-4B74-B6BC-EC20C2EAB486}" destId="{05A49538-4D8D-4AAB-BF3D-224512DDF9B2}" srcOrd="0" destOrd="0" presId="urn:microsoft.com/office/officeart/2005/8/layout/list1"/>
    <dgm:cxn modelId="{DC69D719-42A9-4864-A105-2B2EB490FABF}" type="presParOf" srcId="{A275054B-9B6A-4B74-B6BC-EC20C2EAB486}" destId="{B3CCF1DB-BB6C-4D52-A3D2-713EF2F87F6A}" srcOrd="1" destOrd="0" presId="urn:microsoft.com/office/officeart/2005/8/layout/list1"/>
    <dgm:cxn modelId="{1124CED6-A869-4E88-9BBC-41DDF5B205BF}" type="presParOf" srcId="{897D2E46-58A7-4A27-8DFF-75A49E5262CE}" destId="{8FB4F72F-9DB2-492C-8F81-05A7BCF24B4B}" srcOrd="5" destOrd="0" presId="urn:microsoft.com/office/officeart/2005/8/layout/list1"/>
    <dgm:cxn modelId="{12C27ACB-F0F3-46F4-881A-2E8EBC0D29C4}" type="presParOf" srcId="{897D2E46-58A7-4A27-8DFF-75A49E5262CE}" destId="{5C3B01EE-2A70-4A11-A3AB-908462719F2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77067-B4DC-45E1-89B1-E7459FA173A7}">
      <dsp:nvSpPr>
        <dsp:cNvPr id="0" name=""/>
        <dsp:cNvSpPr/>
      </dsp:nvSpPr>
      <dsp:spPr>
        <a:xfrm>
          <a:off x="0" y="0"/>
          <a:ext cx="6065685" cy="927262"/>
        </a:xfrm>
        <a:prstGeom prst="roundRect">
          <a:avLst>
            <a:gd name="adj" fmla="val 10000"/>
          </a:avLst>
        </a:prstGeom>
        <a:gradFill rotWithShape="0">
          <a:gsLst>
            <a:gs pos="0">
              <a:schemeClr val="accent2">
                <a:hueOff val="0"/>
                <a:satOff val="0"/>
                <a:lumOff val="0"/>
                <a:alphaOff val="0"/>
                <a:tint val="58000"/>
                <a:satMod val="300000"/>
              </a:schemeClr>
            </a:gs>
            <a:gs pos="100000">
              <a:schemeClr val="accent2">
                <a:hueOff val="0"/>
                <a:satOff val="0"/>
                <a:lumOff val="0"/>
                <a:alphaOff val="0"/>
                <a:tint val="68000"/>
                <a:satMod val="300000"/>
              </a:schemeClr>
            </a:gs>
          </a:gsLst>
          <a:path path="rect">
            <a:fillToRect l="50000" t="50000" r="50000" b="50000"/>
          </a:path>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n-US" altLang="zh-CN" sz="2400" kern="1200" dirty="0">
              <a:latin typeface="+mn-lt"/>
              <a:cs typeface="Times New Roman" panose="02020603050405020304" pitchFamily="18" charset="0"/>
            </a:rPr>
            <a:t>Ideal setup for </a:t>
          </a:r>
          <a:r>
            <a:rPr lang="en-US" altLang="zh-CN" sz="2400" kern="1200" dirty="0" err="1">
              <a:latin typeface="+mn-lt"/>
              <a:ea typeface="宋体"/>
              <a:cs typeface="Times New Roman" panose="02020603050405020304" pitchFamily="18" charset="0"/>
            </a:rPr>
            <a:t>Yaari's</a:t>
          </a:r>
          <a:r>
            <a:rPr lang="en-US" altLang="zh-CN" sz="2400" kern="1200" dirty="0">
              <a:latin typeface="+mn-lt"/>
              <a:ea typeface="宋体"/>
              <a:cs typeface="Times New Roman" panose="02020603050405020304" pitchFamily="18" charset="0"/>
            </a:rPr>
            <a:t> (1965) assumption and prediction</a:t>
          </a:r>
          <a:endParaRPr lang="zh-CN" altLang="en-US" sz="2400" kern="1200" dirty="0">
            <a:latin typeface="+mn-lt"/>
            <a:cs typeface="Times New Roman" panose="02020603050405020304" pitchFamily="18" charset="0"/>
          </a:endParaRPr>
        </a:p>
      </dsp:txBody>
      <dsp:txXfrm>
        <a:off x="27159" y="27159"/>
        <a:ext cx="5107285" cy="872944"/>
      </dsp:txXfrm>
    </dsp:sp>
    <dsp:sp modelId="{F1E34F9C-CAF5-44F3-AAFA-F1EFADD904A8}">
      <dsp:nvSpPr>
        <dsp:cNvPr id="0" name=""/>
        <dsp:cNvSpPr/>
      </dsp:nvSpPr>
      <dsp:spPr>
        <a:xfrm>
          <a:off x="1641165" y="1133321"/>
          <a:ext cx="4924183" cy="927262"/>
        </a:xfrm>
        <a:prstGeom prst="roundRect">
          <a:avLst>
            <a:gd name="adj" fmla="val 10000"/>
          </a:avLst>
        </a:prstGeom>
        <a:gradFill rotWithShape="0">
          <a:gsLst>
            <a:gs pos="0">
              <a:schemeClr val="accent3">
                <a:hueOff val="0"/>
                <a:satOff val="0"/>
                <a:lumOff val="0"/>
                <a:alphaOff val="0"/>
                <a:tint val="58000"/>
                <a:satMod val="300000"/>
              </a:schemeClr>
            </a:gs>
            <a:gs pos="100000">
              <a:schemeClr val="accent3">
                <a:hueOff val="0"/>
                <a:satOff val="0"/>
                <a:lumOff val="0"/>
                <a:alphaOff val="0"/>
                <a:tint val="68000"/>
                <a:satMod val="300000"/>
              </a:schemeClr>
            </a:gs>
          </a:gsLst>
          <a:path path="rect">
            <a:fillToRect l="50000" t="50000" r="50000" b="50000"/>
          </a:path>
        </a:gradFill>
        <a:ln>
          <a:noFill/>
        </a:ln>
        <a:effectLst>
          <a:outerShdw blurRad="45000" dist="25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555750">
            <a:lnSpc>
              <a:spcPct val="90000"/>
            </a:lnSpc>
            <a:spcBef>
              <a:spcPct val="0"/>
            </a:spcBef>
            <a:spcAft>
              <a:spcPct val="35000"/>
            </a:spcAft>
            <a:buFont typeface="Arial" panose="020B0604020202020204" pitchFamily="34" charset="0"/>
            <a:buNone/>
          </a:pPr>
          <a:r>
            <a:rPr lang="en-US" altLang="zh-CN" sz="2400" kern="1200" dirty="0">
              <a:latin typeface="+mn-lt"/>
              <a:ea typeface="宋体"/>
              <a:cs typeface="Times New Roman" panose="02020603050405020304" pitchFamily="18" charset="0"/>
            </a:rPr>
            <a:t>* No bequest motive</a:t>
          </a:r>
        </a:p>
        <a:p>
          <a:pPr marL="0" lvl="0" indent="0" algn="l" defTabSz="1555750">
            <a:lnSpc>
              <a:spcPct val="90000"/>
            </a:lnSpc>
            <a:spcBef>
              <a:spcPct val="0"/>
            </a:spcBef>
            <a:spcAft>
              <a:spcPct val="35000"/>
            </a:spcAft>
            <a:buFont typeface="Arial" panose="020B0604020202020204" pitchFamily="34" charset="0"/>
            <a:buNone/>
          </a:pPr>
          <a:r>
            <a:rPr lang="en-US" altLang="zh-CN" sz="2400" kern="1200" dirty="0">
              <a:latin typeface="+mn-lt"/>
              <a:ea typeface="宋体"/>
              <a:cs typeface="Times New Roman" panose="02020603050405020304" pitchFamily="18" charset="0"/>
            </a:rPr>
            <a:t>* Full annuitization</a:t>
          </a:r>
          <a:endParaRPr lang="zh-CN" altLang="en-US" sz="2400" kern="1200" dirty="0">
            <a:latin typeface="+mn-lt"/>
            <a:ea typeface="宋体"/>
            <a:cs typeface="Times New Roman" panose="02020603050405020304" pitchFamily="18" charset="0"/>
          </a:endParaRPr>
        </a:p>
      </dsp:txBody>
      <dsp:txXfrm>
        <a:off x="1668324" y="1160480"/>
        <a:ext cx="3511597" cy="872944"/>
      </dsp:txXfrm>
    </dsp:sp>
    <dsp:sp modelId="{5E7C81AD-00AD-4C7A-8AD7-12D0FC7F3D38}">
      <dsp:nvSpPr>
        <dsp:cNvPr id="0" name=""/>
        <dsp:cNvSpPr/>
      </dsp:nvSpPr>
      <dsp:spPr>
        <a:xfrm>
          <a:off x="5462964" y="728931"/>
          <a:ext cx="602720" cy="602720"/>
        </a:xfrm>
        <a:prstGeom prst="downArrow">
          <a:avLst>
            <a:gd name="adj1" fmla="val 55000"/>
            <a:gd name="adj2" fmla="val 45000"/>
          </a:avLst>
        </a:prstGeom>
        <a:solidFill>
          <a:schemeClr val="accent2">
            <a:tint val="40000"/>
            <a:alpha val="90000"/>
            <a:hueOff val="0"/>
            <a:satOff val="0"/>
            <a:lumOff val="0"/>
            <a:alphaOff val="0"/>
          </a:schemeClr>
        </a:solidFill>
        <a:ln w="635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zh-CN" altLang="en-US" sz="2000" kern="1200">
            <a:solidFill>
              <a:schemeClr val="tx1"/>
            </a:solidFill>
          </a:endParaRPr>
        </a:p>
      </dsp:txBody>
      <dsp:txXfrm>
        <a:off x="5598576" y="728931"/>
        <a:ext cx="331496" cy="4535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E56D9-DF1C-44D4-868D-D865BC3598C2}">
      <dsp:nvSpPr>
        <dsp:cNvPr id="0" name=""/>
        <dsp:cNvSpPr/>
      </dsp:nvSpPr>
      <dsp:spPr>
        <a:xfrm>
          <a:off x="0" y="1507"/>
          <a:ext cx="6836792" cy="528255"/>
        </a:xfrm>
        <a:prstGeom prst="round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Font typeface="Arial" pitchFamily="34" charset="0"/>
            <a:buNone/>
          </a:pPr>
          <a:r>
            <a:rPr lang="en-US" altLang="zh-CN" sz="2100" kern="1200" dirty="0">
              <a:ea typeface="微软雅黑" panose="020B0503020204020204" pitchFamily="34" charset="-122"/>
            </a:rPr>
            <a:t>The RBP program </a:t>
          </a:r>
          <a:endParaRPr lang="zh-CN" altLang="en-US" sz="2100" kern="1200" dirty="0"/>
        </a:p>
      </dsp:txBody>
      <dsp:txXfrm>
        <a:off x="25787" y="27294"/>
        <a:ext cx="6785218" cy="476681"/>
      </dsp:txXfrm>
    </dsp:sp>
    <dsp:sp modelId="{7F0745FB-E6B4-4401-AA25-5AD1193DC50F}">
      <dsp:nvSpPr>
        <dsp:cNvPr id="0" name=""/>
        <dsp:cNvSpPr/>
      </dsp:nvSpPr>
      <dsp:spPr>
        <a:xfrm>
          <a:off x="0" y="529762"/>
          <a:ext cx="6836792" cy="165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068" tIns="25400" rIns="142240" bIns="25400" numCol="1" spcCol="1270" anchor="t" anchorCtr="0">
          <a:noAutofit/>
        </a:bodyPr>
        <a:lstStyle/>
        <a:p>
          <a:pPr marL="228600" lvl="1" indent="-228600" algn="l" defTabSz="889000">
            <a:lnSpc>
              <a:spcPct val="150000"/>
            </a:lnSpc>
            <a:spcBef>
              <a:spcPct val="0"/>
            </a:spcBef>
            <a:spcAft>
              <a:spcPct val="20000"/>
            </a:spcAft>
            <a:buChar char="•"/>
          </a:pPr>
          <a:r>
            <a:rPr lang="en-US" altLang="zh-CN" sz="2000" kern="1200" dirty="0">
              <a:ea typeface="微软雅黑" panose="020B0503020204020204" pitchFamily="34" charset="-122"/>
            </a:rPr>
            <a:t>initiated in some rural areas in 2009.</a:t>
          </a:r>
        </a:p>
        <a:p>
          <a:pPr marL="228600" lvl="1" indent="-228600" algn="l" defTabSz="889000">
            <a:lnSpc>
              <a:spcPct val="150000"/>
            </a:lnSpc>
            <a:spcBef>
              <a:spcPct val="0"/>
            </a:spcBef>
            <a:spcAft>
              <a:spcPct val="20000"/>
            </a:spcAft>
            <a:buChar char="•"/>
          </a:pPr>
          <a:r>
            <a:rPr lang="en-US" altLang="zh-CN" sz="2000" kern="1200" dirty="0">
              <a:ea typeface="微软雅黑" panose="020B0503020204020204" pitchFamily="34" charset="-122"/>
            </a:rPr>
            <a:t>expanded to some urban areas in 2011. </a:t>
          </a:r>
        </a:p>
        <a:p>
          <a:pPr marL="228600" lvl="1" indent="-228600" algn="l" defTabSz="889000">
            <a:lnSpc>
              <a:spcPct val="150000"/>
            </a:lnSpc>
            <a:spcBef>
              <a:spcPct val="0"/>
            </a:spcBef>
            <a:spcAft>
              <a:spcPct val="20000"/>
            </a:spcAft>
            <a:buChar char="•"/>
          </a:pPr>
          <a:r>
            <a:rPr lang="en-US" altLang="zh-CN" sz="2000" kern="1200" dirty="0">
              <a:ea typeface="微软雅黑" panose="020B0503020204020204" pitchFamily="34" charset="-122"/>
            </a:rPr>
            <a:t>became available to all eligible residents in 2012. </a:t>
          </a:r>
        </a:p>
      </dsp:txBody>
      <dsp:txXfrm>
        <a:off x="0" y="529762"/>
        <a:ext cx="6836792" cy="16518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A43EF-0205-4430-A4D6-EC373BD1D4E3}">
      <dsp:nvSpPr>
        <dsp:cNvPr id="0" name=""/>
        <dsp:cNvSpPr/>
      </dsp:nvSpPr>
      <dsp:spPr>
        <a:xfrm>
          <a:off x="2398" y="0"/>
          <a:ext cx="1439184" cy="1591636"/>
        </a:xfrm>
        <a:prstGeom prst="upArrow">
          <a:avLst/>
        </a:prstGeom>
        <a:solidFill>
          <a:schemeClr val="accent2">
            <a:alpha val="90000"/>
            <a:hueOff val="0"/>
            <a:satOff val="0"/>
            <a:lumOff val="0"/>
            <a:alphaOff val="0"/>
          </a:schemeClr>
        </a:solidFill>
        <a:ln>
          <a:noFill/>
        </a:ln>
        <a:effectLst>
          <a:outerShdw blurRad="390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AF979B5-E049-4BBB-A63E-07BDCC2274F0}">
      <dsp:nvSpPr>
        <dsp:cNvPr id="0" name=""/>
        <dsp:cNvSpPr/>
      </dsp:nvSpPr>
      <dsp:spPr>
        <a:xfrm>
          <a:off x="1314508" y="26134"/>
          <a:ext cx="2260645" cy="1591636"/>
        </a:xfrm>
        <a:prstGeom prst="rect">
          <a:avLst/>
        </a:prstGeom>
        <a:noFill/>
        <a:ln w="635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5128" tIns="0" rIns="135128" bIns="135128" numCol="1" spcCol="1270" anchor="ctr" anchorCtr="0">
          <a:noAutofit/>
        </a:bodyPr>
        <a:lstStyle/>
        <a:p>
          <a:pPr marL="0" lvl="0" indent="0" algn="l" defTabSz="844550">
            <a:lnSpc>
              <a:spcPct val="90000"/>
            </a:lnSpc>
            <a:spcBef>
              <a:spcPct val="0"/>
            </a:spcBef>
            <a:spcAft>
              <a:spcPct val="35000"/>
            </a:spcAft>
            <a:buNone/>
          </a:pPr>
          <a:r>
            <a:rPr lang="en-US" altLang="zh-CN" sz="1900" kern="1200" dirty="0">
              <a:latin typeface="+mn-ea"/>
              <a:ea typeface="+mn-ea"/>
            </a:rPr>
            <a:t>Health cost risk </a:t>
          </a:r>
          <a:r>
            <a:rPr lang="en-US" altLang="zh-CN" sz="1900" b="1" kern="1200" dirty="0">
              <a:latin typeface="+mn-ea"/>
              <a:ea typeface="+mn-ea"/>
            </a:rPr>
            <a:t>increases</a:t>
          </a:r>
          <a:r>
            <a:rPr lang="en-US" altLang="zh-CN" sz="1900" kern="1200" dirty="0">
              <a:latin typeface="+mn-ea"/>
              <a:ea typeface="+mn-ea"/>
            </a:rPr>
            <a:t> the probability of pension participation</a:t>
          </a:r>
          <a:endParaRPr lang="zh-CN" altLang="en-US" sz="1900" kern="1200" dirty="0">
            <a:latin typeface="+mn-ea"/>
            <a:ea typeface="+mn-ea"/>
          </a:endParaRPr>
        </a:p>
      </dsp:txBody>
      <dsp:txXfrm>
        <a:off x="1314508" y="26134"/>
        <a:ext cx="2260645" cy="1591636"/>
      </dsp:txXfrm>
    </dsp:sp>
    <dsp:sp modelId="{43BA829A-C562-4DE4-9EA3-6910BD7E5803}">
      <dsp:nvSpPr>
        <dsp:cNvPr id="0" name=""/>
        <dsp:cNvSpPr/>
      </dsp:nvSpPr>
      <dsp:spPr>
        <a:xfrm>
          <a:off x="434153" y="1724273"/>
          <a:ext cx="1439184" cy="1591636"/>
        </a:xfrm>
        <a:prstGeom prst="downArrow">
          <a:avLst/>
        </a:prstGeom>
        <a:solidFill>
          <a:schemeClr val="accent2">
            <a:alpha val="90000"/>
            <a:hueOff val="0"/>
            <a:satOff val="0"/>
            <a:lumOff val="0"/>
            <a:alphaOff val="-40000"/>
          </a:schemeClr>
        </a:solidFill>
        <a:ln>
          <a:noFill/>
        </a:ln>
        <a:effectLst>
          <a:outerShdw blurRad="39000" dist="254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56A63B0-057D-449E-A363-C3B8B133AC44}">
      <dsp:nvSpPr>
        <dsp:cNvPr id="0" name=""/>
        <dsp:cNvSpPr/>
      </dsp:nvSpPr>
      <dsp:spPr>
        <a:xfrm>
          <a:off x="1916513" y="1724273"/>
          <a:ext cx="2442251" cy="1591636"/>
        </a:xfrm>
        <a:prstGeom prst="rect">
          <a:avLst/>
        </a:prstGeom>
        <a:noFill/>
        <a:ln w="635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5128" tIns="0" rIns="135128" bIns="135128" numCol="1" spcCol="1270" anchor="ctr" anchorCtr="0">
          <a:noAutofit/>
        </a:bodyPr>
        <a:lstStyle/>
        <a:p>
          <a:pPr marL="0" lvl="0" indent="0" algn="l" defTabSz="844550">
            <a:lnSpc>
              <a:spcPct val="90000"/>
            </a:lnSpc>
            <a:spcBef>
              <a:spcPct val="0"/>
            </a:spcBef>
            <a:spcAft>
              <a:spcPct val="35000"/>
            </a:spcAft>
            <a:buNone/>
          </a:pPr>
          <a:r>
            <a:rPr lang="en-US" altLang="zh-CN" sz="1900" kern="1200" dirty="0">
              <a:latin typeface="+mn-ea"/>
              <a:ea typeface="+mn-ea"/>
            </a:rPr>
            <a:t>Health cost risk </a:t>
          </a:r>
          <a:r>
            <a:rPr lang="en-US" altLang="zh-CN" sz="1900" b="1" kern="1200" dirty="0">
              <a:latin typeface="+mn-ea"/>
              <a:ea typeface="+mn-ea"/>
            </a:rPr>
            <a:t>decreases</a:t>
          </a:r>
          <a:r>
            <a:rPr lang="en-US" altLang="zh-CN" sz="1900" kern="1200" dirty="0">
              <a:latin typeface="+mn-ea"/>
              <a:ea typeface="+mn-ea"/>
            </a:rPr>
            <a:t> the amount of pension contribution for pension participants</a:t>
          </a:r>
          <a:endParaRPr lang="zh-CN" altLang="en-US" sz="1900" kern="1200" dirty="0">
            <a:latin typeface="+mn-ea"/>
            <a:ea typeface="+mn-ea"/>
          </a:endParaRPr>
        </a:p>
      </dsp:txBody>
      <dsp:txXfrm>
        <a:off x="1916513" y="1724273"/>
        <a:ext cx="2442251" cy="1591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08972-A894-47A0-8206-8FBD0BE6B5B1}">
      <dsp:nvSpPr>
        <dsp:cNvPr id="0" name=""/>
        <dsp:cNvSpPr/>
      </dsp:nvSpPr>
      <dsp:spPr>
        <a:xfrm>
          <a:off x="0" y="721934"/>
          <a:ext cx="11212829" cy="2182950"/>
        </a:xfrm>
        <a:prstGeom prst="rect">
          <a:avLst/>
        </a:prstGeom>
        <a:solidFill>
          <a:schemeClr val="lt1">
            <a:alpha val="90000"/>
            <a:hueOff val="0"/>
            <a:satOff val="0"/>
            <a:lumOff val="0"/>
            <a:alphaOff val="0"/>
          </a:schemeClr>
        </a:solidFill>
        <a:ln w="48000" cap="flat" cmpd="thickThin"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0240" tIns="437388" rIns="870240" bIns="149352" numCol="1" spcCol="1270" anchor="t" anchorCtr="0">
          <a:noAutofit/>
        </a:bodyPr>
        <a:lstStyle/>
        <a:p>
          <a:pPr marL="228600" lvl="1" indent="-228600" algn="l" defTabSz="933450">
            <a:lnSpc>
              <a:spcPct val="150000"/>
            </a:lnSpc>
            <a:spcBef>
              <a:spcPct val="0"/>
            </a:spcBef>
            <a:spcAft>
              <a:spcPct val="15000"/>
            </a:spcAft>
            <a:buChar char="•"/>
          </a:pPr>
          <a:r>
            <a:rPr lang="en-US" altLang="zh-CN" sz="2100" kern="1200" dirty="0">
              <a:ea typeface="微软雅黑" panose="020B0503020204020204" pitchFamily="34" charset="-122"/>
            </a:rPr>
            <a:t>2011, 2013, 2015, 2018, revisit</a:t>
          </a:r>
        </a:p>
        <a:p>
          <a:pPr marL="228600" lvl="1" indent="-228600" algn="l" defTabSz="933450">
            <a:lnSpc>
              <a:spcPct val="150000"/>
            </a:lnSpc>
            <a:spcBef>
              <a:spcPct val="0"/>
            </a:spcBef>
            <a:spcAft>
              <a:spcPct val="15000"/>
            </a:spcAft>
            <a:buChar char="•"/>
          </a:pPr>
          <a:r>
            <a:rPr lang="en-US" altLang="zh-CN" sz="2100" kern="1200" dirty="0">
              <a:ea typeface="微软雅黑" panose="020B0503020204020204" pitchFamily="34" charset="-122"/>
            </a:rPr>
            <a:t>Personal information, family structure and financial support, health status, work, income and assets, retirement and pension plans</a:t>
          </a:r>
        </a:p>
      </dsp:txBody>
      <dsp:txXfrm>
        <a:off x="0" y="721934"/>
        <a:ext cx="11212829" cy="2182950"/>
      </dsp:txXfrm>
    </dsp:sp>
    <dsp:sp modelId="{C43A751D-16FF-499F-97F1-DFEE0D9E4C13}">
      <dsp:nvSpPr>
        <dsp:cNvPr id="0" name=""/>
        <dsp:cNvSpPr/>
      </dsp:nvSpPr>
      <dsp:spPr>
        <a:xfrm>
          <a:off x="560641" y="411974"/>
          <a:ext cx="7848981" cy="619920"/>
        </a:xfrm>
        <a:prstGeom prst="round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673" tIns="0" rIns="296673" bIns="0" numCol="1" spcCol="1270" anchor="ctr" anchorCtr="0">
          <a:noAutofit/>
        </a:bodyPr>
        <a:lstStyle/>
        <a:p>
          <a:pPr marL="0" lvl="0" indent="0" algn="l" defTabSz="933450">
            <a:lnSpc>
              <a:spcPct val="90000"/>
            </a:lnSpc>
            <a:spcBef>
              <a:spcPct val="0"/>
            </a:spcBef>
            <a:spcAft>
              <a:spcPct val="35000"/>
            </a:spcAft>
            <a:buFont typeface="Arial" pitchFamily="34" charset="0"/>
            <a:buNone/>
          </a:pPr>
          <a:r>
            <a:rPr lang="en-US" altLang="zh-CN" sz="2100" kern="1200" dirty="0">
              <a:ea typeface="微软雅黑" panose="020B0503020204020204" pitchFamily="34" charset="-122"/>
            </a:rPr>
            <a:t>China Health and Retirement Longitudinal Study (CHARLS) </a:t>
          </a:r>
          <a:endParaRPr lang="zh-CN" altLang="en-US" sz="2100" kern="1200" dirty="0"/>
        </a:p>
      </dsp:txBody>
      <dsp:txXfrm>
        <a:off x="590903" y="442236"/>
        <a:ext cx="7788457" cy="559396"/>
      </dsp:txXfrm>
    </dsp:sp>
    <dsp:sp modelId="{5C3B01EE-2A70-4A11-A3AB-908462719F2E}">
      <dsp:nvSpPr>
        <dsp:cNvPr id="0" name=""/>
        <dsp:cNvSpPr/>
      </dsp:nvSpPr>
      <dsp:spPr>
        <a:xfrm>
          <a:off x="0" y="3328245"/>
          <a:ext cx="11212829" cy="2249100"/>
        </a:xfrm>
        <a:prstGeom prst="rect">
          <a:avLst/>
        </a:prstGeom>
        <a:solidFill>
          <a:schemeClr val="lt1">
            <a:alpha val="90000"/>
            <a:hueOff val="0"/>
            <a:satOff val="0"/>
            <a:lumOff val="0"/>
            <a:alphaOff val="0"/>
          </a:schemeClr>
        </a:solidFill>
        <a:ln w="48000" cap="flat" cmpd="thickThin" algn="ctr">
          <a:solidFill>
            <a:schemeClr val="accent5">
              <a:hueOff val="-299835"/>
              <a:satOff val="-17422"/>
              <a:lumOff val="50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0240" tIns="437388" rIns="870240" bIns="149352" numCol="1" spcCol="1270" anchor="t" anchorCtr="0">
          <a:noAutofit/>
        </a:bodyPr>
        <a:lstStyle/>
        <a:p>
          <a:pPr marL="228600" lvl="1" indent="-228600" algn="l" defTabSz="933450">
            <a:lnSpc>
              <a:spcPct val="150000"/>
            </a:lnSpc>
            <a:spcBef>
              <a:spcPct val="0"/>
            </a:spcBef>
            <a:spcAft>
              <a:spcPct val="15000"/>
            </a:spcAft>
            <a:buChar char="•"/>
          </a:pPr>
          <a:r>
            <a:rPr lang="en-US" altLang="zh-CN" sz="2100" kern="1200" dirty="0">
              <a:ea typeface="微软雅黑" panose="020B0503020204020204" pitchFamily="34" charset="-122"/>
            </a:rPr>
            <a:t>45 to 59 years old in respective survey year</a:t>
          </a:r>
        </a:p>
        <a:p>
          <a:pPr marL="228600" lvl="1" indent="-228600" algn="l" defTabSz="933450">
            <a:lnSpc>
              <a:spcPct val="150000"/>
            </a:lnSpc>
            <a:spcBef>
              <a:spcPct val="0"/>
            </a:spcBef>
            <a:spcAft>
              <a:spcPct val="15000"/>
            </a:spcAft>
            <a:buChar char="•"/>
          </a:pPr>
          <a:r>
            <a:rPr lang="en-US" altLang="zh-CN" sz="2100" kern="1200" dirty="0">
              <a:ea typeface="微软雅黑" panose="020B0503020204020204" pitchFamily="34" charset="-122"/>
            </a:rPr>
            <a:t>Eligible to participate in RBP</a:t>
          </a:r>
        </a:p>
        <a:p>
          <a:pPr marL="228600" lvl="1" indent="-228600" algn="l" defTabSz="933450">
            <a:lnSpc>
              <a:spcPct val="150000"/>
            </a:lnSpc>
            <a:spcBef>
              <a:spcPct val="0"/>
            </a:spcBef>
            <a:spcAft>
              <a:spcPct val="15000"/>
            </a:spcAft>
            <a:buChar char="•"/>
          </a:pPr>
          <a:r>
            <a:rPr lang="en-US" altLang="zh-CN" sz="2100" kern="1200" dirty="0">
              <a:ea typeface="微软雅黑" panose="020B0503020204020204" pitchFamily="34" charset="-122"/>
            </a:rPr>
            <a:t>14,324 individual-year observations</a:t>
          </a:r>
        </a:p>
      </dsp:txBody>
      <dsp:txXfrm>
        <a:off x="0" y="3328245"/>
        <a:ext cx="11212829" cy="2249100"/>
      </dsp:txXfrm>
    </dsp:sp>
    <dsp:sp modelId="{B3CCF1DB-BB6C-4D52-A3D2-713EF2F87F6A}">
      <dsp:nvSpPr>
        <dsp:cNvPr id="0" name=""/>
        <dsp:cNvSpPr/>
      </dsp:nvSpPr>
      <dsp:spPr>
        <a:xfrm>
          <a:off x="560641" y="3018285"/>
          <a:ext cx="7848981" cy="619920"/>
        </a:xfrm>
        <a:prstGeom prst="roundRect">
          <a:avLst/>
        </a:prstGeom>
        <a:solidFill>
          <a:schemeClr val="accent5">
            <a:hueOff val="-299835"/>
            <a:satOff val="-17422"/>
            <a:lumOff val="5097"/>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6673" tIns="0" rIns="296673" bIns="0" numCol="1" spcCol="1270" anchor="ctr" anchorCtr="0">
          <a:noAutofit/>
        </a:bodyPr>
        <a:lstStyle/>
        <a:p>
          <a:pPr marL="0" lvl="0" indent="0" algn="l" defTabSz="933450">
            <a:lnSpc>
              <a:spcPct val="90000"/>
            </a:lnSpc>
            <a:spcBef>
              <a:spcPct val="0"/>
            </a:spcBef>
            <a:spcAft>
              <a:spcPct val="35000"/>
            </a:spcAft>
            <a:buNone/>
          </a:pPr>
          <a:r>
            <a:rPr lang="en-US" altLang="zh-CN" sz="2100" kern="1200">
              <a:ea typeface="微软雅黑" panose="020B0503020204020204" pitchFamily="34" charset="-122"/>
            </a:rPr>
            <a:t>Sample</a:t>
          </a:r>
          <a:endParaRPr lang="en-US" altLang="zh-CN" sz="2100" kern="1200" dirty="0">
            <a:ea typeface="微软雅黑" panose="020B0503020204020204" pitchFamily="34" charset="-122"/>
          </a:endParaRPr>
        </a:p>
      </dsp:txBody>
      <dsp:txXfrm>
        <a:off x="590903" y="3048547"/>
        <a:ext cx="7788457"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pPr/>
              <a:t>8/28/2025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p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pPr/>
              <a:t>8/28/2025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p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pPr/>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mc:AlternateContent xmlns:mc="http://schemas.openxmlformats.org/markup-compatibility/2006" xmlns:a14="http://schemas.microsoft.com/office/drawing/2010/main">
        <mc:Choice Requires="a14">
          <p:sp>
            <p:nvSpPr>
              <p:cNvPr id="19459" name="Notizenplatzhalter 2"/>
              <p:cNvSpPr>
                <a:spLocks noGrp="1"/>
              </p:cNvSpPr>
              <p:nvPr>
                <p:ph type="body" idx="1"/>
              </p:nvPr>
            </p:nvSpPr>
            <p:spPr>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p>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mc:Choice>
        <mc:Fallback xmlns="">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200" kern="1200" dirty="0">
                    <a:solidFill>
                      <a:schemeClr val="tx1"/>
                    </a:solidFill>
                    <a:effectLst/>
                    <a:latin typeface="+mn-lt"/>
                    <a:ea typeface="+mn-ea"/>
                    <a:cs typeface="+mn-cs"/>
                  </a:rPr>
                  <a:t>Table 1 presents the summary statistics of the key variables. </a:t>
                </a:r>
                <a:r>
                  <a:rPr lang="zh-CN" altLang="zh-CN" sz="1200"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𝑃𝑒𝑛𝑠𝑖𝑜𝑛_𝑑𝑒𝑚𝑎𝑛𝑑</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𝑖𝑡</a:t>
                </a:r>
                <a:r>
                  <a:rPr lang="en-US" altLang="zh-CN" sz="1200" kern="1200" dirty="0">
                    <a:solidFill>
                      <a:schemeClr val="tx1"/>
                    </a:solidFill>
                    <a:effectLst/>
                    <a:latin typeface="+mn-lt"/>
                    <a:ea typeface="+mn-ea"/>
                    <a:cs typeface="+mn-cs"/>
                  </a:rPr>
                  <a:t> is measured by: (</a:t>
                </a:r>
                <a:r>
                  <a:rPr lang="en-US" altLang="zh-CN" sz="1200"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 whether or not individual </a:t>
                </a:r>
                <a:r>
                  <a:rPr lang="en-US" altLang="zh-CN" sz="1200" i="1"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 participated in the RBP scheme and (ii) the premium contribution that individual </a:t>
                </a:r>
                <a:r>
                  <a:rPr lang="en-US" altLang="zh-CN" sz="1200" i="1"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 paid to the RBP program</a:t>
                </a:r>
                <a:r>
                  <a:rPr lang="en-US" altLang="zh-CN" sz="1200" i="1"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the average RBP participation rate is 79% over the four waves.. The average annual premium contribution is CNY 323.5 for the RBP participants.</a:t>
                </a:r>
                <a:endParaRPr lang="zh-CN" altLang="zh-CN" sz="1200" kern="1200" dirty="0">
                  <a:solidFill>
                    <a:schemeClr val="tx1"/>
                  </a:solidFill>
                  <a:effectLst/>
                  <a:latin typeface="+mn-lt"/>
                  <a:ea typeface="+mn-ea"/>
                  <a:cs typeface="+mn-cs"/>
                </a:endParaRPr>
              </a:p>
              <a:p>
                <a:r>
                  <a:rPr lang="zh-CN" altLang="zh-CN" sz="1200" b="1"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𝐻𝑒𝑎𝑙𝑡ℎ_𝑐𝑜𝑠𝑡_𝑟𝑖𝑠𝑘</a:t>
                </a:r>
                <a:r>
                  <a:rPr lang="zh-CN" altLang="zh-CN" sz="1200" b="1" i="0" kern="1200">
                    <a:solidFill>
                      <a:schemeClr val="tx1"/>
                    </a:solidFill>
                    <a:effectLst/>
                    <a:latin typeface="+mn-lt"/>
                    <a:ea typeface="+mn-ea"/>
                    <a:cs typeface="+mn-cs"/>
                  </a:rPr>
                  <a:t>〗_</a:t>
                </a:r>
                <a:r>
                  <a:rPr lang="en-US" altLang="zh-CN" sz="1200" b="1" i="0" kern="1200">
                    <a:solidFill>
                      <a:schemeClr val="tx1"/>
                    </a:solidFill>
                    <a:effectLst/>
                    <a:latin typeface="+mn-lt"/>
                    <a:ea typeface="+mn-ea"/>
                    <a:cs typeface="+mn-cs"/>
                  </a:rPr>
                  <a:t>𝒊𝒕</a:t>
                </a:r>
                <a:r>
                  <a:rPr lang="en-US" altLang="zh-CN" sz="1200" kern="1200" dirty="0">
                    <a:solidFill>
                      <a:schemeClr val="tx1"/>
                    </a:solidFill>
                    <a:effectLst/>
                    <a:latin typeface="+mn-lt"/>
                    <a:ea typeface="+mn-ea"/>
                    <a:cs typeface="+mn-cs"/>
                  </a:rPr>
                  <a:t> is captured by: (</a:t>
                </a:r>
                <a:r>
                  <a:rPr lang="en-US" altLang="zh-CN" sz="1200"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 individual ’s self-reported health status , (ii) individual </a:t>
                </a:r>
                <a:r>
                  <a:rPr lang="en-US" altLang="zh-CN" sz="1200" i="1" kern="1200" dirty="0">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’s number of chronic diseases and (iii) individual </a:t>
                </a:r>
                <a:r>
                  <a:rPr lang="en-US" altLang="zh-CN" sz="1200" i="1" kern="1200" dirty="0">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’s projected health risk five years in the future. We use these measures for three primary reasons. Firstly, there is a significant correlation between the health status and the probability of incurring out-of-pocket medical expenditures. Secondly, the future health status can accurately be predicted by the present health status, Thirdly, according to the literature, health cost risk after approximately five years has little impact on the annuitization decision. Hence, we use five years as a threshold to project the future health cost risk. In our sample, 24% of individuals are in poor health, 50% in fair health, and 26% in good health. The average number of chronic diseases is 1.47 per person, given the age range of 45 to 59. The average probability of being in a poor health status or deceased within five years is 25%. In our sample, 29% of individuals believe that they will not live until 75 years old, 39% think they may, and 32% think it is likely. On average, there are 2.24 alive children per household. 73% of respondents think they can financially rely on their children during their old age.</a:t>
                </a:r>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mc:Fallback>
      </mc:AlternateContent>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10</a:t>
            </a:fld>
            <a:endParaRPr lang="de-DE" sz="1200">
              <a:latin typeface="Times" pitchFamily="18" charset="0"/>
            </a:endParaRPr>
          </a:p>
        </p:txBody>
      </p:sp>
    </p:spTree>
    <p:extLst>
      <p:ext uri="{BB962C8B-B14F-4D97-AF65-F5344CB8AC3E}">
        <p14:creationId xmlns:p14="http://schemas.microsoft.com/office/powerpoint/2010/main" val="2793000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11</a:t>
            </a:fld>
            <a:endParaRPr lang="de-DE" sz="1200">
              <a:latin typeface="Times" pitchFamily="18" charset="0"/>
            </a:endParaRPr>
          </a:p>
        </p:txBody>
      </p:sp>
    </p:spTree>
    <p:extLst>
      <p:ext uri="{BB962C8B-B14F-4D97-AF65-F5344CB8AC3E}">
        <p14:creationId xmlns:p14="http://schemas.microsoft.com/office/powerpoint/2010/main" val="1535223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mc:AlternateContent xmlns:mc="http://schemas.openxmlformats.org/markup-compatibility/2006" xmlns:a14="http://schemas.microsoft.com/office/drawing/2010/main">
        <mc:Choice Requires="a14">
          <p:sp>
            <p:nvSpPr>
              <p:cNvPr id="19459" name="Notizenplatzhalter 2"/>
              <p:cNvSpPr>
                <a:spLocks noGrp="1"/>
              </p:cNvSpPr>
              <p:nvPr>
                <p:ph type="body" idx="1"/>
              </p:nvPr>
            </p:nvSpPr>
            <p:spPr>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p>
                <a:endParaRPr lang="en-US"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p:txBody>
          </p:sp>
        </mc:Choice>
        <mc:Fallback xmlns="">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200" kern="1200" dirty="0">
                    <a:solidFill>
                      <a:schemeClr val="tx1"/>
                    </a:solidFill>
                    <a:effectLst/>
                    <a:latin typeface="+mn-lt"/>
                    <a:ea typeface="+mn-ea"/>
                    <a:cs typeface="+mn-cs"/>
                  </a:rPr>
                  <a:t>The existing theoretical work has yet to explain the seemingly contradictory results. In this paper, we consider children as alternative informal insurance to pensions for old-age security. To examine whether and to what extent the pension substitution effects of informal insurance mitigates the impact of health cost risk on pension demand, we include an interaction term between </a:t>
                </a:r>
                <a:r>
                  <a:rPr lang="zh-CN" altLang="zh-CN" sz="1200"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𝐼𝑛𝑓𝑜𝑟𝑚𝑎𝑙_𝑖𝑛𝑠𝑢𝑟𝑎𝑛𝑐𝑒</a:t>
                </a:r>
                <a:r>
                  <a:rPr lang="zh-CN" altLang="zh-CN" sz="1200" i="0" kern="1200">
                    <a:solidFill>
                      <a:schemeClr val="tx1"/>
                    </a:solidFill>
                    <a:effectLst/>
                    <a:latin typeface="+mn-lt"/>
                    <a:ea typeface="+mn-ea"/>
                    <a:cs typeface="+mn-cs"/>
                  </a:rPr>
                  <a:t>〗_</a:t>
                </a:r>
                <a:r>
                  <a:rPr lang="en-US" altLang="zh-CN" sz="1200" i="0" kern="1200">
                    <a:solidFill>
                      <a:schemeClr val="tx1"/>
                    </a:solidFill>
                    <a:effectLst/>
                    <a:latin typeface="+mn-lt"/>
                    <a:ea typeface="+mn-ea"/>
                    <a:cs typeface="+mn-cs"/>
                  </a:rPr>
                  <a:t>𝑖𝑡</a:t>
                </a:r>
                <a:r>
                  <a:rPr lang="en-US" altLang="zh-CN" sz="1200" kern="1200" dirty="0">
                    <a:solidFill>
                      <a:schemeClr val="tx1"/>
                    </a:solidFill>
                    <a:effectLst/>
                    <a:latin typeface="+mn-lt"/>
                    <a:ea typeface="+mn-ea"/>
                    <a:cs typeface="+mn-cs"/>
                  </a:rPr>
                  <a:t> and </a:t>
                </a:r>
                <a:r>
                  <a:rPr lang="zh-CN" altLang="zh-CN" sz="1200" b="1" i="0" kern="1200">
                    <a:solidFill>
                      <a:schemeClr val="tx1"/>
                    </a:solidFill>
                    <a:effectLst/>
                    <a:latin typeface="+mn-lt"/>
                    <a:ea typeface="+mn-ea"/>
                    <a:cs typeface="+mn-cs"/>
                  </a:rPr>
                  <a:t>〖</a:t>
                </a:r>
                <a:r>
                  <a:rPr lang="en-US" altLang="zh-CN" sz="1200" i="0" kern="1200">
                    <a:solidFill>
                      <a:schemeClr val="tx1"/>
                    </a:solidFill>
                    <a:effectLst/>
                    <a:latin typeface="+mn-lt"/>
                    <a:ea typeface="+mn-ea"/>
                    <a:cs typeface="+mn-cs"/>
                  </a:rPr>
                  <a:t>𝐻𝑒𝑎𝑙𝑡ℎ_𝑐𝑜𝑠𝑡_𝑟𝑖𝑠𝑘</a:t>
                </a:r>
                <a:r>
                  <a:rPr lang="zh-CN" altLang="zh-CN" sz="1200" b="1" i="0" kern="1200">
                    <a:solidFill>
                      <a:schemeClr val="tx1"/>
                    </a:solidFill>
                    <a:effectLst/>
                    <a:latin typeface="+mn-lt"/>
                    <a:ea typeface="+mn-ea"/>
                    <a:cs typeface="+mn-cs"/>
                  </a:rPr>
                  <a:t>〗_</a:t>
                </a:r>
                <a:r>
                  <a:rPr lang="en-US" altLang="zh-CN" sz="1200" b="1" i="0" kern="1200">
                    <a:solidFill>
                      <a:schemeClr val="tx1"/>
                    </a:solidFill>
                    <a:effectLst/>
                    <a:latin typeface="+mn-lt"/>
                    <a:ea typeface="+mn-ea"/>
                    <a:cs typeface="+mn-cs"/>
                  </a:rPr>
                  <a:t>𝒊𝒕</a:t>
                </a:r>
                <a:r>
                  <a:rPr lang="en-US" altLang="zh-CN" sz="1200" b="1"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as shown in Eq. (2).</a:t>
                </a:r>
                <a:endParaRPr lang="zh-CN" altLang="zh-CN" sz="105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interaction terms are all significant. Compared with individuals of poor health, as individuals have one more child, individuals in better health have a lower probability of participating in RBP and contribute less after enrolled in the pension scheme</a:t>
                </a:r>
                <a:endParaRPr lang="zh-CN" altLang="zh-CN" sz="105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individuals with a low health cost risk and with no children are more likely to participate in pensions and contribute more to pensions after enrollment. In other words, health cost risk has a consistently negative impact on pension demand after teasing out the substitution effect of informal insurance on pensions. Substitution effect of informal insurance mitigates the negative impact of health cost risk on pension demand.</a:t>
                </a:r>
                <a:endParaRPr lang="zh-CN" altLang="zh-CN" sz="105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impact of health cost risk on pension decisions becomes weaker as the number of children in a family increases, because parents can rely on children for out-of-pocket health costs, and health cost risk thus becomes less important when making pension decisions.</a:t>
                </a:r>
                <a:endParaRPr lang="zh-CN" altLang="zh-CN" sz="1050" kern="1200" dirty="0">
                  <a:solidFill>
                    <a:schemeClr val="tx1"/>
                  </a:solidFill>
                  <a:effectLst/>
                  <a:latin typeface="+mn-lt"/>
                  <a:ea typeface="+mn-ea"/>
                  <a:cs typeface="+mn-cs"/>
                </a:endParaRPr>
              </a:p>
            </p:txBody>
          </p:sp>
        </mc:Fallback>
      </mc:AlternateContent>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12</a:t>
            </a:fld>
            <a:endParaRPr lang="de-DE" sz="1200">
              <a:latin typeface="Times" pitchFamily="18" charset="0"/>
            </a:endParaRPr>
          </a:p>
        </p:txBody>
      </p:sp>
    </p:spTree>
    <p:extLst>
      <p:ext uri="{BB962C8B-B14F-4D97-AF65-F5344CB8AC3E}">
        <p14:creationId xmlns:p14="http://schemas.microsoft.com/office/powerpoint/2010/main" val="31085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13</a:t>
            </a:fld>
            <a:endParaRPr lang="de-DE" sz="1200">
              <a:latin typeface="Times" pitchFamily="18" charset="0"/>
            </a:endParaRPr>
          </a:p>
        </p:txBody>
      </p:sp>
    </p:spTree>
    <p:extLst>
      <p:ext uri="{BB962C8B-B14F-4D97-AF65-F5344CB8AC3E}">
        <p14:creationId xmlns:p14="http://schemas.microsoft.com/office/powerpoint/2010/main" val="1710811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0A19F-BCBA-F309-EF37-B6E6F4FFFF36}"/>
            </a:ext>
          </a:extLst>
        </p:cNvPr>
        <p:cNvGrpSpPr/>
        <p:nvPr/>
      </p:nvGrpSpPr>
      <p:grpSpPr>
        <a:xfrm>
          <a:off x="0" y="0"/>
          <a:ext cx="0" cy="0"/>
          <a:chOff x="0" y="0"/>
          <a:chExt cx="0" cy="0"/>
        </a:xfrm>
      </p:grpSpPr>
      <p:sp>
        <p:nvSpPr>
          <p:cNvPr id="19458" name="Folienbildplatzhalter 1">
            <a:extLst>
              <a:ext uri="{FF2B5EF4-FFF2-40B4-BE49-F238E27FC236}">
                <a16:creationId xmlns:a16="http://schemas.microsoft.com/office/drawing/2014/main" id="{A7010D51-A0C4-FF91-3EF8-8C7BFF4FEAF4}"/>
              </a:ext>
            </a:extLst>
          </p:cNvPr>
          <p:cNvSpPr>
            <a:spLocks noGrp="1" noRot="1" noChangeAspect="1" noTextEdit="1"/>
          </p:cNvSpPr>
          <p:nvPr>
            <p:ph type="sldImg"/>
          </p:nvPr>
        </p:nvSpPr>
        <p:spPr/>
      </p:sp>
      <p:sp>
        <p:nvSpPr>
          <p:cNvPr id="19459" name="Notizenplatzhalter 2">
            <a:extLst>
              <a:ext uri="{FF2B5EF4-FFF2-40B4-BE49-F238E27FC236}">
                <a16:creationId xmlns:a16="http://schemas.microsoft.com/office/drawing/2014/main" id="{85265B22-FA5D-796A-9D60-5731F317D67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a:extLst>
              <a:ext uri="{FF2B5EF4-FFF2-40B4-BE49-F238E27FC236}">
                <a16:creationId xmlns:a16="http://schemas.microsoft.com/office/drawing/2014/main" id="{4DCA32BC-0B56-1D00-C796-835380AC6E3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14</a:t>
            </a:fld>
            <a:endParaRPr lang="de-DE" sz="1200">
              <a:latin typeface="Times" pitchFamily="18" charset="0"/>
            </a:endParaRPr>
          </a:p>
        </p:txBody>
      </p:sp>
    </p:spTree>
    <p:extLst>
      <p:ext uri="{BB962C8B-B14F-4D97-AF65-F5344CB8AC3E}">
        <p14:creationId xmlns:p14="http://schemas.microsoft.com/office/powerpoint/2010/main" val="1189846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66406-6BA5-93DD-5473-FA45A6B18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0BDCC9-B08E-FA8F-0879-2B687FC2AB7C}"/>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23A0D2FB-4816-D439-EE2F-69C18C3EFC8E}"/>
                  </a:ext>
                </a:extLst>
              </p:cNvPr>
              <p:cNvSpPr>
                <a:spLocks noGrp="1"/>
              </p:cNvSpPr>
              <p:nvPr>
                <p:ph type="body" idx="1"/>
              </p:nvPr>
            </p:nvSpPr>
            <p:spPr/>
            <p:txBody>
              <a:bodyPr/>
              <a:lstStyle/>
              <a:p>
                <a:pPr marL="342900" indent="-342900">
                  <a:buFont typeface="Arial" panose="020B0604020202020204" pitchFamily="34" charset="0"/>
                  <a:buChar char="•"/>
                </a:pPr>
                <a:endParaRPr lang="en-US" dirty="0"/>
              </a:p>
            </p:txBody>
          </p:sp>
        </mc:Choice>
        <mc:Fallback xmlns="">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zh-CN" altLang="en-US" i="0">
                    <a:latin typeface="Cambria Math" panose="02040503050406030204" pitchFamily="18" charset="0"/>
                  </a:rPr>
                  <a:t>〖𝑃𝑒𝑛𝑠𝑖𝑜𝑛 𝐷𝑒𝑚𝑎𝑛𝑑〗_𝑖𝑡</a:t>
                </a:r>
                <a:r>
                  <a:rPr lang="en-US" altLang="zh-CN" dirty="0"/>
                  <a:t>- (</a:t>
                </a:r>
                <a:r>
                  <a:rPr lang="en-US" altLang="zh-CN" dirty="0" err="1"/>
                  <a:t>i</a:t>
                </a:r>
                <a:r>
                  <a:rPr lang="en-US" altLang="zh-CN" dirty="0"/>
                  <a:t>) whether individual </a:t>
                </a:r>
                <a:r>
                  <a:rPr lang="en-US" altLang="zh-CN" i="1" dirty="0" err="1"/>
                  <a:t>i</a:t>
                </a:r>
                <a:r>
                  <a:rPr lang="en-US" altLang="zh-CN" dirty="0"/>
                  <a:t> participated in the Residents’ Basic Pension (RBP) scheme in year </a:t>
                </a:r>
                <a:r>
                  <a:rPr lang="en-US" altLang="zh-CN" i="1" dirty="0"/>
                  <a:t>t </a:t>
                </a:r>
                <a:r>
                  <a:rPr lang="en-US" altLang="zh-CN" dirty="0"/>
                  <a:t>(</a:t>
                </a:r>
                <a:r>
                  <a:rPr lang="en-US" altLang="zh-CN" i="1" dirty="0" err="1"/>
                  <a:t>Residents_pension</a:t>
                </a:r>
                <a:r>
                  <a:rPr lang="en-US" altLang="zh-CN" dirty="0"/>
                  <a:t>), or (ii) the premium contributions that individual </a:t>
                </a:r>
                <a:r>
                  <a:rPr lang="en-US" altLang="zh-CN" i="1" dirty="0" err="1"/>
                  <a:t>i</a:t>
                </a:r>
                <a:r>
                  <a:rPr lang="en-US" altLang="zh-CN" dirty="0"/>
                  <a:t> paid to the RBP program in year </a:t>
                </a:r>
                <a:r>
                  <a:rPr lang="en-US" altLang="zh-CN" i="1" dirty="0"/>
                  <a:t>t </a:t>
                </a:r>
                <a:r>
                  <a:rPr lang="en-US" altLang="zh-CN" dirty="0"/>
                  <a:t>(</a:t>
                </a:r>
                <a:r>
                  <a:rPr lang="en-US" altLang="zh-CN" i="1" dirty="0"/>
                  <a:t>Premium</a:t>
                </a:r>
                <a:r>
                  <a:rPr lang="en-US" altLang="zh-CN" dirty="0"/>
                  <a:t>)</a:t>
                </a:r>
              </a:p>
              <a:p>
                <a:pPr marL="342900" indent="-342900">
                  <a:buFont typeface="Arial" panose="020B0604020202020204" pitchFamily="34" charset="0"/>
                  <a:buChar char="•"/>
                </a:pPr>
                <a:r>
                  <a:rPr lang="zh-CN" altLang="zh-CN" b="1" i="0">
                    <a:latin typeface="Cambria Math" panose="02040503050406030204" pitchFamily="18" charset="0"/>
                  </a:rPr>
                  <a:t>〖</a:t>
                </a:r>
                <a:r>
                  <a:rPr lang="en-US" altLang="zh-CN" i="0">
                    <a:latin typeface="Cambria Math" panose="02040503050406030204" pitchFamily="18" charset="0"/>
                  </a:rPr>
                  <a:t>𝐻𝑒𝑎𝑙𝑡ℎ_𝑐𝑜𝑠𝑡_𝑟𝑖𝑠𝑘</a:t>
                </a:r>
                <a:r>
                  <a:rPr lang="zh-CN" altLang="zh-CN" b="1" i="0">
                    <a:latin typeface="Cambria Math" panose="02040503050406030204" pitchFamily="18" charset="0"/>
                  </a:rPr>
                  <a:t>〗_</a:t>
                </a:r>
                <a:r>
                  <a:rPr lang="en-US" altLang="zh-CN" b="1" i="0">
                    <a:latin typeface="Cambria Math" panose="02040503050406030204" pitchFamily="18" charset="0"/>
                  </a:rPr>
                  <a:t>𝒊𝒕</a:t>
                </a:r>
                <a:r>
                  <a:rPr lang="en-US" altLang="zh-CN" dirty="0"/>
                  <a:t> - (</a:t>
                </a:r>
                <a:r>
                  <a:rPr lang="en-US" altLang="zh-CN" dirty="0" err="1"/>
                  <a:t>i</a:t>
                </a:r>
                <a:r>
                  <a:rPr lang="en-US" altLang="zh-CN" dirty="0"/>
                  <a:t>) individual </a:t>
                </a:r>
                <a:r>
                  <a:rPr lang="en-US" altLang="zh-CN" i="1" dirty="0"/>
                  <a:t>i</a:t>
                </a:r>
                <a:r>
                  <a:rPr lang="en-US" altLang="zh-CN" dirty="0"/>
                  <a:t>’s self-reported health status in year </a:t>
                </a:r>
                <a:r>
                  <a:rPr lang="en-US" altLang="zh-CN" i="1" dirty="0"/>
                  <a:t>t</a:t>
                </a:r>
                <a:r>
                  <a:rPr lang="en-US" altLang="zh-CN" dirty="0"/>
                  <a:t>, (ii) individual </a:t>
                </a:r>
                <a:r>
                  <a:rPr lang="en-US" altLang="zh-CN" i="1" dirty="0"/>
                  <a:t>i</a:t>
                </a:r>
                <a:r>
                  <a:rPr lang="en-US" altLang="zh-CN" dirty="0"/>
                  <a:t>’s number of chronic diseases in year </a:t>
                </a:r>
                <a:r>
                  <a:rPr lang="en-US" altLang="zh-CN" i="1" dirty="0"/>
                  <a:t>t</a:t>
                </a:r>
                <a:r>
                  <a:rPr lang="en-US" altLang="zh-CN" dirty="0"/>
                  <a:t>, and (iii) individual </a:t>
                </a:r>
                <a:r>
                  <a:rPr lang="en-US" altLang="zh-CN" i="1" dirty="0"/>
                  <a:t>i</a:t>
                </a:r>
                <a:r>
                  <a:rPr lang="en-US" altLang="zh-CN" dirty="0"/>
                  <a:t>’s projected health risk in five years.</a:t>
                </a:r>
              </a:p>
              <a:p>
                <a:pPr marL="342900" indent="-342900">
                  <a:buFont typeface="Arial" panose="020B0604020202020204" pitchFamily="34" charset="0"/>
                  <a:buChar char="•"/>
                </a:pPr>
                <a:r>
                  <a:rPr lang="en-US" altLang="zh-CN" dirty="0"/>
                  <a:t>Longevity - self-estimated likelihood to live beyond 75 years old</a:t>
                </a:r>
              </a:p>
              <a:p>
                <a:pPr marL="342900" indent="-342900">
                  <a:buFont typeface="Arial" panose="020B0604020202020204" pitchFamily="34" charset="0"/>
                  <a:buChar char="•"/>
                </a:pPr>
                <a:r>
                  <a:rPr lang="en-US" altLang="zh-CN" b="1" i="0">
                    <a:latin typeface="Cambria Math" panose="02040503050406030204" pitchFamily="18" charset="0"/>
                  </a:rPr>
                  <a:t>𝑿</a:t>
                </a:r>
                <a:r>
                  <a:rPr lang="zh-CN" altLang="zh-CN" b="1" i="0">
                    <a:latin typeface="Cambria Math" panose="02040503050406030204" pitchFamily="18" charset="0"/>
                  </a:rPr>
                  <a:t>_</a:t>
                </a:r>
                <a:r>
                  <a:rPr lang="en-US" altLang="zh-CN" b="1" i="0">
                    <a:latin typeface="Cambria Math" panose="02040503050406030204" pitchFamily="18" charset="0"/>
                  </a:rPr>
                  <a:t>𝒊𝒕</a:t>
                </a:r>
                <a:r>
                  <a:rPr lang="en-US" altLang="zh-CN" dirty="0"/>
                  <a:t> - a vector of control variables of </a:t>
                </a:r>
                <a:r>
                  <a:rPr lang="en-US" altLang="zh-CN" i="1" dirty="0"/>
                  <a:t>Age</a:t>
                </a:r>
                <a:r>
                  <a:rPr lang="en-US" altLang="zh-CN" dirty="0"/>
                  <a:t>, </a:t>
                </a:r>
                <a:r>
                  <a:rPr lang="en-US" altLang="zh-CN" i="1" dirty="0"/>
                  <a:t>Male</a:t>
                </a:r>
                <a:r>
                  <a:rPr lang="en-US" altLang="zh-CN" dirty="0"/>
                  <a:t>, </a:t>
                </a:r>
                <a:r>
                  <a:rPr lang="en-US" altLang="zh-CN" i="1" dirty="0"/>
                  <a:t>Minority</a:t>
                </a:r>
                <a:r>
                  <a:rPr lang="en-US" altLang="zh-CN" dirty="0"/>
                  <a:t>, </a:t>
                </a:r>
                <a:r>
                  <a:rPr lang="en-US" altLang="zh-CN" i="1" dirty="0"/>
                  <a:t>Married</a:t>
                </a:r>
                <a:r>
                  <a:rPr lang="en-US" altLang="zh-CN" dirty="0"/>
                  <a:t>, education, risk attitude, </a:t>
                </a:r>
                <a:r>
                  <a:rPr lang="en-US" altLang="zh-CN" i="1" dirty="0" err="1"/>
                  <a:t>Health_insurance</a:t>
                </a:r>
                <a:r>
                  <a:rPr lang="en-US" altLang="zh-CN" dirty="0"/>
                  <a:t>, </a:t>
                </a:r>
                <a:r>
                  <a:rPr lang="en-US" altLang="zh-CN" dirty="0" err="1"/>
                  <a:t>ln</a:t>
                </a:r>
                <a:r>
                  <a:rPr lang="en-US" altLang="zh-CN" i="1" dirty="0" err="1"/>
                  <a:t>Wealth</a:t>
                </a:r>
                <a:r>
                  <a:rPr lang="en-US" altLang="zh-CN" dirty="0"/>
                  <a:t>, </a:t>
                </a:r>
                <a:r>
                  <a:rPr lang="en-US" altLang="zh-CN" i="1" dirty="0"/>
                  <a:t>Urban</a:t>
                </a:r>
                <a:r>
                  <a:rPr lang="en-US" altLang="zh-CN" dirty="0"/>
                  <a:t>, life satisfaction, and </a:t>
                </a:r>
                <a:r>
                  <a:rPr lang="en-US" altLang="zh-CN" i="1" dirty="0" err="1"/>
                  <a:t>Number_of_children</a:t>
                </a:r>
                <a:r>
                  <a:rPr lang="en-US" altLang="zh-CN" i="1" dirty="0"/>
                  <a:t> </a:t>
                </a:r>
              </a:p>
              <a:p>
                <a:pPr marL="342900" indent="-342900">
                  <a:buFont typeface="Arial" panose="020B0604020202020204" pitchFamily="34" charset="0"/>
                  <a:buChar char="•"/>
                </a:pPr>
                <a:r>
                  <a:rPr lang="en-US" altLang="zh-CN" dirty="0"/>
                  <a:t>year fixed effect </a:t>
                </a:r>
              </a:p>
              <a:p>
                <a:pPr marL="342900" indent="-342900">
                  <a:buFont typeface="Arial" panose="020B0604020202020204" pitchFamily="34" charset="0"/>
                  <a:buChar char="•"/>
                </a:pPr>
                <a:r>
                  <a:rPr lang="en-US" altLang="zh-CN" dirty="0"/>
                  <a:t>province fixed effect</a:t>
                </a:r>
                <a:endParaRPr lang="en-US" dirty="0"/>
              </a:p>
            </p:txBody>
          </p:sp>
        </mc:Fallback>
      </mc:AlternateContent>
      <p:sp>
        <p:nvSpPr>
          <p:cNvPr id="4" name="Slide Number Placeholder 3">
            <a:extLst>
              <a:ext uri="{FF2B5EF4-FFF2-40B4-BE49-F238E27FC236}">
                <a16:creationId xmlns:a16="http://schemas.microsoft.com/office/drawing/2014/main" id="{C7AE7517-0131-8562-966A-C7AFF77A305A}"/>
              </a:ext>
            </a:extLst>
          </p:cNvPr>
          <p:cNvSpPr>
            <a:spLocks noGrp="1"/>
          </p:cNvSpPr>
          <p:nvPr>
            <p:ph type="sldNum" sz="quarter" idx="5"/>
          </p:nvPr>
        </p:nvSpPr>
        <p:spPr/>
        <p:txBody>
          <a:bodyPr/>
          <a:lstStyle/>
          <a:p>
            <a:fld id="{D37F0DA8-E02E-4302-BC3A-00B0C7F4E8B6}" type="slidenum">
              <a:rPr lang="zh-CN" altLang="en-US" smtClean="0"/>
              <a:pPr/>
              <a:t>15</a:t>
            </a:fld>
            <a:endParaRPr lang="zh-CN" altLang="en-US"/>
          </a:p>
        </p:txBody>
      </p:sp>
    </p:spTree>
    <p:extLst>
      <p:ext uri="{BB962C8B-B14F-4D97-AF65-F5344CB8AC3E}">
        <p14:creationId xmlns:p14="http://schemas.microsoft.com/office/powerpoint/2010/main" val="29039551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B8C3E-F8D0-B21D-4019-993EF3DC8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EED0D-2D02-379C-48B1-979F49611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82D06-F4D6-1C03-BF34-4D8ACD9199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AF48F1-683D-C254-DB5E-8AFD4FBD1D8C}"/>
              </a:ext>
            </a:extLst>
          </p:cNvPr>
          <p:cNvSpPr>
            <a:spLocks noGrp="1"/>
          </p:cNvSpPr>
          <p:nvPr>
            <p:ph type="sldNum" sz="quarter" idx="5"/>
          </p:nvPr>
        </p:nvSpPr>
        <p:spPr/>
        <p:txBody>
          <a:bodyPr/>
          <a:lstStyle/>
          <a:p>
            <a:fld id="{D37F0DA8-E02E-4302-BC3A-00B0C7F4E8B6}" type="slidenum">
              <a:rPr lang="zh-CN" altLang="en-US" smtClean="0"/>
              <a:pPr/>
              <a:t>16</a:t>
            </a:fld>
            <a:endParaRPr lang="zh-CN" altLang="en-US"/>
          </a:p>
        </p:txBody>
      </p:sp>
    </p:spTree>
    <p:extLst>
      <p:ext uri="{BB962C8B-B14F-4D97-AF65-F5344CB8AC3E}">
        <p14:creationId xmlns:p14="http://schemas.microsoft.com/office/powerpoint/2010/main" val="1888541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8C65-BA46-5C8E-F424-3D69956248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37038-DC51-D172-4FC4-90A879A92C4A}"/>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4F50FC99-1519-5999-58DE-4C370DB26047}"/>
                  </a:ext>
                </a:extLst>
              </p:cNvPr>
              <p:cNvSpPr>
                <a:spLocks noGrp="1"/>
              </p:cNvSpPr>
              <p:nvPr>
                <p:ph type="body" idx="1"/>
              </p:nvPr>
            </p:nvSpPr>
            <p:spPr/>
            <p:txBody>
              <a:bodyPr/>
              <a:lstStyle/>
              <a:p>
                <a:pPr marL="342900" indent="-342900">
                  <a:buFont typeface="Arial" panose="020B0604020202020204" pitchFamily="34" charset="0"/>
                  <a:buChar char="•"/>
                </a:pPr>
                <a:endParaRPr lang="en-US" dirty="0"/>
              </a:p>
            </p:txBody>
          </p:sp>
        </mc:Choice>
        <mc:Fallback xmlns="">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zh-CN" altLang="en-US" i="0">
                    <a:latin typeface="Cambria Math" panose="02040503050406030204" pitchFamily="18" charset="0"/>
                  </a:rPr>
                  <a:t>〖𝑃𝑒𝑛𝑠𝑖𝑜𝑛 𝐷𝑒𝑚𝑎𝑛𝑑〗_𝑖𝑡</a:t>
                </a:r>
                <a:r>
                  <a:rPr lang="en-US" altLang="zh-CN" dirty="0"/>
                  <a:t>- (</a:t>
                </a:r>
                <a:r>
                  <a:rPr lang="en-US" altLang="zh-CN" dirty="0" err="1"/>
                  <a:t>i</a:t>
                </a:r>
                <a:r>
                  <a:rPr lang="en-US" altLang="zh-CN" dirty="0"/>
                  <a:t>) whether individual </a:t>
                </a:r>
                <a:r>
                  <a:rPr lang="en-US" altLang="zh-CN" i="1" dirty="0" err="1"/>
                  <a:t>i</a:t>
                </a:r>
                <a:r>
                  <a:rPr lang="en-US" altLang="zh-CN" dirty="0"/>
                  <a:t> participated in the Residents’ Basic Pension (RBP) scheme in year </a:t>
                </a:r>
                <a:r>
                  <a:rPr lang="en-US" altLang="zh-CN" i="1" dirty="0"/>
                  <a:t>t </a:t>
                </a:r>
                <a:r>
                  <a:rPr lang="en-US" altLang="zh-CN" dirty="0"/>
                  <a:t>(</a:t>
                </a:r>
                <a:r>
                  <a:rPr lang="en-US" altLang="zh-CN" i="1" dirty="0" err="1"/>
                  <a:t>Residents_pension</a:t>
                </a:r>
                <a:r>
                  <a:rPr lang="en-US" altLang="zh-CN" dirty="0"/>
                  <a:t>), or (ii) the premium contributions that individual </a:t>
                </a:r>
                <a:r>
                  <a:rPr lang="en-US" altLang="zh-CN" i="1" dirty="0" err="1"/>
                  <a:t>i</a:t>
                </a:r>
                <a:r>
                  <a:rPr lang="en-US" altLang="zh-CN" dirty="0"/>
                  <a:t> paid to the RBP program in year </a:t>
                </a:r>
                <a:r>
                  <a:rPr lang="en-US" altLang="zh-CN" i="1" dirty="0"/>
                  <a:t>t </a:t>
                </a:r>
                <a:r>
                  <a:rPr lang="en-US" altLang="zh-CN" dirty="0"/>
                  <a:t>(</a:t>
                </a:r>
                <a:r>
                  <a:rPr lang="en-US" altLang="zh-CN" i="1" dirty="0"/>
                  <a:t>Premium</a:t>
                </a:r>
                <a:r>
                  <a:rPr lang="en-US" altLang="zh-CN" dirty="0"/>
                  <a:t>)</a:t>
                </a:r>
              </a:p>
              <a:p>
                <a:pPr marL="342900" indent="-342900">
                  <a:buFont typeface="Arial" panose="020B0604020202020204" pitchFamily="34" charset="0"/>
                  <a:buChar char="•"/>
                </a:pPr>
                <a:r>
                  <a:rPr lang="zh-CN" altLang="zh-CN" b="1" i="0">
                    <a:latin typeface="Cambria Math" panose="02040503050406030204" pitchFamily="18" charset="0"/>
                  </a:rPr>
                  <a:t>〖</a:t>
                </a:r>
                <a:r>
                  <a:rPr lang="en-US" altLang="zh-CN" i="0">
                    <a:latin typeface="Cambria Math" panose="02040503050406030204" pitchFamily="18" charset="0"/>
                  </a:rPr>
                  <a:t>𝐻𝑒𝑎𝑙𝑡ℎ_𝑐𝑜𝑠𝑡_𝑟𝑖𝑠𝑘</a:t>
                </a:r>
                <a:r>
                  <a:rPr lang="zh-CN" altLang="zh-CN" b="1" i="0">
                    <a:latin typeface="Cambria Math" panose="02040503050406030204" pitchFamily="18" charset="0"/>
                  </a:rPr>
                  <a:t>〗_</a:t>
                </a:r>
                <a:r>
                  <a:rPr lang="en-US" altLang="zh-CN" b="1" i="0">
                    <a:latin typeface="Cambria Math" panose="02040503050406030204" pitchFamily="18" charset="0"/>
                  </a:rPr>
                  <a:t>𝒊𝒕</a:t>
                </a:r>
                <a:r>
                  <a:rPr lang="en-US" altLang="zh-CN" dirty="0"/>
                  <a:t> - (</a:t>
                </a:r>
                <a:r>
                  <a:rPr lang="en-US" altLang="zh-CN" dirty="0" err="1"/>
                  <a:t>i</a:t>
                </a:r>
                <a:r>
                  <a:rPr lang="en-US" altLang="zh-CN" dirty="0"/>
                  <a:t>) individual </a:t>
                </a:r>
                <a:r>
                  <a:rPr lang="en-US" altLang="zh-CN" i="1" dirty="0"/>
                  <a:t>i</a:t>
                </a:r>
                <a:r>
                  <a:rPr lang="en-US" altLang="zh-CN" dirty="0"/>
                  <a:t>’s self-reported health status in year </a:t>
                </a:r>
                <a:r>
                  <a:rPr lang="en-US" altLang="zh-CN" i="1" dirty="0"/>
                  <a:t>t</a:t>
                </a:r>
                <a:r>
                  <a:rPr lang="en-US" altLang="zh-CN" dirty="0"/>
                  <a:t>, (ii) individual </a:t>
                </a:r>
                <a:r>
                  <a:rPr lang="en-US" altLang="zh-CN" i="1" dirty="0"/>
                  <a:t>i</a:t>
                </a:r>
                <a:r>
                  <a:rPr lang="en-US" altLang="zh-CN" dirty="0"/>
                  <a:t>’s number of chronic diseases in year </a:t>
                </a:r>
                <a:r>
                  <a:rPr lang="en-US" altLang="zh-CN" i="1" dirty="0"/>
                  <a:t>t</a:t>
                </a:r>
                <a:r>
                  <a:rPr lang="en-US" altLang="zh-CN" dirty="0"/>
                  <a:t>, and (iii) individual </a:t>
                </a:r>
                <a:r>
                  <a:rPr lang="en-US" altLang="zh-CN" i="1" dirty="0"/>
                  <a:t>i</a:t>
                </a:r>
                <a:r>
                  <a:rPr lang="en-US" altLang="zh-CN" dirty="0"/>
                  <a:t>’s projected health risk in five years.</a:t>
                </a:r>
              </a:p>
              <a:p>
                <a:pPr marL="342900" indent="-342900">
                  <a:buFont typeface="Arial" panose="020B0604020202020204" pitchFamily="34" charset="0"/>
                  <a:buChar char="•"/>
                </a:pPr>
                <a:r>
                  <a:rPr lang="en-US" altLang="zh-CN" dirty="0"/>
                  <a:t>Longevity - self-estimated likelihood to live beyond 75 years old</a:t>
                </a:r>
              </a:p>
              <a:p>
                <a:pPr marL="342900" indent="-342900">
                  <a:buFont typeface="Arial" panose="020B0604020202020204" pitchFamily="34" charset="0"/>
                  <a:buChar char="•"/>
                </a:pPr>
                <a:r>
                  <a:rPr lang="en-US" altLang="zh-CN" b="1" i="0">
                    <a:latin typeface="Cambria Math" panose="02040503050406030204" pitchFamily="18" charset="0"/>
                  </a:rPr>
                  <a:t>𝑿</a:t>
                </a:r>
                <a:r>
                  <a:rPr lang="zh-CN" altLang="zh-CN" b="1" i="0">
                    <a:latin typeface="Cambria Math" panose="02040503050406030204" pitchFamily="18" charset="0"/>
                  </a:rPr>
                  <a:t>_</a:t>
                </a:r>
                <a:r>
                  <a:rPr lang="en-US" altLang="zh-CN" b="1" i="0">
                    <a:latin typeface="Cambria Math" panose="02040503050406030204" pitchFamily="18" charset="0"/>
                  </a:rPr>
                  <a:t>𝒊𝒕</a:t>
                </a:r>
                <a:r>
                  <a:rPr lang="en-US" altLang="zh-CN" dirty="0"/>
                  <a:t> - a vector of control variables of </a:t>
                </a:r>
                <a:r>
                  <a:rPr lang="en-US" altLang="zh-CN" i="1" dirty="0"/>
                  <a:t>Age</a:t>
                </a:r>
                <a:r>
                  <a:rPr lang="en-US" altLang="zh-CN" dirty="0"/>
                  <a:t>, </a:t>
                </a:r>
                <a:r>
                  <a:rPr lang="en-US" altLang="zh-CN" i="1" dirty="0"/>
                  <a:t>Male</a:t>
                </a:r>
                <a:r>
                  <a:rPr lang="en-US" altLang="zh-CN" dirty="0"/>
                  <a:t>, </a:t>
                </a:r>
                <a:r>
                  <a:rPr lang="en-US" altLang="zh-CN" i="1" dirty="0"/>
                  <a:t>Minority</a:t>
                </a:r>
                <a:r>
                  <a:rPr lang="en-US" altLang="zh-CN" dirty="0"/>
                  <a:t>, </a:t>
                </a:r>
                <a:r>
                  <a:rPr lang="en-US" altLang="zh-CN" i="1" dirty="0"/>
                  <a:t>Married</a:t>
                </a:r>
                <a:r>
                  <a:rPr lang="en-US" altLang="zh-CN" dirty="0"/>
                  <a:t>, education, risk attitude, </a:t>
                </a:r>
                <a:r>
                  <a:rPr lang="en-US" altLang="zh-CN" i="1" dirty="0" err="1"/>
                  <a:t>Health_insurance</a:t>
                </a:r>
                <a:r>
                  <a:rPr lang="en-US" altLang="zh-CN" dirty="0"/>
                  <a:t>, </a:t>
                </a:r>
                <a:r>
                  <a:rPr lang="en-US" altLang="zh-CN" dirty="0" err="1"/>
                  <a:t>ln</a:t>
                </a:r>
                <a:r>
                  <a:rPr lang="en-US" altLang="zh-CN" i="1" dirty="0" err="1"/>
                  <a:t>Wealth</a:t>
                </a:r>
                <a:r>
                  <a:rPr lang="en-US" altLang="zh-CN" dirty="0"/>
                  <a:t>, </a:t>
                </a:r>
                <a:r>
                  <a:rPr lang="en-US" altLang="zh-CN" i="1" dirty="0"/>
                  <a:t>Urban</a:t>
                </a:r>
                <a:r>
                  <a:rPr lang="en-US" altLang="zh-CN" dirty="0"/>
                  <a:t>, life satisfaction, and </a:t>
                </a:r>
                <a:r>
                  <a:rPr lang="en-US" altLang="zh-CN" i="1" dirty="0" err="1"/>
                  <a:t>Number_of_children</a:t>
                </a:r>
                <a:r>
                  <a:rPr lang="en-US" altLang="zh-CN" i="1" dirty="0"/>
                  <a:t> </a:t>
                </a:r>
              </a:p>
              <a:p>
                <a:pPr marL="342900" indent="-342900">
                  <a:buFont typeface="Arial" panose="020B0604020202020204" pitchFamily="34" charset="0"/>
                  <a:buChar char="•"/>
                </a:pPr>
                <a:r>
                  <a:rPr lang="en-US" altLang="zh-CN" dirty="0"/>
                  <a:t>year fixed effect </a:t>
                </a:r>
              </a:p>
              <a:p>
                <a:pPr marL="342900" indent="-342900">
                  <a:buFont typeface="Arial" panose="020B0604020202020204" pitchFamily="34" charset="0"/>
                  <a:buChar char="•"/>
                </a:pPr>
                <a:r>
                  <a:rPr lang="en-US" altLang="zh-CN" dirty="0"/>
                  <a:t>province fixed effect</a:t>
                </a:r>
                <a:endParaRPr lang="en-US" dirty="0"/>
              </a:p>
            </p:txBody>
          </p:sp>
        </mc:Fallback>
      </mc:AlternateContent>
      <p:sp>
        <p:nvSpPr>
          <p:cNvPr id="4" name="Slide Number Placeholder 3">
            <a:extLst>
              <a:ext uri="{FF2B5EF4-FFF2-40B4-BE49-F238E27FC236}">
                <a16:creationId xmlns:a16="http://schemas.microsoft.com/office/drawing/2014/main" id="{1C6D2018-8D9A-9CB2-6B48-FEA06C31AE1F}"/>
              </a:ext>
            </a:extLst>
          </p:cNvPr>
          <p:cNvSpPr>
            <a:spLocks noGrp="1"/>
          </p:cNvSpPr>
          <p:nvPr>
            <p:ph type="sldNum" sz="quarter" idx="5"/>
          </p:nvPr>
        </p:nvSpPr>
        <p:spPr/>
        <p:txBody>
          <a:bodyPr/>
          <a:lstStyle/>
          <a:p>
            <a:fld id="{D37F0DA8-E02E-4302-BC3A-00B0C7F4E8B6}" type="slidenum">
              <a:rPr lang="zh-CN" altLang="en-US" smtClean="0"/>
              <a:pPr/>
              <a:t>17</a:t>
            </a:fld>
            <a:endParaRPr lang="zh-CN" altLang="en-US"/>
          </a:p>
        </p:txBody>
      </p:sp>
    </p:spTree>
    <p:extLst>
      <p:ext uri="{BB962C8B-B14F-4D97-AF65-F5344CB8AC3E}">
        <p14:creationId xmlns:p14="http://schemas.microsoft.com/office/powerpoint/2010/main" val="1308166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7F0DA8-E02E-4302-BC3A-00B0C7F4E8B6}" type="slidenum">
              <a:rPr lang="zh-CN" altLang="en-US" smtClean="0"/>
              <a:pPr/>
              <a:t>18</a:t>
            </a:fld>
            <a:endParaRPr lang="zh-CN" altLang="en-US"/>
          </a:p>
        </p:txBody>
      </p:sp>
    </p:spTree>
    <p:extLst>
      <p:ext uri="{BB962C8B-B14F-4D97-AF65-F5344CB8AC3E}">
        <p14:creationId xmlns:p14="http://schemas.microsoft.com/office/powerpoint/2010/main" val="2754553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7F0DA8-E02E-4302-BC3A-00B0C7F4E8B6}" type="slidenum">
              <a:rPr lang="zh-CN" altLang="en-US" smtClean="0"/>
              <a:pPr/>
              <a:t>19</a:t>
            </a:fld>
            <a:endParaRPr lang="zh-CN" altLang="en-US"/>
          </a:p>
        </p:txBody>
      </p:sp>
    </p:spTree>
    <p:extLst>
      <p:ext uri="{BB962C8B-B14F-4D97-AF65-F5344CB8AC3E}">
        <p14:creationId xmlns:p14="http://schemas.microsoft.com/office/powerpoint/2010/main" val="284228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zh-CN" sz="1050" kern="1200" dirty="0">
              <a:solidFill>
                <a:schemeClr val="tx1"/>
              </a:solidFill>
              <a:effectLst/>
              <a:latin typeface="+mn-lt"/>
              <a:ea typeface="+mn-ea"/>
              <a:cs typeface="+mn-cs"/>
            </a:endParaRPr>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a:t>
            </a:fld>
            <a:endParaRPr lang="de-DE" sz="1200">
              <a:latin typeface="Times" pitchFamily="18" charset="0"/>
            </a:endParaRPr>
          </a:p>
        </p:txBody>
      </p:sp>
    </p:spTree>
    <p:extLst>
      <p:ext uri="{BB962C8B-B14F-4D97-AF65-F5344CB8AC3E}">
        <p14:creationId xmlns:p14="http://schemas.microsoft.com/office/powerpoint/2010/main" val="3990451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20</a:t>
            </a:fld>
            <a:endParaRPr lang="de-DE" sz="1200">
              <a:latin typeface="Times" pitchFamily="18" charset="0"/>
            </a:endParaRPr>
          </a:p>
        </p:txBody>
      </p:sp>
    </p:spTree>
    <p:extLst>
      <p:ext uri="{BB962C8B-B14F-4D97-AF65-F5344CB8AC3E}">
        <p14:creationId xmlns:p14="http://schemas.microsoft.com/office/powerpoint/2010/main" val="1771827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21</a:t>
            </a:fld>
            <a:endParaRPr lang="de-DE" sz="1200">
              <a:latin typeface="Times" pitchFamily="18" charset="0"/>
            </a:endParaRPr>
          </a:p>
        </p:txBody>
      </p:sp>
    </p:spTree>
    <p:extLst>
      <p:ext uri="{BB962C8B-B14F-4D97-AF65-F5344CB8AC3E}">
        <p14:creationId xmlns:p14="http://schemas.microsoft.com/office/powerpoint/2010/main" val="2056411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just" defTabSz="914400" rtl="0" eaLnBrk="1" fontAlgn="auto" latinLnBrk="0" hangingPunct="1">
              <a:lnSpc>
                <a:spcPct val="150000"/>
              </a:lnSpc>
              <a:spcBef>
                <a:spcPct val="0"/>
              </a:spcBef>
              <a:spcAft>
                <a:spcPts val="0"/>
              </a:spcAft>
              <a:buClrTx/>
              <a:buSzTx/>
              <a:buFontTx/>
              <a:buNone/>
              <a:tabLst/>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22</a:t>
            </a:fld>
            <a:endParaRPr lang="de-DE" sz="1200">
              <a:latin typeface="Times" pitchFamily="18" charset="0"/>
            </a:endParaRPr>
          </a:p>
        </p:txBody>
      </p:sp>
    </p:spTree>
    <p:extLst>
      <p:ext uri="{BB962C8B-B14F-4D97-AF65-F5344CB8AC3E}">
        <p14:creationId xmlns:p14="http://schemas.microsoft.com/office/powerpoint/2010/main" val="3361957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23</a:t>
            </a:fld>
            <a:endParaRPr lang="de-DE" sz="1200">
              <a:latin typeface="Times" pitchFamily="18" charset="0"/>
            </a:endParaRPr>
          </a:p>
        </p:txBody>
      </p:sp>
    </p:spTree>
    <p:extLst>
      <p:ext uri="{BB962C8B-B14F-4D97-AF65-F5344CB8AC3E}">
        <p14:creationId xmlns:p14="http://schemas.microsoft.com/office/powerpoint/2010/main" val="3232209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25</a:t>
            </a:fld>
            <a:endParaRPr lang="de-DE" sz="1200">
              <a:latin typeface="Times" pitchFamily="18" charset="0"/>
            </a:endParaRPr>
          </a:p>
        </p:txBody>
      </p:sp>
    </p:spTree>
    <p:extLst>
      <p:ext uri="{BB962C8B-B14F-4D97-AF65-F5344CB8AC3E}">
        <p14:creationId xmlns:p14="http://schemas.microsoft.com/office/powerpoint/2010/main" val="2238483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3</a:t>
            </a:fld>
            <a:endParaRPr lang="de-DE" sz="1200">
              <a:latin typeface="Times" pitchFamily="18" charset="0"/>
            </a:endParaRPr>
          </a:p>
        </p:txBody>
      </p:sp>
    </p:spTree>
    <p:extLst>
      <p:ext uri="{BB962C8B-B14F-4D97-AF65-F5344CB8AC3E}">
        <p14:creationId xmlns:p14="http://schemas.microsoft.com/office/powerpoint/2010/main" val="4245547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4</a:t>
            </a:fld>
            <a:endParaRPr lang="de-DE" sz="1200">
              <a:latin typeface="Times" pitchFamily="18" charset="0"/>
            </a:endParaRPr>
          </a:p>
        </p:txBody>
      </p:sp>
    </p:spTree>
    <p:extLst>
      <p:ext uri="{BB962C8B-B14F-4D97-AF65-F5344CB8AC3E}">
        <p14:creationId xmlns:p14="http://schemas.microsoft.com/office/powerpoint/2010/main" val="3964938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5</a:t>
            </a:fld>
            <a:endParaRPr lang="de-DE" sz="1200">
              <a:latin typeface="Times" pitchFamily="18" charset="0"/>
            </a:endParaRPr>
          </a:p>
        </p:txBody>
      </p:sp>
    </p:spTree>
    <p:extLst>
      <p:ext uri="{BB962C8B-B14F-4D97-AF65-F5344CB8AC3E}">
        <p14:creationId xmlns:p14="http://schemas.microsoft.com/office/powerpoint/2010/main" val="1861575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6</a:t>
            </a:fld>
            <a:endParaRPr lang="de-DE" sz="1200">
              <a:latin typeface="Times" pitchFamily="18" charset="0"/>
            </a:endParaRPr>
          </a:p>
        </p:txBody>
      </p:sp>
    </p:spTree>
    <p:extLst>
      <p:ext uri="{BB962C8B-B14F-4D97-AF65-F5344CB8AC3E}">
        <p14:creationId xmlns:p14="http://schemas.microsoft.com/office/powerpoint/2010/main" val="2118113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ltLang="zh-CN" sz="1200" kern="1200" dirty="0">
              <a:solidFill>
                <a:schemeClr val="tx1"/>
              </a:solidFill>
              <a:effectLst/>
              <a:latin typeface="+mn-lt"/>
              <a:ea typeface="+mn-ea"/>
              <a:cs typeface="+mn-cs"/>
            </a:endParaRPr>
          </a:p>
          <a:p>
            <a:pPr algn="just"/>
            <a:endPar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pPr/>
              <a:t>8</a:t>
            </a:fld>
            <a:endParaRPr lang="en-US"/>
          </a:p>
        </p:txBody>
      </p:sp>
    </p:spTree>
    <p:extLst>
      <p:ext uri="{BB962C8B-B14F-4D97-AF65-F5344CB8AC3E}">
        <p14:creationId xmlns:p14="http://schemas.microsoft.com/office/powerpoint/2010/main" val="1706777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p:sp>
      <p:sp>
        <p:nvSpPr>
          <p:cNvPr id="19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sz="1200" kern="1200" dirty="0">
              <a:solidFill>
                <a:schemeClr val="tx1"/>
              </a:solidFill>
              <a:effectLst/>
              <a:latin typeface="+mn-lt"/>
              <a:ea typeface="+mn-ea"/>
              <a:cs typeface="+mn-cs"/>
            </a:endParaRPr>
          </a:p>
          <a:p>
            <a:pPr marL="0" marR="0" lvl="1" indent="0" algn="just" defTabSz="914400" rtl="0" eaLnBrk="1" fontAlgn="auto" latinLnBrk="0" hangingPunct="1">
              <a:lnSpc>
                <a:spcPct val="150000"/>
              </a:lnSpc>
              <a:spcBef>
                <a:spcPct val="0"/>
              </a:spcBef>
              <a:spcAft>
                <a:spcPts val="0"/>
              </a:spcAft>
              <a:buClrTx/>
              <a:buSzTx/>
              <a:buFontTx/>
              <a:buNone/>
              <a:defRPr/>
            </a:pPr>
            <a:endParaRPr lang="en-US" altLang="zh-CN" sz="1000" baseline="0" dirty="0"/>
          </a:p>
        </p:txBody>
      </p:sp>
      <p:sp>
        <p:nvSpPr>
          <p:cNvPr id="19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6760" indent="-287020">
              <a:defRPr sz="2400">
                <a:solidFill>
                  <a:schemeClr val="tx1"/>
                </a:solidFill>
                <a:latin typeface="Arial" panose="020B0604020202020204" pitchFamily="34" charset="0"/>
              </a:defRPr>
            </a:lvl2pPr>
            <a:lvl3pPr marL="1148715" indent="-229870">
              <a:defRPr sz="2400">
                <a:solidFill>
                  <a:schemeClr val="tx1"/>
                </a:solidFill>
                <a:latin typeface="Arial" panose="020B0604020202020204" pitchFamily="34" charset="0"/>
              </a:defRPr>
            </a:lvl3pPr>
            <a:lvl4pPr marL="1608455" indent="-229870">
              <a:defRPr sz="2400">
                <a:solidFill>
                  <a:schemeClr val="tx1"/>
                </a:solidFill>
                <a:latin typeface="Arial" panose="020B0604020202020204" pitchFamily="34" charset="0"/>
              </a:defRPr>
            </a:lvl4pPr>
            <a:lvl5pPr marL="2067560" indent="-229870">
              <a:defRPr sz="2400">
                <a:solidFill>
                  <a:schemeClr val="tx1"/>
                </a:solidFill>
                <a:latin typeface="Arial" panose="020B0604020202020204" pitchFamily="34" charset="0"/>
              </a:defRPr>
            </a:lvl5pPr>
            <a:lvl6pPr marL="2527300" indent="-229870" eaLnBrk="0" fontAlgn="base" hangingPunct="0">
              <a:spcBef>
                <a:spcPct val="0"/>
              </a:spcBef>
              <a:spcAft>
                <a:spcPct val="0"/>
              </a:spcAft>
              <a:defRPr sz="2400">
                <a:solidFill>
                  <a:schemeClr val="tx1"/>
                </a:solidFill>
                <a:latin typeface="Arial" panose="020B0604020202020204" pitchFamily="34" charset="0"/>
              </a:defRPr>
            </a:lvl6pPr>
            <a:lvl7pPr marL="2987040" indent="-229870" eaLnBrk="0" fontAlgn="base" hangingPunct="0">
              <a:spcBef>
                <a:spcPct val="0"/>
              </a:spcBef>
              <a:spcAft>
                <a:spcPct val="0"/>
              </a:spcAft>
              <a:defRPr sz="2400">
                <a:solidFill>
                  <a:schemeClr val="tx1"/>
                </a:solidFill>
                <a:latin typeface="Arial" panose="020B0604020202020204" pitchFamily="34" charset="0"/>
              </a:defRPr>
            </a:lvl7pPr>
            <a:lvl8pPr marL="3446145" indent="-229870" eaLnBrk="0" fontAlgn="base" hangingPunct="0">
              <a:spcBef>
                <a:spcPct val="0"/>
              </a:spcBef>
              <a:spcAft>
                <a:spcPct val="0"/>
              </a:spcAft>
              <a:defRPr sz="2400">
                <a:solidFill>
                  <a:schemeClr val="tx1"/>
                </a:solidFill>
                <a:latin typeface="Arial" panose="020B0604020202020204" pitchFamily="34" charset="0"/>
              </a:defRPr>
            </a:lvl8pPr>
            <a:lvl9pPr marL="3905885" indent="-229870" eaLnBrk="0" fontAlgn="base" hangingPunct="0">
              <a:spcBef>
                <a:spcPct val="0"/>
              </a:spcBef>
              <a:spcAft>
                <a:spcPct val="0"/>
              </a:spcAft>
              <a:defRPr sz="2400">
                <a:solidFill>
                  <a:schemeClr val="tx1"/>
                </a:solidFill>
                <a:latin typeface="Arial" panose="020B0604020202020204" pitchFamily="34" charset="0"/>
              </a:defRPr>
            </a:lvl9pPr>
          </a:lstStyle>
          <a:p>
            <a:fld id="{D06A2724-A298-49B5-803C-20D4D85E6704}" type="slidenum">
              <a:rPr lang="de-DE" sz="1200">
                <a:latin typeface="Times" pitchFamily="18" charset="0"/>
              </a:rPr>
              <a:pPr/>
              <a:t>9</a:t>
            </a:fld>
            <a:endParaRPr lang="de-DE" sz="1200">
              <a:latin typeface="Times" pitchFamily="18" charset="0"/>
            </a:endParaRPr>
          </a:p>
        </p:txBody>
      </p:sp>
    </p:spTree>
    <p:extLst>
      <p:ext uri="{BB962C8B-B14F-4D97-AF65-F5344CB8AC3E}">
        <p14:creationId xmlns:p14="http://schemas.microsoft.com/office/powerpoint/2010/main" val="206247752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76963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2012076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p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87675" y="216972"/>
            <a:ext cx="10972800" cy="792162"/>
          </a:xfrm>
        </p:spPr>
        <p:txBody>
          <a:bodyPr/>
          <a:lstStyle>
            <a:lvl1pPr algn="l">
              <a:defRPr sz="3000" b="1">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687675" y="1482811"/>
            <a:ext cx="10972800" cy="4419600"/>
          </a:xfrm>
        </p:spPr>
        <p:txBody>
          <a:bodyPr/>
          <a:lstStyle>
            <a:lvl1pPr>
              <a:defRPr sz="2400"/>
            </a:lvl1pPr>
            <a:lvl2pPr>
              <a:defRPr sz="2100"/>
            </a:lvl2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框 3"/>
          <p:cNvSpPr txBox="1"/>
          <p:nvPr userDrawn="1"/>
        </p:nvSpPr>
        <p:spPr>
          <a:xfrm>
            <a:off x="11271204" y="122241"/>
            <a:ext cx="474810" cy="307777"/>
          </a:xfrm>
          <a:prstGeom prst="rect">
            <a:avLst/>
          </a:prstGeom>
          <a:noFill/>
        </p:spPr>
        <p:txBody>
          <a:bodyPr wrap="none" rtlCol="0">
            <a:spAutoFit/>
          </a:bodyPr>
          <a:lstStyle/>
          <a:p>
            <a:fld id="{8EE0D01E-3656-4A4F-954C-33C7349BDE1D}" type="slidenum">
              <a:rPr lang="zh-CN" altLang="en-US" sz="1400" smtClean="0">
                <a:solidFill>
                  <a:schemeClr val="bg1"/>
                </a:solidFill>
              </a:rPr>
              <a:pPr/>
              <a:t>‹#›</a:t>
            </a:fld>
            <a:endParaRPr lang="zh-CN" altLang="en-US" dirty="0">
              <a:solidFill>
                <a:schemeClr val="bg1"/>
              </a:solidFill>
            </a:endParaRPr>
          </a:p>
        </p:txBody>
      </p:sp>
      <p:sp>
        <p:nvSpPr>
          <p:cNvPr id="5" name="Slide Number Placeholder 5">
            <a:extLst>
              <a:ext uri="{FF2B5EF4-FFF2-40B4-BE49-F238E27FC236}">
                <a16:creationId xmlns:a16="http://schemas.microsoft.com/office/drawing/2014/main" id="{9F4227FC-B2DC-4AC2-A460-35918E4D84CA}"/>
              </a:ext>
            </a:extLst>
          </p:cNvPr>
          <p:cNvSpPr>
            <a:spLocks noGrp="1"/>
          </p:cNvSpPr>
          <p:nvPr>
            <p:ph type="sldNum" sz="quarter" idx="12"/>
          </p:nvPr>
        </p:nvSpPr>
        <p:spPr>
          <a:xfrm>
            <a:off x="10171182" y="6345456"/>
            <a:ext cx="1828800" cy="365125"/>
          </a:xfrm>
        </p:spPr>
        <p:txBody>
          <a:bodyPr/>
          <a:lstStyle/>
          <a:p>
            <a:fld id="{0FF54DE5-C571-48E8-A5BC-B369434E2F44}" type="slidenum">
              <a:rPr/>
              <a:pPr/>
              <a:t>‹#›</a:t>
            </a:fld>
            <a:endParaRPr/>
          </a:p>
        </p:txBody>
      </p:sp>
    </p:spTree>
    <p:extLst>
      <p:ext uri="{BB962C8B-B14F-4D97-AF65-F5344CB8AC3E}">
        <p14:creationId xmlns:p14="http://schemas.microsoft.com/office/powerpoint/2010/main" val="518808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786876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602678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527791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971016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1758111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0241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pPr/>
              <a:t>‹#›</a:t>
            </a:fld>
            <a:endParaRPr/>
          </a:p>
        </p:txBody>
      </p:sp>
    </p:spTree>
    <p:extLst>
      <p:ext uri="{BB962C8B-B14F-4D97-AF65-F5344CB8AC3E}">
        <p14:creationId xmlns:p14="http://schemas.microsoft.com/office/powerpoint/2010/main" val="3769764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10171182" y="6345456"/>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dirty="0"/>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017218" y="2630297"/>
            <a:ext cx="10581884" cy="3407248"/>
          </a:xfrm>
        </p:spPr>
        <p:txBody>
          <a:bodyPr anchor="ctr">
            <a:normAutofit fontScale="90000"/>
          </a:bodyPr>
          <a:lstStyle/>
          <a:p>
            <a:pPr algn="ctr">
              <a:lnSpc>
                <a:spcPct val="150000"/>
              </a:lnSpc>
            </a:pPr>
            <a:r>
              <a:rPr lang="en-US" sz="3100" b="1" cap="none" dirty="0">
                <a:latin typeface="Times New Roman" panose="02020603050405020304" pitchFamily="18" charset="0"/>
                <a:ea typeface="楷体" panose="02010609060101010101" pitchFamily="49" charset="-122"/>
              </a:rPr>
              <a:t>Health Cost Risk, Informal Insurance, </a:t>
            </a:r>
            <a:r>
              <a:rPr lang="en-US" altLang="zh-CN" sz="3100" b="1" cap="none" dirty="0">
                <a:latin typeface="Times New Roman" panose="02020603050405020304" pitchFamily="18" charset="0"/>
                <a:ea typeface="楷体" panose="02010609060101010101" pitchFamily="49" charset="-122"/>
              </a:rPr>
              <a:t>a</a:t>
            </a:r>
            <a:r>
              <a:rPr lang="en-US" sz="3100" b="1" cap="none" dirty="0">
                <a:latin typeface="Times New Roman" panose="02020603050405020304" pitchFamily="18" charset="0"/>
                <a:ea typeface="楷体" panose="02010609060101010101" pitchFamily="49" charset="-122"/>
              </a:rPr>
              <a:t>nd Annuitization Decisions </a:t>
            </a:r>
            <a:br>
              <a:rPr lang="en-US" sz="3100" b="1" cap="none" dirty="0">
                <a:latin typeface="Times New Roman" panose="02020603050405020304" pitchFamily="18" charset="0"/>
                <a:ea typeface="楷体" panose="02010609060101010101" pitchFamily="49" charset="-122"/>
              </a:rPr>
            </a:br>
            <a:br>
              <a:rPr lang="en-US" sz="3100" cap="none" dirty="0">
                <a:latin typeface="Times New Roman" panose="02020603050405020304" pitchFamily="18" charset="0"/>
                <a:ea typeface="楷体" panose="02010609060101010101" pitchFamily="49" charset="-122"/>
              </a:rPr>
            </a:br>
            <a:r>
              <a:rPr lang="en-US" altLang="zh-CN" sz="1800" cap="none" dirty="0">
                <a:latin typeface="Times New Roman" panose="02020603050405020304" pitchFamily="18" charset="0"/>
                <a:ea typeface="楷体" panose="02010609060101010101" pitchFamily="49" charset="-122"/>
                <a:sym typeface="Arial" panose="020B0604020202020204" pitchFamily="34" charset="0"/>
              </a:rPr>
              <a:t>Meitong Ai, School of Insurance, Central University of Finance and Economics</a:t>
            </a:r>
            <a:br>
              <a:rPr lang="en-US" altLang="zh-CN" sz="1800" cap="none" dirty="0">
                <a:latin typeface="Times New Roman" panose="02020603050405020304" pitchFamily="18" charset="0"/>
                <a:ea typeface="楷体" panose="02010609060101010101" pitchFamily="49" charset="-122"/>
                <a:sym typeface="Arial" panose="020B0604020202020204" pitchFamily="34" charset="0"/>
              </a:rPr>
            </a:br>
            <a:r>
              <a:rPr lang="en-US" altLang="zh-CN" sz="1800" cap="none" dirty="0">
                <a:latin typeface="Times New Roman" panose="02020603050405020304" pitchFamily="18" charset="0"/>
                <a:ea typeface="楷体" panose="02010609060101010101" pitchFamily="49" charset="-122"/>
                <a:sym typeface="Arial" panose="020B0604020202020204" pitchFamily="34" charset="0"/>
              </a:rPr>
              <a:t>Ming Gao, School of Economics, Peking University</a:t>
            </a:r>
            <a:br>
              <a:rPr lang="en-US" altLang="zh-CN" sz="1800" cap="none" dirty="0">
                <a:latin typeface="Times New Roman" panose="02020603050405020304" pitchFamily="18" charset="0"/>
                <a:ea typeface="楷体" panose="02010609060101010101" pitchFamily="49" charset="-122"/>
                <a:sym typeface="Arial" panose="020B0604020202020204" pitchFamily="34" charset="0"/>
              </a:rPr>
            </a:br>
            <a:r>
              <a:rPr lang="en-US" altLang="zh-CN" sz="1800" cap="none" dirty="0">
                <a:latin typeface="Times New Roman" panose="02020603050405020304" pitchFamily="18" charset="0"/>
                <a:ea typeface="楷体" panose="02010609060101010101" pitchFamily="49" charset="-122"/>
                <a:sym typeface="Arial" panose="020B0604020202020204" pitchFamily="34" charset="0"/>
              </a:rPr>
              <a:t>Ruo Jia, School of Economics, Peking University</a:t>
            </a:r>
            <a:br>
              <a:rPr lang="en-US" altLang="zh-CN" sz="1800" cap="none" dirty="0">
                <a:latin typeface="Times New Roman" panose="02020603050405020304" pitchFamily="18" charset="0"/>
                <a:ea typeface="楷体" panose="02010609060101010101" pitchFamily="49" charset="-122"/>
                <a:sym typeface="Arial" panose="020B0604020202020204" pitchFamily="34" charset="0"/>
              </a:rPr>
            </a:br>
            <a:r>
              <a:rPr lang="en-US" altLang="zh-CN" sz="1800" cap="none" dirty="0" err="1">
                <a:latin typeface="Times New Roman" panose="02020603050405020304" pitchFamily="18" charset="0"/>
                <a:ea typeface="楷体" panose="02010609060101010101" pitchFamily="49" charset="-122"/>
                <a:sym typeface="Arial" panose="020B0604020202020204" pitchFamily="34" charset="0"/>
              </a:rPr>
              <a:t>Yaojing</a:t>
            </a:r>
            <a:r>
              <a:rPr lang="en-US" altLang="zh-CN" sz="1800" cap="none" dirty="0">
                <a:latin typeface="Times New Roman" panose="02020603050405020304" pitchFamily="18" charset="0"/>
                <a:ea typeface="楷体" panose="02010609060101010101" pitchFamily="49" charset="-122"/>
                <a:sym typeface="Arial" panose="020B0604020202020204" pitchFamily="34" charset="0"/>
              </a:rPr>
              <a:t> Wang, School of Economics, Peking University</a:t>
            </a:r>
            <a:br>
              <a:rPr lang="en-US" altLang="zh-CN" sz="1600" u="sng" cap="none" dirty="0">
                <a:latin typeface="Times New Roman" panose="02020603050405020304" pitchFamily="18" charset="0"/>
                <a:ea typeface="楷体" panose="02010609060101010101" pitchFamily="49" charset="-122"/>
                <a:sym typeface="Arial" panose="020B0604020202020204" pitchFamily="34" charset="0"/>
              </a:rPr>
            </a:br>
            <a:br>
              <a:rPr lang="en-US" altLang="zh-CN" sz="1600" u="sng" cap="none" dirty="0">
                <a:latin typeface="Times New Roman" panose="02020603050405020304" pitchFamily="18" charset="0"/>
                <a:ea typeface="楷体" panose="02010609060101010101" pitchFamily="49" charset="-122"/>
                <a:sym typeface="Arial" panose="020B0604020202020204" pitchFamily="34" charset="0"/>
              </a:rPr>
            </a:br>
            <a:br>
              <a:rPr lang="en-US" altLang="zh-CN" sz="1600" u="sng" cap="none" dirty="0">
                <a:latin typeface="Times New Roman" panose="02020603050405020304" pitchFamily="18" charset="0"/>
                <a:ea typeface="楷体" panose="02010609060101010101" pitchFamily="49" charset="-122"/>
                <a:sym typeface="Arial" panose="020B0604020202020204" pitchFamily="34" charset="0"/>
              </a:rPr>
            </a:br>
            <a:endParaRPr lang="en-US" sz="1600" cap="none" dirty="0">
              <a:latin typeface="Times New Roman" panose="02020603050405020304" pitchFamily="18" charset="0"/>
              <a:ea typeface="楷体" panose="02010609060101010101" pitchFamily="49" charset="-122"/>
            </a:endParaRPr>
          </a:p>
        </p:txBody>
      </p:sp>
      <p:sp>
        <p:nvSpPr>
          <p:cNvPr id="7" name="Subtitle 6"/>
          <p:cNvSpPr>
            <a:spLocks noGrp="1"/>
          </p:cNvSpPr>
          <p:nvPr>
            <p:ph type="subTitle" idx="1"/>
          </p:nvPr>
        </p:nvSpPr>
        <p:spPr>
          <a:xfrm>
            <a:off x="10378858" y="5309242"/>
            <a:ext cx="5341308" cy="955565"/>
          </a:xfrm>
        </p:spPr>
        <p:txBody>
          <a:bodyPr>
            <a:normAutofit/>
          </a:bodyPr>
          <a:lstStyle/>
          <a:p>
            <a:pPr>
              <a:lnSpc>
                <a:spcPct val="150000"/>
              </a:lnSpc>
              <a:spcBef>
                <a:spcPct val="0"/>
              </a:spcBef>
            </a:pPr>
            <a:r>
              <a:rPr lang="en-US" altLang="zh-CN" sz="1400" cap="all" dirty="0">
                <a:latin typeface="Times New Roman" panose="02020603050405020304" pitchFamily="18" charset="0"/>
                <a:ea typeface="楷体" panose="02010609060101010101" pitchFamily="49" charset="-122"/>
                <a:cs typeface="+mj-cs"/>
              </a:rPr>
              <a:t>2025. 09. 08</a:t>
            </a:r>
          </a:p>
        </p:txBody>
      </p:sp>
    </p:spTree>
    <p:extLst>
      <p:ext uri="{BB962C8B-B14F-4D97-AF65-F5344CB8AC3E}">
        <p14:creationId xmlns:p14="http://schemas.microsoft.com/office/powerpoint/2010/main" val="1652133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Data and sample II: Summary statistics</a:t>
            </a:r>
          </a:p>
        </p:txBody>
      </p:sp>
      <p:graphicFrame>
        <p:nvGraphicFramePr>
          <p:cNvPr id="2" name="表格 1">
            <a:extLst>
              <a:ext uri="{FF2B5EF4-FFF2-40B4-BE49-F238E27FC236}">
                <a16:creationId xmlns:a16="http://schemas.microsoft.com/office/drawing/2014/main" id="{7DC28BE0-68A2-4699-93E4-08480D3B5A62}"/>
              </a:ext>
            </a:extLst>
          </p:cNvPr>
          <p:cNvGraphicFramePr>
            <a:graphicFrameLocks noGrp="1"/>
          </p:cNvGraphicFramePr>
          <p:nvPr>
            <p:extLst>
              <p:ext uri="{D42A27DB-BD31-4B8C-83A1-F6EECF244321}">
                <p14:modId xmlns:p14="http://schemas.microsoft.com/office/powerpoint/2010/main" val="3341570872"/>
              </p:ext>
            </p:extLst>
          </p:nvPr>
        </p:nvGraphicFramePr>
        <p:xfrm>
          <a:off x="217171" y="1428751"/>
          <a:ext cx="11504680" cy="5326380"/>
        </p:xfrm>
        <a:graphic>
          <a:graphicData uri="http://schemas.openxmlformats.org/drawingml/2006/table">
            <a:tbl>
              <a:tblPr firstRow="1" bandRow="1">
                <a:tableStyleId>{2A488322-F2BA-4B5B-9748-0D474271808F}</a:tableStyleId>
              </a:tblPr>
              <a:tblGrid>
                <a:gridCol w="4457080">
                  <a:extLst>
                    <a:ext uri="{9D8B030D-6E8A-4147-A177-3AD203B41FA5}">
                      <a16:colId xmlns:a16="http://schemas.microsoft.com/office/drawing/2014/main" val="2236063427"/>
                    </a:ext>
                  </a:extLst>
                </a:gridCol>
                <a:gridCol w="1174600">
                  <a:extLst>
                    <a:ext uri="{9D8B030D-6E8A-4147-A177-3AD203B41FA5}">
                      <a16:colId xmlns:a16="http://schemas.microsoft.com/office/drawing/2014/main" val="3068557447"/>
                    </a:ext>
                  </a:extLst>
                </a:gridCol>
                <a:gridCol w="1174600">
                  <a:extLst>
                    <a:ext uri="{9D8B030D-6E8A-4147-A177-3AD203B41FA5}">
                      <a16:colId xmlns:a16="http://schemas.microsoft.com/office/drawing/2014/main" val="1368182719"/>
                    </a:ext>
                  </a:extLst>
                </a:gridCol>
                <a:gridCol w="1174600">
                  <a:extLst>
                    <a:ext uri="{9D8B030D-6E8A-4147-A177-3AD203B41FA5}">
                      <a16:colId xmlns:a16="http://schemas.microsoft.com/office/drawing/2014/main" val="123470975"/>
                    </a:ext>
                  </a:extLst>
                </a:gridCol>
                <a:gridCol w="1174600">
                  <a:extLst>
                    <a:ext uri="{9D8B030D-6E8A-4147-A177-3AD203B41FA5}">
                      <a16:colId xmlns:a16="http://schemas.microsoft.com/office/drawing/2014/main" val="3391591215"/>
                    </a:ext>
                  </a:extLst>
                </a:gridCol>
                <a:gridCol w="1174600">
                  <a:extLst>
                    <a:ext uri="{9D8B030D-6E8A-4147-A177-3AD203B41FA5}">
                      <a16:colId xmlns:a16="http://schemas.microsoft.com/office/drawing/2014/main" val="519493969"/>
                    </a:ext>
                  </a:extLst>
                </a:gridCol>
                <a:gridCol w="1174600">
                  <a:extLst>
                    <a:ext uri="{9D8B030D-6E8A-4147-A177-3AD203B41FA5}">
                      <a16:colId xmlns:a16="http://schemas.microsoft.com/office/drawing/2014/main" val="2287836448"/>
                    </a:ext>
                  </a:extLst>
                </a:gridCol>
              </a:tblGrid>
              <a:tr h="355092">
                <a:tc>
                  <a:txBody>
                    <a:bodyPr/>
                    <a:lstStyle/>
                    <a:p>
                      <a:endParaRPr lang="zh-CN" sz="1600" kern="100" dirty="0">
                        <a:effectLst/>
                        <a:latin typeface="等线" panose="02010600030101010101" pitchFamily="2" charset="-122"/>
                        <a:ea typeface="等线" panose="02010600030101010101" pitchFamily="2" charset="-122"/>
                      </a:endParaRPr>
                    </a:p>
                  </a:txBody>
                  <a:tcPr marL="36195" marR="36195" marT="0" marB="0" anchor="ctr"/>
                </a:tc>
                <a:tc>
                  <a:txBody>
                    <a:bodyPr/>
                    <a:lstStyle/>
                    <a:p>
                      <a:pPr algn="ctr">
                        <a:spcAft>
                          <a:spcPts val="0"/>
                        </a:spcAft>
                      </a:pPr>
                      <a:r>
                        <a:rPr lang="en-US" sz="1600" kern="0" dirty="0">
                          <a:effectLst/>
                        </a:rPr>
                        <a:t>Obs.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Mean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S.D.</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Min</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Median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Max</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462174680"/>
                  </a:ext>
                </a:extLst>
              </a:tr>
              <a:tr h="355092">
                <a:tc>
                  <a:txBody>
                    <a:bodyPr/>
                    <a:lstStyle/>
                    <a:p>
                      <a:pPr algn="just">
                        <a:spcAft>
                          <a:spcPts val="0"/>
                        </a:spcAft>
                      </a:pPr>
                      <a:r>
                        <a:rPr lang="en-US" sz="1600" b="1" kern="0" dirty="0">
                          <a:effectLst/>
                        </a:rPr>
                        <a:t>Panel A Key variables</a:t>
                      </a:r>
                      <a:endParaRPr lang="zh-CN" sz="16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800862335"/>
                  </a:ext>
                </a:extLst>
              </a:tr>
              <a:tr h="355092">
                <a:tc>
                  <a:txBody>
                    <a:bodyPr/>
                    <a:lstStyle/>
                    <a:p>
                      <a:pPr algn="just">
                        <a:spcAft>
                          <a:spcPts val="0"/>
                        </a:spcAft>
                      </a:pPr>
                      <a:r>
                        <a:rPr lang="en-US" sz="1600" kern="100" dirty="0" err="1">
                          <a:effectLst/>
                        </a:rPr>
                        <a:t>Pension_participation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14,324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0.79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0.40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9808623"/>
                  </a:ext>
                </a:extLst>
              </a:tr>
              <a:tr h="355092">
                <a:tc>
                  <a:txBody>
                    <a:bodyPr/>
                    <a:lstStyle/>
                    <a:p>
                      <a:pPr algn="just">
                        <a:spcAft>
                          <a:spcPts val="0"/>
                        </a:spcAft>
                      </a:pPr>
                      <a:r>
                        <a:rPr lang="en-US" sz="1600" kern="100" dirty="0" err="1">
                          <a:effectLst/>
                        </a:rPr>
                        <a:t>Pension_contribution</a:t>
                      </a:r>
                      <a:r>
                        <a:rPr lang="en-US" sz="1600" kern="100" dirty="0">
                          <a:effectLst/>
                        </a:rPr>
                        <a:t> </a:t>
                      </a:r>
                      <a:r>
                        <a:rPr lang="en-US" sz="1600" kern="0" dirty="0">
                          <a:effectLst/>
                        </a:rPr>
                        <a:t>(CNY, incl. zero)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13,734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254.1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768.0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100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9,000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816744011"/>
                  </a:ext>
                </a:extLst>
              </a:tr>
              <a:tr h="355092">
                <a:tc>
                  <a:txBody>
                    <a:bodyPr/>
                    <a:lstStyle/>
                    <a:p>
                      <a:pPr algn="just">
                        <a:spcAft>
                          <a:spcPts val="0"/>
                        </a:spcAft>
                      </a:pPr>
                      <a:r>
                        <a:rPr lang="en-US" sz="1600" kern="100" dirty="0" err="1">
                          <a:effectLst/>
                        </a:rPr>
                        <a:t>Pension_contribution</a:t>
                      </a:r>
                      <a:r>
                        <a:rPr lang="en-US" sz="1600" kern="100" dirty="0">
                          <a:effectLst/>
                        </a:rPr>
                        <a:t> </a:t>
                      </a:r>
                      <a:r>
                        <a:rPr lang="en-US" sz="1600" kern="0" dirty="0">
                          <a:effectLst/>
                        </a:rPr>
                        <a:t>(CNY, excl. zero)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10,789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323.5</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853.4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100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100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9,000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125957142"/>
                  </a:ext>
                </a:extLst>
              </a:tr>
              <a:tr h="355092">
                <a:tc>
                  <a:txBody>
                    <a:bodyPr/>
                    <a:lstStyle/>
                    <a:p>
                      <a:pPr algn="just">
                        <a:spcAft>
                          <a:spcPts val="0"/>
                        </a:spcAft>
                      </a:pPr>
                      <a:r>
                        <a:rPr lang="en-US" sz="1600" kern="0" dirty="0" err="1">
                          <a:effectLst/>
                        </a:rPr>
                        <a:t>Health</a:t>
                      </a:r>
                      <a:r>
                        <a:rPr lang="en-US" sz="1600" kern="0" baseline="30000" dirty="0" err="1">
                          <a:effectLst/>
                        </a:rPr>
                        <a:t>poor</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14,322</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0.24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0.43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229472500"/>
                  </a:ext>
                </a:extLst>
              </a:tr>
              <a:tr h="355092">
                <a:tc>
                  <a:txBody>
                    <a:bodyPr/>
                    <a:lstStyle/>
                    <a:p>
                      <a:pPr algn="just">
                        <a:spcAft>
                          <a:spcPts val="0"/>
                        </a:spcAft>
                      </a:pPr>
                      <a:r>
                        <a:rPr lang="en-US" sz="1600" kern="0">
                          <a:effectLst/>
                        </a:rPr>
                        <a:t>Health</a:t>
                      </a:r>
                      <a:r>
                        <a:rPr lang="en-US" sz="1600" kern="0" baseline="30000">
                          <a:effectLst/>
                        </a:rPr>
                        <a:t>fair</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14,322</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0.50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0.50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035117765"/>
                  </a:ext>
                </a:extLst>
              </a:tr>
              <a:tr h="355092">
                <a:tc>
                  <a:txBody>
                    <a:bodyPr/>
                    <a:lstStyle/>
                    <a:p>
                      <a:pPr algn="just">
                        <a:spcAft>
                          <a:spcPts val="0"/>
                        </a:spcAft>
                      </a:pPr>
                      <a:r>
                        <a:rPr lang="en-US" sz="1600" kern="0">
                          <a:effectLst/>
                        </a:rPr>
                        <a:t>Health</a:t>
                      </a:r>
                      <a:r>
                        <a:rPr lang="en-US" sz="1600" kern="0" baseline="30000">
                          <a:effectLst/>
                        </a:rPr>
                        <a:t>good</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14,322</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0.26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0.44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805943371"/>
                  </a:ext>
                </a:extLst>
              </a:tr>
              <a:tr h="355092">
                <a:tc>
                  <a:txBody>
                    <a:bodyPr/>
                    <a:lstStyle/>
                    <a:p>
                      <a:pPr algn="just">
                        <a:spcAft>
                          <a:spcPts val="0"/>
                        </a:spcAft>
                      </a:pPr>
                      <a:r>
                        <a:rPr lang="en-US" sz="1600" kern="0">
                          <a:effectLst/>
                        </a:rPr>
                        <a:t>Chronic_diseases</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14,323</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1.47</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1.54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624694496"/>
                  </a:ext>
                </a:extLst>
              </a:tr>
              <a:tr h="355092">
                <a:tc>
                  <a:txBody>
                    <a:bodyPr/>
                    <a:lstStyle/>
                    <a:p>
                      <a:pPr algn="just">
                        <a:spcAft>
                          <a:spcPts val="0"/>
                        </a:spcAft>
                      </a:pPr>
                      <a:r>
                        <a:rPr lang="en-US" sz="1600" kern="100">
                          <a:effectLst/>
                        </a:rPr>
                        <a:t>Health_risk</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14,319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0.25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0.17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0.054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0.18</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0.63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792978970"/>
                  </a:ext>
                </a:extLst>
              </a:tr>
              <a:tr h="355092">
                <a:tc>
                  <a:txBody>
                    <a:bodyPr/>
                    <a:lstStyle/>
                    <a:p>
                      <a:pPr algn="just">
                        <a:spcAft>
                          <a:spcPts val="0"/>
                        </a:spcAft>
                      </a:pPr>
                      <a:r>
                        <a:rPr lang="en-US" sz="1600" kern="0">
                          <a:effectLst/>
                        </a:rPr>
                        <a:t>Unlikely_75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14,324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0.29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0.46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921891091"/>
                  </a:ext>
                </a:extLst>
              </a:tr>
              <a:tr h="355092">
                <a:tc>
                  <a:txBody>
                    <a:bodyPr/>
                    <a:lstStyle/>
                    <a:p>
                      <a:pPr algn="just">
                        <a:spcAft>
                          <a:spcPts val="0"/>
                        </a:spcAft>
                      </a:pPr>
                      <a:r>
                        <a:rPr lang="en-US" sz="1600" kern="0">
                          <a:effectLst/>
                        </a:rPr>
                        <a:t>Maybe_75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0.39</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0.49</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819343771"/>
                  </a:ext>
                </a:extLst>
              </a:tr>
              <a:tr h="355092">
                <a:tc>
                  <a:txBody>
                    <a:bodyPr/>
                    <a:lstStyle/>
                    <a:p>
                      <a:pPr algn="just">
                        <a:spcAft>
                          <a:spcPts val="0"/>
                        </a:spcAft>
                      </a:pPr>
                      <a:r>
                        <a:rPr lang="en-US" sz="1600" kern="0" dirty="0">
                          <a:effectLst/>
                        </a:rPr>
                        <a:t>Likely_75</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14,324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0.32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0.47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574634784"/>
                  </a:ext>
                </a:extLst>
              </a:tr>
              <a:tr h="355092">
                <a:tc>
                  <a:txBody>
                    <a:bodyPr/>
                    <a:lstStyle/>
                    <a:p>
                      <a:pPr algn="just">
                        <a:spcAft>
                          <a:spcPts val="0"/>
                        </a:spcAft>
                      </a:pPr>
                      <a:r>
                        <a:rPr lang="en-US" sz="1600" kern="0" dirty="0" err="1">
                          <a:effectLst/>
                        </a:rPr>
                        <a:t>Number_of_children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2.24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1.01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530261923"/>
                  </a:ext>
                </a:extLst>
              </a:tr>
              <a:tr h="355092">
                <a:tc>
                  <a:txBody>
                    <a:bodyPr/>
                    <a:lstStyle/>
                    <a:p>
                      <a:pPr marL="0" algn="just" defTabSz="914400" rtl="0" eaLnBrk="1" latinLnBrk="0" hangingPunct="1">
                        <a:spcAft>
                          <a:spcPts val="0"/>
                        </a:spcAft>
                      </a:pPr>
                      <a:r>
                        <a:rPr lang="en-US" sz="1600" kern="0" dirty="0" err="1">
                          <a:solidFill>
                            <a:schemeClr val="dk1"/>
                          </a:solidFill>
                          <a:effectLst/>
                          <a:latin typeface="+mn-lt"/>
                          <a:ea typeface="+mn-ea"/>
                          <a:cs typeface="+mn-cs"/>
                        </a:rPr>
                        <a:t>Rely_on_children</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13,894</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0.73</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0.45</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0</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1</a:t>
                      </a:r>
                      <a:endParaRPr lang="zh-CN" altLang="en-US" sz="1600" kern="0" dirty="0">
                        <a:solidFill>
                          <a:schemeClr val="dk1"/>
                        </a:solidFill>
                        <a:effectLst/>
                        <a:latin typeface="+mn-lt"/>
                        <a:ea typeface="+mn-ea"/>
                        <a:cs typeface="+mn-cs"/>
                      </a:endParaRPr>
                    </a:p>
                  </a:txBody>
                  <a:tcPr marL="36195" marR="36195" marT="0" marB="0" anchor="ctr"/>
                </a:tc>
                <a:tc>
                  <a:txBody>
                    <a:bodyPr/>
                    <a:lstStyle/>
                    <a:p>
                      <a:pPr marL="0" algn="ctr" defTabSz="914400" rtl="0" eaLnBrk="1" latinLnBrk="0" hangingPunct="1">
                        <a:spcAft>
                          <a:spcPts val="0"/>
                        </a:spcAft>
                      </a:pPr>
                      <a:r>
                        <a:rPr lang="en-US" sz="1600" kern="0" dirty="0">
                          <a:solidFill>
                            <a:schemeClr val="dk1"/>
                          </a:solidFill>
                          <a:effectLst/>
                          <a:latin typeface="+mn-lt"/>
                          <a:ea typeface="+mn-ea"/>
                          <a:cs typeface="+mn-cs"/>
                        </a:rPr>
                        <a:t>1</a:t>
                      </a:r>
                      <a:endParaRPr lang="zh-CN" altLang="en-US" sz="1600" kern="0" dirty="0">
                        <a:solidFill>
                          <a:schemeClr val="dk1"/>
                        </a:solidFill>
                        <a:effectLst/>
                        <a:latin typeface="+mn-lt"/>
                        <a:ea typeface="+mn-ea"/>
                        <a:cs typeface="+mn-cs"/>
                      </a:endParaRPr>
                    </a:p>
                  </a:txBody>
                  <a:tcPr marL="36195" marR="36195" marT="0" marB="0" anchor="ctr"/>
                </a:tc>
                <a:extLst>
                  <a:ext uri="{0D108BD9-81ED-4DB2-BD59-A6C34878D82A}">
                    <a16:rowId xmlns:a16="http://schemas.microsoft.com/office/drawing/2014/main" val="2212659579"/>
                  </a:ext>
                </a:extLst>
              </a:tr>
            </a:tbl>
          </a:graphicData>
        </a:graphic>
      </p:graphicFrame>
      <p:sp>
        <p:nvSpPr>
          <p:cNvPr id="3" name="灯片编号占位符 2">
            <a:extLst>
              <a:ext uri="{FF2B5EF4-FFF2-40B4-BE49-F238E27FC236}">
                <a16:creationId xmlns:a16="http://schemas.microsoft.com/office/drawing/2014/main" id="{0ED5FC7C-7BA7-467D-86FA-7F4DD161A49F}"/>
              </a:ext>
            </a:extLst>
          </p:cNvPr>
          <p:cNvSpPr>
            <a:spLocks noGrp="1"/>
          </p:cNvSpPr>
          <p:nvPr>
            <p:ph type="sldNum" sz="quarter" idx="12"/>
          </p:nvPr>
        </p:nvSpPr>
        <p:spPr/>
        <p:txBody>
          <a:bodyPr/>
          <a:lstStyle/>
          <a:p>
            <a:fld id="{0FF54DE5-C571-48E8-A5BC-B369434E2F44}" type="slidenum">
              <a:rPr lang="en-US" altLang="zh-CN" smtClean="0"/>
              <a:pPr/>
              <a:t>10</a:t>
            </a:fld>
            <a:endParaRPr lang="en-US" altLang="zh-CN"/>
          </a:p>
        </p:txBody>
      </p:sp>
    </p:spTree>
    <p:extLst>
      <p:ext uri="{BB962C8B-B14F-4D97-AF65-F5344CB8AC3E}">
        <p14:creationId xmlns:p14="http://schemas.microsoft.com/office/powerpoint/2010/main" val="645737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Results I: Impact of health cost risk on pension demand</a:t>
            </a:r>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82EF7D84-CFE7-4FC2-8691-ADDF859A848E}"/>
                  </a:ext>
                </a:extLst>
              </p:cNvPr>
              <p:cNvSpPr/>
              <p:nvPr/>
            </p:nvSpPr>
            <p:spPr>
              <a:xfrm>
                <a:off x="-279444" y="1359000"/>
                <a:ext cx="11020757" cy="61555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zh-CN" sz="1600" i="1" smtClean="0">
                              <a:latin typeface="Cambria Math" panose="02040503050406030204" pitchFamily="18" charset="0"/>
                            </a:rPr>
                          </m:ctrlPr>
                        </m:sSubPr>
                        <m:e>
                          <m:r>
                            <a:rPr lang="en-US" altLang="zh-CN" sz="1600" i="1">
                              <a:latin typeface="Cambria Math" panose="02040503050406030204" pitchFamily="18" charset="0"/>
                            </a:rPr>
                            <m:t>𝑃𝑒𝑛𝑠𝑖𝑜𝑛</m:t>
                          </m:r>
                          <m:r>
                            <a:rPr lang="en-US" altLang="zh-CN" sz="1600" i="1">
                              <a:latin typeface="Cambria Math" panose="02040503050406030204" pitchFamily="18" charset="0"/>
                            </a:rPr>
                            <m:t>_</m:t>
                          </m:r>
                          <m:r>
                            <a:rPr lang="en-US" altLang="zh-CN" sz="1600" i="1">
                              <a:latin typeface="Cambria Math" panose="02040503050406030204" pitchFamily="18" charset="0"/>
                            </a:rPr>
                            <m:t>𝑑𝑒𝑚𝑎𝑛𝑑</m:t>
                          </m:r>
                        </m:e>
                        <m:sub>
                          <m:r>
                            <a:rPr lang="en-US" altLang="zh-CN" sz="1600" i="1">
                              <a:latin typeface="Cambria Math" panose="02040503050406030204" pitchFamily="18" charset="0"/>
                            </a:rPr>
                            <m:t>𝑖𝑡</m:t>
                          </m:r>
                        </m:sub>
                      </m:sSub>
                      <m:r>
                        <a:rPr lang="en-US" altLang="zh-CN" sz="1600">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𝛽</m:t>
                          </m:r>
                        </m:e>
                        <m:sub>
                          <m:r>
                            <a:rPr lang="en-US" altLang="zh-CN" sz="1600" i="1">
                              <a:latin typeface="Cambria Math" panose="02040503050406030204" pitchFamily="18" charset="0"/>
                            </a:rPr>
                            <m:t>0</m:t>
                          </m:r>
                        </m:sub>
                      </m:sSub>
                      <m:r>
                        <a:rPr lang="en-US" altLang="zh-CN" sz="1600">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𝛽</m:t>
                          </m:r>
                        </m:e>
                        <m:sub>
                          <m:r>
                            <a:rPr lang="en-US" altLang="zh-CN" sz="1600" i="1">
                              <a:latin typeface="Cambria Math" panose="02040503050406030204" pitchFamily="18" charset="0"/>
                            </a:rPr>
                            <m:t>1</m:t>
                          </m:r>
                        </m:sub>
                      </m:sSub>
                      <m:sSub>
                        <m:sSubPr>
                          <m:ctrlPr>
                            <a:rPr lang="zh-CN" altLang="zh-CN" sz="1600" b="1" i="1">
                              <a:latin typeface="Cambria Math" panose="02040503050406030204" pitchFamily="18" charset="0"/>
                            </a:rPr>
                          </m:ctrlPr>
                        </m:sSubPr>
                        <m:e>
                          <m:r>
                            <a:rPr lang="en-US" altLang="zh-CN" sz="1600" i="1">
                              <a:latin typeface="Cambria Math" panose="02040503050406030204" pitchFamily="18" charset="0"/>
                            </a:rPr>
                            <m:t>𝐻𝑒𝑎𝑙𝑡h</m:t>
                          </m:r>
                          <m:r>
                            <a:rPr lang="en-US" altLang="zh-CN" sz="1600" b="0" i="1" smtClean="0">
                              <a:latin typeface="Cambria Math" panose="02040503050406030204" pitchFamily="18" charset="0"/>
                            </a:rPr>
                            <m:t>_</m:t>
                          </m:r>
                          <m:r>
                            <a:rPr lang="en-US" altLang="zh-CN" sz="1600" b="0" i="1" smtClean="0">
                              <a:latin typeface="Cambria Math" panose="02040503050406030204" pitchFamily="18" charset="0"/>
                            </a:rPr>
                            <m:t>𝑐𝑜𝑠𝑡</m:t>
                          </m:r>
                          <m:r>
                            <a:rPr lang="en-US" altLang="zh-CN" sz="1600" i="1">
                              <a:latin typeface="Cambria Math" panose="02040503050406030204" pitchFamily="18" charset="0"/>
                            </a:rPr>
                            <m:t>_</m:t>
                          </m:r>
                          <m:r>
                            <a:rPr lang="en-US" altLang="zh-CN" sz="1600" i="1">
                              <a:latin typeface="Cambria Math" panose="02040503050406030204" pitchFamily="18" charset="0"/>
                            </a:rPr>
                            <m:t>𝑟𝑖𝑠𝑘</m:t>
                          </m:r>
                        </m:e>
                        <m:sub>
                          <m:r>
                            <a:rPr lang="en-US" altLang="zh-CN" sz="1600" b="1" i="1">
                              <a:latin typeface="Cambria Math" panose="02040503050406030204" pitchFamily="18" charset="0"/>
                            </a:rPr>
                            <m:t>𝒊𝒕</m:t>
                          </m:r>
                        </m:sub>
                      </m:sSub>
                      <m:r>
                        <a:rPr lang="en-US" altLang="zh-CN" sz="1600">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𝛽</m:t>
                          </m:r>
                        </m:e>
                        <m:sub>
                          <m:r>
                            <a:rPr lang="en-US" altLang="zh-CN" sz="1600" i="1">
                              <a:latin typeface="Cambria Math" panose="02040503050406030204" pitchFamily="18" charset="0"/>
                            </a:rPr>
                            <m:t>2</m:t>
                          </m:r>
                        </m:sub>
                      </m:sSub>
                      <m:sSub>
                        <m:sSubPr>
                          <m:ctrlPr>
                            <a:rPr lang="zh-CN" altLang="zh-CN" sz="1600" b="1" i="1">
                              <a:latin typeface="Cambria Math" panose="02040503050406030204" pitchFamily="18" charset="0"/>
                            </a:rPr>
                          </m:ctrlPr>
                        </m:sSubPr>
                        <m:e>
                          <m:r>
                            <a:rPr lang="en-US" altLang="zh-CN" sz="1600" i="1">
                              <a:latin typeface="Cambria Math" panose="02040503050406030204" pitchFamily="18" charset="0"/>
                            </a:rPr>
                            <m:t>𝐿𝑜𝑛𝑔𝑒𝑣𝑖𝑡𝑦</m:t>
                          </m:r>
                          <m:r>
                            <a:rPr lang="en-US" altLang="zh-CN" sz="1600" i="1">
                              <a:latin typeface="Cambria Math" panose="02040503050406030204" pitchFamily="18" charset="0"/>
                            </a:rPr>
                            <m:t>_</m:t>
                          </m:r>
                          <m:r>
                            <a:rPr lang="en-US" altLang="zh-CN" sz="1600" i="1">
                              <a:latin typeface="Cambria Math" panose="02040503050406030204" pitchFamily="18" charset="0"/>
                            </a:rPr>
                            <m:t>𝑟𝑖𝑠𝑘</m:t>
                          </m:r>
                        </m:e>
                        <m:sub>
                          <m:r>
                            <a:rPr lang="en-US" altLang="zh-CN" sz="1600" b="1" i="1">
                              <a:latin typeface="Cambria Math" panose="02040503050406030204" pitchFamily="18" charset="0"/>
                            </a:rPr>
                            <m:t>𝒊𝒕</m:t>
                          </m:r>
                        </m:sub>
                      </m:sSub>
                      <m:r>
                        <a:rPr lang="en-US" altLang="zh-CN" sz="1600" b="1">
                          <a:latin typeface="Cambria Math" panose="02040503050406030204" pitchFamily="18" charset="0"/>
                        </a:rPr>
                        <m:t>+</m:t>
                      </m:r>
                      <m:r>
                        <a:rPr lang="en-US" altLang="zh-CN" sz="1600" b="1" i="1">
                          <a:latin typeface="Cambria Math" panose="02040503050406030204" pitchFamily="18" charset="0"/>
                        </a:rPr>
                        <m:t>𝝀</m:t>
                      </m:r>
                      <m:sSub>
                        <m:sSubPr>
                          <m:ctrlPr>
                            <a:rPr lang="zh-CN" altLang="zh-CN" sz="1600" b="1" i="1">
                              <a:latin typeface="Cambria Math" panose="02040503050406030204" pitchFamily="18" charset="0"/>
                            </a:rPr>
                          </m:ctrlPr>
                        </m:sSubPr>
                        <m:e>
                          <m:r>
                            <a:rPr lang="en-US" altLang="zh-CN" sz="1600" b="1" i="1">
                              <a:latin typeface="Cambria Math" panose="02040503050406030204" pitchFamily="18" charset="0"/>
                            </a:rPr>
                            <m:t>𝑿</m:t>
                          </m:r>
                        </m:e>
                        <m:sub>
                          <m:r>
                            <a:rPr lang="en-US" altLang="zh-CN" sz="1600" b="1" i="1">
                              <a:latin typeface="Cambria Math" panose="02040503050406030204" pitchFamily="18" charset="0"/>
                            </a:rPr>
                            <m:t>𝒊𝒕</m:t>
                          </m:r>
                        </m:sub>
                      </m:sSub>
                      <m:r>
                        <a:rPr lang="en-US" altLang="zh-CN" sz="1600">
                          <a:latin typeface="Cambria Math" panose="02040503050406030204" pitchFamily="18" charset="0"/>
                        </a:rPr>
                        <m:t>+</m:t>
                      </m:r>
                      <m:r>
                        <m:rPr>
                          <m:sty m:val="p"/>
                        </m:rPr>
                        <a:rPr lang="en-US" altLang="zh-CN" sz="1600">
                          <a:latin typeface="Cambria Math" panose="02040503050406030204" pitchFamily="18" charset="0"/>
                        </a:rPr>
                        <m:t>δ</m:t>
                      </m:r>
                      <m:sSub>
                        <m:sSubPr>
                          <m:ctrlPr>
                            <a:rPr lang="zh-CN" altLang="zh-CN" sz="1600" b="1" i="1">
                              <a:latin typeface="Cambria Math" panose="02040503050406030204" pitchFamily="18" charset="0"/>
                            </a:rPr>
                          </m:ctrlPr>
                        </m:sSubPr>
                        <m:e>
                          <m:r>
                            <a:rPr lang="en-US" altLang="zh-CN" sz="1600" i="1">
                              <a:latin typeface="Cambria Math" panose="02040503050406030204" pitchFamily="18" charset="0"/>
                            </a:rPr>
                            <m:t>𝑌𝑒𝑎𝑟</m:t>
                          </m:r>
                        </m:e>
                        <m:sub>
                          <m:r>
                            <a:rPr lang="en-US" altLang="zh-CN" sz="1600" b="1" i="1">
                              <a:latin typeface="Cambria Math" panose="02040503050406030204" pitchFamily="18" charset="0"/>
                            </a:rPr>
                            <m:t>𝒕</m:t>
                          </m:r>
                        </m:sub>
                      </m:sSub>
                      <m:r>
                        <a:rPr lang="en-US" altLang="zh-CN" sz="1600" b="1" i="1">
                          <a:latin typeface="Cambria Math" panose="02040503050406030204" pitchFamily="18" charset="0"/>
                        </a:rPr>
                        <m:t>+</m:t>
                      </m:r>
                      <m:r>
                        <m:rPr>
                          <m:sty m:val="p"/>
                        </m:rPr>
                        <a:rPr lang="en-US" altLang="zh-CN" sz="1600">
                          <a:latin typeface="Cambria Math" panose="02040503050406030204" pitchFamily="18" charset="0"/>
                        </a:rPr>
                        <m:t>γ</m:t>
                      </m:r>
                      <m:sSub>
                        <m:sSubPr>
                          <m:ctrlPr>
                            <a:rPr lang="zh-CN" altLang="zh-CN" sz="1600" b="1" i="1">
                              <a:latin typeface="Cambria Math" panose="02040503050406030204" pitchFamily="18" charset="0"/>
                            </a:rPr>
                          </m:ctrlPr>
                        </m:sSubPr>
                        <m:e>
                          <m:r>
                            <a:rPr lang="en-US" altLang="zh-CN" sz="1600" i="1">
                              <a:latin typeface="Cambria Math" panose="02040503050406030204" pitchFamily="18" charset="0"/>
                            </a:rPr>
                            <m:t>𝑃𝑟𝑜𝑣𝑖𝑛𝑐𝑒</m:t>
                          </m:r>
                        </m:e>
                        <m:sub>
                          <m:r>
                            <a:rPr lang="en-US" altLang="zh-CN" sz="1600" b="1" i="1">
                              <a:latin typeface="Cambria Math" panose="02040503050406030204" pitchFamily="18" charset="0"/>
                            </a:rPr>
                            <m:t>𝒊𝒕</m:t>
                          </m:r>
                        </m:sub>
                      </m:sSub>
                      <m:r>
                        <a:rPr lang="en-US" altLang="zh-CN" sz="1600" b="1" i="1">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𝜀</m:t>
                          </m:r>
                        </m:e>
                        <m:sub>
                          <m:r>
                            <a:rPr lang="en-US" altLang="zh-CN" sz="1600" i="1">
                              <a:latin typeface="Cambria Math" panose="02040503050406030204" pitchFamily="18" charset="0"/>
                            </a:rPr>
                            <m:t>𝑖𝑡</m:t>
                          </m:r>
                        </m:sub>
                      </m:sSub>
                      <m:r>
                        <a:rPr lang="en-US" altLang="zh-CN" sz="1600" i="1">
                          <a:latin typeface="Cambria Math" panose="02040503050406030204" pitchFamily="18" charset="0"/>
                        </a:rPr>
                        <m:t>  </m:t>
                      </m:r>
                      <m:d>
                        <m:dPr>
                          <m:ctrlPr>
                            <a:rPr lang="zh-CN" altLang="zh-CN" sz="1600" i="1">
                              <a:latin typeface="Cambria Math" panose="02040503050406030204" pitchFamily="18" charset="0"/>
                            </a:rPr>
                          </m:ctrlPr>
                        </m:dPr>
                        <m:e>
                          <m:r>
                            <a:rPr lang="en-US" altLang="zh-CN" sz="1600" i="1">
                              <a:latin typeface="Cambria Math" panose="02040503050406030204" pitchFamily="18" charset="0"/>
                            </a:rPr>
                            <m:t>1</m:t>
                          </m:r>
                        </m:e>
                      </m:d>
                    </m:oMath>
                  </m:oMathPara>
                </a14:m>
                <a:endParaRPr lang="zh-CN" altLang="zh-CN" sz="1600" dirty="0">
                  <a:latin typeface="+mn-ea"/>
                </a:endParaRPr>
              </a:p>
              <a:p>
                <a:endParaRPr lang="zh-CN" altLang="en-US" dirty="0"/>
              </a:p>
            </p:txBody>
          </p:sp>
        </mc:Choice>
        <mc:Fallback xmlns="">
          <p:sp>
            <p:nvSpPr>
              <p:cNvPr id="7" name="矩形 6">
                <a:extLst>
                  <a:ext uri="{FF2B5EF4-FFF2-40B4-BE49-F238E27FC236}">
                    <a16:creationId xmlns:a16="http://schemas.microsoft.com/office/drawing/2014/main" id="{82EF7D84-CFE7-4FC2-8691-ADDF859A848E}"/>
                  </a:ext>
                </a:extLst>
              </p:cNvPr>
              <p:cNvSpPr>
                <a:spLocks noRot="1" noChangeAspect="1" noMove="1" noResize="1" noEditPoints="1" noAdjustHandles="1" noChangeArrowheads="1" noChangeShapeType="1" noTextEdit="1"/>
              </p:cNvSpPr>
              <p:nvPr/>
            </p:nvSpPr>
            <p:spPr>
              <a:xfrm>
                <a:off x="-279444" y="1359000"/>
                <a:ext cx="11020757" cy="615553"/>
              </a:xfrm>
              <a:prstGeom prst="rect">
                <a:avLst/>
              </a:prstGeom>
              <a:blipFill>
                <a:blip r:embed="rId3"/>
                <a:stretch>
                  <a:fillRect/>
                </a:stretch>
              </a:blipFill>
            </p:spPr>
            <p:txBody>
              <a:bodyPr/>
              <a:lstStyle/>
              <a:p>
                <a:r>
                  <a:rPr lang="zh-CN" altLang="en-US">
                    <a:noFill/>
                  </a:rPr>
                  <a:t> </a:t>
                </a:r>
              </a:p>
            </p:txBody>
          </p:sp>
        </mc:Fallback>
      </mc:AlternateContent>
      <p:graphicFrame>
        <p:nvGraphicFramePr>
          <p:cNvPr id="5" name="表格 4">
            <a:extLst>
              <a:ext uri="{FF2B5EF4-FFF2-40B4-BE49-F238E27FC236}">
                <a16:creationId xmlns:a16="http://schemas.microsoft.com/office/drawing/2014/main" id="{42C9AF95-4BC1-48AA-AD88-B91709A5820F}"/>
              </a:ext>
            </a:extLst>
          </p:cNvPr>
          <p:cNvGraphicFramePr>
            <a:graphicFrameLocks noGrp="1"/>
          </p:cNvGraphicFramePr>
          <p:nvPr>
            <p:extLst>
              <p:ext uri="{D42A27DB-BD31-4B8C-83A1-F6EECF244321}">
                <p14:modId xmlns:p14="http://schemas.microsoft.com/office/powerpoint/2010/main" val="3887249465"/>
              </p:ext>
            </p:extLst>
          </p:nvPr>
        </p:nvGraphicFramePr>
        <p:xfrm>
          <a:off x="331470" y="1805940"/>
          <a:ext cx="9798930" cy="4976498"/>
        </p:xfrm>
        <a:graphic>
          <a:graphicData uri="http://schemas.openxmlformats.org/drawingml/2006/table">
            <a:tbl>
              <a:tblPr firstRow="1" bandRow="1">
                <a:tableStyleId>{2A488322-F2BA-4B5B-9748-0D474271808F}</a:tableStyleId>
              </a:tblPr>
              <a:tblGrid>
                <a:gridCol w="1987730">
                  <a:extLst>
                    <a:ext uri="{9D8B030D-6E8A-4147-A177-3AD203B41FA5}">
                      <a16:colId xmlns:a16="http://schemas.microsoft.com/office/drawing/2014/main" val="252477639"/>
                    </a:ext>
                  </a:extLst>
                </a:gridCol>
                <a:gridCol w="1235609">
                  <a:extLst>
                    <a:ext uri="{9D8B030D-6E8A-4147-A177-3AD203B41FA5}">
                      <a16:colId xmlns:a16="http://schemas.microsoft.com/office/drawing/2014/main" val="4274917832"/>
                    </a:ext>
                  </a:extLst>
                </a:gridCol>
                <a:gridCol w="1235609">
                  <a:extLst>
                    <a:ext uri="{9D8B030D-6E8A-4147-A177-3AD203B41FA5}">
                      <a16:colId xmlns:a16="http://schemas.microsoft.com/office/drawing/2014/main" val="2235616385"/>
                    </a:ext>
                  </a:extLst>
                </a:gridCol>
                <a:gridCol w="1235609">
                  <a:extLst>
                    <a:ext uri="{9D8B030D-6E8A-4147-A177-3AD203B41FA5}">
                      <a16:colId xmlns:a16="http://schemas.microsoft.com/office/drawing/2014/main" val="561487890"/>
                    </a:ext>
                  </a:extLst>
                </a:gridCol>
                <a:gridCol w="397546">
                  <a:extLst>
                    <a:ext uri="{9D8B030D-6E8A-4147-A177-3AD203B41FA5}">
                      <a16:colId xmlns:a16="http://schemas.microsoft.com/office/drawing/2014/main" val="4043441777"/>
                    </a:ext>
                  </a:extLst>
                </a:gridCol>
                <a:gridCol w="1235609">
                  <a:extLst>
                    <a:ext uri="{9D8B030D-6E8A-4147-A177-3AD203B41FA5}">
                      <a16:colId xmlns:a16="http://schemas.microsoft.com/office/drawing/2014/main" val="2626953305"/>
                    </a:ext>
                  </a:extLst>
                </a:gridCol>
                <a:gridCol w="1235609">
                  <a:extLst>
                    <a:ext uri="{9D8B030D-6E8A-4147-A177-3AD203B41FA5}">
                      <a16:colId xmlns:a16="http://schemas.microsoft.com/office/drawing/2014/main" val="1460189118"/>
                    </a:ext>
                  </a:extLst>
                </a:gridCol>
                <a:gridCol w="1235609">
                  <a:extLst>
                    <a:ext uri="{9D8B030D-6E8A-4147-A177-3AD203B41FA5}">
                      <a16:colId xmlns:a16="http://schemas.microsoft.com/office/drawing/2014/main" val="2034719639"/>
                    </a:ext>
                  </a:extLst>
                </a:gridCol>
              </a:tblGrid>
              <a:tr h="605474">
                <a:tc>
                  <a:txBody>
                    <a:bodyPr/>
                    <a:lstStyle/>
                    <a:p>
                      <a:pPr algn="just">
                        <a:spcAft>
                          <a:spcPts val="0"/>
                        </a:spcAft>
                      </a:pPr>
                      <a:r>
                        <a:rPr lang="en-US" sz="1600" kern="100" dirty="0">
                          <a:effectLst/>
                        </a:rPr>
                        <a:t>VARIABLES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600" kern="0" dirty="0" err="1">
                          <a:effectLst/>
                        </a:rPr>
                        <a:t>Pension_participation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600" kern="100" dirty="0">
                          <a:effectLst/>
                        </a:rPr>
                        <a:t>(1)         (2)          (3)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600" kern="0" dirty="0">
                          <a:effectLst/>
                        </a:rPr>
                        <a:t>Ln(</a:t>
                      </a:r>
                      <a:r>
                        <a:rPr lang="en-US" sz="1600" kern="0" dirty="0" err="1">
                          <a:effectLst/>
                        </a:rPr>
                        <a:t>Pension_contribution</a:t>
                      </a:r>
                      <a:r>
                        <a:rPr lang="en-US" sz="1600" kern="0" dirty="0">
                          <a:effectLst/>
                        </a:rPr>
                        <a:t>)</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600" kern="100" dirty="0">
                          <a:effectLst/>
                        </a:rPr>
                        <a:t>(4)          (5)    </a:t>
                      </a:r>
                      <a:r>
                        <a:rPr lang="en-US" sz="1600" kern="100" dirty="0">
                          <a:effectLst/>
                          <a:latin typeface="等线" panose="02010600030101010101" pitchFamily="2" charset="-122"/>
                          <a:ea typeface="等线" panose="02010600030101010101" pitchFamily="2" charset="-122"/>
                          <a:cs typeface="Times New Roman" panose="02020603050405020304" pitchFamily="18" charset="0"/>
                        </a:rPr>
                        <a:t>          </a:t>
                      </a:r>
                      <a:r>
                        <a:rPr lang="en-US" sz="1600" kern="100" dirty="0">
                          <a:effectLst/>
                        </a:rPr>
                        <a:t>(6)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771229864"/>
                  </a:ext>
                </a:extLst>
              </a:tr>
              <a:tr h="302737">
                <a:tc>
                  <a:txBody>
                    <a:bodyPr/>
                    <a:lstStyle/>
                    <a:p>
                      <a:pPr algn="just">
                        <a:spcAft>
                          <a:spcPts val="0"/>
                        </a:spcAft>
                      </a:pPr>
                      <a:r>
                        <a:rPr lang="en-US" sz="1600" kern="0">
                          <a:effectLst/>
                        </a:rPr>
                        <a:t>Health</a:t>
                      </a:r>
                      <a:r>
                        <a:rPr lang="en-US" sz="1600" kern="0" baseline="30000">
                          <a:effectLst/>
                        </a:rPr>
                        <a:t>fair</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-0.0170</a:t>
                      </a:r>
                      <a:r>
                        <a:rPr lang="en-US" sz="1600" kern="0" baseline="30000" dirty="0">
                          <a:effectLst/>
                        </a:rPr>
                        <a:t>**</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0.0287*</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962501087"/>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(0.00802)</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(0.0174)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267837008"/>
                  </a:ext>
                </a:extLst>
              </a:tr>
              <a:tr h="302737">
                <a:tc>
                  <a:txBody>
                    <a:bodyPr/>
                    <a:lstStyle/>
                    <a:p>
                      <a:pPr algn="just">
                        <a:spcAft>
                          <a:spcPts val="0"/>
                        </a:spcAft>
                      </a:pPr>
                      <a:r>
                        <a:rPr lang="en-US" sz="1600" kern="0" dirty="0" err="1">
                          <a:effectLst/>
                        </a:rPr>
                        <a:t>Health</a:t>
                      </a:r>
                      <a:r>
                        <a:rPr lang="en-US" sz="1600" kern="0" baseline="30000" dirty="0" err="1">
                          <a:effectLst/>
                        </a:rPr>
                        <a:t>good</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-0.0200</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0.105***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462720302"/>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(0.00998)</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(0.0229)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173371853"/>
                  </a:ext>
                </a:extLst>
              </a:tr>
              <a:tr h="435443">
                <a:tc>
                  <a:txBody>
                    <a:bodyPr/>
                    <a:lstStyle/>
                    <a:p>
                      <a:pPr algn="just">
                        <a:spcAft>
                          <a:spcPts val="0"/>
                        </a:spcAft>
                      </a:pPr>
                      <a:r>
                        <a:rPr lang="en-US" sz="1600" kern="0" dirty="0" err="1">
                          <a:effectLst/>
                        </a:rPr>
                        <a:t>Chronic_diseases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0.00491**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-0.00935*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231849147"/>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(0.00220)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(0.00483)</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775762825"/>
                  </a:ext>
                </a:extLst>
              </a:tr>
              <a:tr h="302737">
                <a:tc>
                  <a:txBody>
                    <a:bodyPr/>
                    <a:lstStyle/>
                    <a:p>
                      <a:pPr algn="just">
                        <a:spcAft>
                          <a:spcPts val="0"/>
                        </a:spcAft>
                      </a:pPr>
                      <a:r>
                        <a:rPr lang="en-US" sz="1600" kern="0">
                          <a:effectLst/>
                        </a:rPr>
                        <a:t>Health_risk</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0.0484</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-0.126***</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4156659581"/>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(0.0204)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(0.0449)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056262820"/>
                  </a:ext>
                </a:extLst>
              </a:tr>
              <a:tr h="302737">
                <a:tc>
                  <a:txBody>
                    <a:bodyPr/>
                    <a:lstStyle/>
                    <a:p>
                      <a:pPr algn="just">
                        <a:spcAft>
                          <a:spcPts val="0"/>
                        </a:spcAft>
                      </a:pPr>
                      <a:r>
                        <a:rPr lang="en-US" sz="1600" kern="0">
                          <a:effectLst/>
                        </a:rPr>
                        <a:t>Maybe_75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0.0220</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0.0209</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0.0220</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0.0346**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0.0440***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0.0390**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058259129"/>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(0.00761)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(0.00755)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(0.00760)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(0.0169)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(0.0167)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(0.0168)</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771273807"/>
                  </a:ext>
                </a:extLst>
              </a:tr>
              <a:tr h="302737">
                <a:tc>
                  <a:txBody>
                    <a:bodyPr/>
                    <a:lstStyle/>
                    <a:p>
                      <a:pPr algn="just">
                        <a:spcAft>
                          <a:spcPts val="0"/>
                        </a:spcAft>
                      </a:pPr>
                      <a:r>
                        <a:rPr lang="en-US" sz="1600" kern="0">
                          <a:effectLst/>
                        </a:rPr>
                        <a:t>Likely_75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0.0261</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0.0244</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0.0258</a:t>
                      </a:r>
                      <a:r>
                        <a:rPr lang="en-US" sz="1600" kern="0" baseline="30000">
                          <a:effectLst/>
                        </a:rPr>
                        <a:t>***</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0.0679***</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0.0868***</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0.0801***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1196476837"/>
                  </a:ext>
                </a:extLst>
              </a:tr>
              <a:tr h="302737">
                <a:tc>
                  <a:txBody>
                    <a:bodyPr/>
                    <a:lstStyle/>
                    <a:p>
                      <a:pPr algn="just">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(0.00820)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(0.00803)</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(0.00811)</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(0.0194)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(0.0191)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(0.0195)</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2521815111"/>
                  </a:ext>
                </a:extLst>
              </a:tr>
              <a:tr h="302737">
                <a:tc>
                  <a:txBody>
                    <a:bodyPr/>
                    <a:lstStyle/>
                    <a:p>
                      <a:pPr algn="just">
                        <a:spcAft>
                          <a:spcPts val="0"/>
                        </a:spcAft>
                      </a:pPr>
                      <a:r>
                        <a:rPr lang="en-US" sz="1600" kern="0" dirty="0">
                          <a:effectLst/>
                        </a:rPr>
                        <a:t>Observations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14,322</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14,323</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14,319</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10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10,788</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10,788</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10,787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4149654969"/>
                  </a:ext>
                </a:extLst>
              </a:tr>
              <a:tr h="302737">
                <a:tc>
                  <a:txBody>
                    <a:bodyPr/>
                    <a:lstStyle/>
                    <a:p>
                      <a:pPr algn="just">
                        <a:spcAft>
                          <a:spcPts val="0"/>
                        </a:spcAft>
                      </a:pPr>
                      <a:r>
                        <a:rPr lang="en-US" sz="1600" kern="0" dirty="0">
                          <a:effectLst/>
                        </a:rPr>
                        <a:t>(Pseudo) R</a:t>
                      </a:r>
                      <a:r>
                        <a:rPr lang="en-US" sz="1600" kern="0" baseline="30000" dirty="0">
                          <a:effectLst/>
                        </a:rPr>
                        <a:t>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0.185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0.185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0.185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0.215</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a:effectLst/>
                        </a:rPr>
                        <a:t>0.214</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a:txBody>
                    <a:bodyPr/>
                    <a:lstStyle/>
                    <a:p>
                      <a:pPr algn="ctr">
                        <a:spcAft>
                          <a:spcPts val="0"/>
                        </a:spcAft>
                      </a:pPr>
                      <a:r>
                        <a:rPr lang="en-US" sz="1600" kern="0" dirty="0">
                          <a:effectLst/>
                        </a:rPr>
                        <a:t>0.214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extLst>
                  <a:ext uri="{0D108BD9-81ED-4DB2-BD59-A6C34878D82A}">
                    <a16:rowId xmlns:a16="http://schemas.microsoft.com/office/drawing/2014/main" val="3592902824"/>
                  </a:ext>
                </a:extLst>
              </a:tr>
            </a:tbl>
          </a:graphicData>
        </a:graphic>
      </p:graphicFrame>
      <p:sp>
        <p:nvSpPr>
          <p:cNvPr id="11" name="矩形 5">
            <a:extLst>
              <a:ext uri="{FF2B5EF4-FFF2-40B4-BE49-F238E27FC236}">
                <a16:creationId xmlns:a16="http://schemas.microsoft.com/office/drawing/2014/main" id="{9AEEACED-E31C-4E71-9768-949C6297CD3D}"/>
              </a:ext>
            </a:extLst>
          </p:cNvPr>
          <p:cNvSpPr/>
          <p:nvPr/>
        </p:nvSpPr>
        <p:spPr>
          <a:xfrm>
            <a:off x="2388870" y="2421493"/>
            <a:ext cx="7741530" cy="2561987"/>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2" name="标注: 线形(带强调线) 11">
            <a:extLst>
              <a:ext uri="{FF2B5EF4-FFF2-40B4-BE49-F238E27FC236}">
                <a16:creationId xmlns:a16="http://schemas.microsoft.com/office/drawing/2014/main" id="{A9204C8A-A335-432E-8C72-442552FF1423}"/>
              </a:ext>
            </a:extLst>
          </p:cNvPr>
          <p:cNvSpPr/>
          <p:nvPr/>
        </p:nvSpPr>
        <p:spPr>
          <a:xfrm>
            <a:off x="10291130" y="2421494"/>
            <a:ext cx="1900870" cy="1373266"/>
          </a:xfrm>
          <a:prstGeom prst="accentCallout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nSpc>
                <a:spcPct val="150000"/>
              </a:lnSpc>
            </a:pPr>
            <a:r>
              <a:rPr lang="en-US" altLang="zh-CN" dirty="0"/>
              <a:t>Health cost risk</a:t>
            </a:r>
          </a:p>
          <a:p>
            <a:pPr>
              <a:lnSpc>
                <a:spcPct val="150000"/>
              </a:lnSpc>
            </a:pPr>
            <a:r>
              <a:rPr lang="zh-CN" altLang="en-US" dirty="0"/>
              <a:t>↑ </a:t>
            </a:r>
            <a:r>
              <a:rPr lang="en-US" altLang="zh-CN" dirty="0"/>
              <a:t>Participation </a:t>
            </a:r>
          </a:p>
          <a:p>
            <a:pPr>
              <a:lnSpc>
                <a:spcPct val="150000"/>
              </a:lnSpc>
            </a:pPr>
            <a:r>
              <a:rPr lang="zh-CN" altLang="en-US" dirty="0"/>
              <a:t>↓ </a:t>
            </a:r>
            <a:r>
              <a:rPr lang="en-US" altLang="zh-CN" dirty="0"/>
              <a:t>Contribution</a:t>
            </a:r>
            <a:endParaRPr lang="zh-CN" altLang="en-US" dirty="0"/>
          </a:p>
        </p:txBody>
      </p:sp>
      <p:sp>
        <p:nvSpPr>
          <p:cNvPr id="2" name="灯片编号占位符 1">
            <a:extLst>
              <a:ext uri="{FF2B5EF4-FFF2-40B4-BE49-F238E27FC236}">
                <a16:creationId xmlns:a16="http://schemas.microsoft.com/office/drawing/2014/main" id="{E26000C7-5797-460D-9998-5C416A8EF6DC}"/>
              </a:ext>
            </a:extLst>
          </p:cNvPr>
          <p:cNvSpPr>
            <a:spLocks noGrp="1"/>
          </p:cNvSpPr>
          <p:nvPr>
            <p:ph type="sldNum" sz="quarter" idx="12"/>
          </p:nvPr>
        </p:nvSpPr>
        <p:spPr/>
        <p:txBody>
          <a:bodyPr/>
          <a:lstStyle/>
          <a:p>
            <a:fld id="{0FF54DE5-C571-48E8-A5BC-B369434E2F44}" type="slidenum">
              <a:rPr lang="en-US" altLang="zh-CN" smtClean="0"/>
              <a:pPr/>
              <a:t>11</a:t>
            </a:fld>
            <a:endParaRPr lang="en-US" altLang="zh-CN"/>
          </a:p>
        </p:txBody>
      </p:sp>
    </p:spTree>
    <p:extLst>
      <p:ext uri="{BB962C8B-B14F-4D97-AF65-F5344CB8AC3E}">
        <p14:creationId xmlns:p14="http://schemas.microsoft.com/office/powerpoint/2010/main" val="390131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Results II: </a:t>
            </a:r>
            <a:r>
              <a:rPr lang="en-US" altLang="zh-CN" sz="2800" dirty="0">
                <a:latin typeface="+mj-lt"/>
                <a:ea typeface="+mj-ea"/>
                <a:cs typeface="+mj-cs"/>
              </a:rPr>
              <a:t>Substitution effect of informal insurance on pensions</a:t>
            </a:r>
            <a:endParaRPr lang="en-US" altLang="zh-CN" sz="2800" dirty="0">
              <a:latin typeface="+mj-lt"/>
              <a:ea typeface="+mj-ea"/>
              <a:cs typeface="+mj-cs"/>
              <a:sym typeface="Arial" panose="020B0604020202020204" pitchFamily="34" charset="0"/>
            </a:endParaRPr>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id="{D874191D-C67A-4B1E-983B-2BA94F7B0018}"/>
                  </a:ext>
                </a:extLst>
              </p:cNvPr>
              <p:cNvSpPr/>
              <p:nvPr/>
            </p:nvSpPr>
            <p:spPr>
              <a:xfrm>
                <a:off x="332232" y="1220184"/>
                <a:ext cx="11967722" cy="783484"/>
              </a:xfrm>
              <a:prstGeom prst="rect">
                <a:avLst/>
              </a:prstGeom>
            </p:spPr>
            <p:txBody>
              <a:bodyPr wrap="square">
                <a:spAutoFit/>
              </a:bodyPr>
              <a:lstStyle/>
              <a:p>
                <a:pPr>
                  <a:lnSpc>
                    <a:spcPct val="150000"/>
                  </a:lnSpc>
                </a:pPr>
                <a14:m>
                  <m:oMath xmlns:m="http://schemas.openxmlformats.org/officeDocument/2006/math">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𝑃𝑒𝑛𝑠𝑖𝑜𝑛</m:t>
                        </m:r>
                        <m:r>
                          <a:rPr lang="en-US" altLang="zh-CN" sz="1600" i="1">
                            <a:latin typeface="Cambria Math" panose="02040503050406030204" pitchFamily="18" charset="0"/>
                          </a:rPr>
                          <m:t>_</m:t>
                        </m:r>
                        <m:r>
                          <a:rPr lang="en-US" altLang="zh-CN" sz="1600" i="1">
                            <a:latin typeface="Cambria Math" panose="02040503050406030204" pitchFamily="18" charset="0"/>
                          </a:rPr>
                          <m:t>𝑑𝑒𝑚𝑎𝑛𝑑</m:t>
                        </m:r>
                      </m:e>
                      <m:sub>
                        <m:r>
                          <a:rPr lang="en-US" altLang="zh-CN" sz="1600" i="1">
                            <a:latin typeface="Cambria Math" panose="02040503050406030204" pitchFamily="18" charset="0"/>
                          </a:rPr>
                          <m:t>𝑖𝑡</m:t>
                        </m:r>
                      </m:sub>
                    </m:sSub>
                  </m:oMath>
                </a14:m>
                <a:r>
                  <a:rPr lang="zh-CN" altLang="en-US" sz="1600" dirty="0"/>
                  <a:t> </a:t>
                </a:r>
                <a:r>
                  <a:rPr lang="en-US" altLang="zh-CN" sz="1600" dirty="0"/>
                  <a:t>= </a:t>
                </a:r>
                <a14:m>
                  <m:oMath xmlns:m="http://schemas.openxmlformats.org/officeDocument/2006/math">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𝛼</m:t>
                        </m:r>
                      </m:e>
                      <m:sub>
                        <m:r>
                          <a:rPr lang="en-US" altLang="zh-CN" sz="1600" i="1">
                            <a:latin typeface="Cambria Math" panose="02040503050406030204" pitchFamily="18" charset="0"/>
                          </a:rPr>
                          <m:t>0</m:t>
                        </m:r>
                      </m:sub>
                    </m:sSub>
                  </m:oMath>
                </a14:m>
                <a:r>
                  <a:rPr lang="zh-CN" altLang="en-US" sz="1600" dirty="0"/>
                  <a:t> </a:t>
                </a:r>
                <a:r>
                  <a:rPr lang="en-US" altLang="zh-CN" sz="1600" dirty="0"/>
                  <a:t>+ </a:t>
                </a:r>
                <a14:m>
                  <m:oMath xmlns:m="http://schemas.openxmlformats.org/officeDocument/2006/math">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𝛼</m:t>
                        </m:r>
                      </m:e>
                      <m:sub>
                        <m:r>
                          <a:rPr lang="en-US" altLang="zh-CN" sz="1600" i="1">
                            <a:latin typeface="Cambria Math" panose="02040503050406030204" pitchFamily="18" charset="0"/>
                          </a:rPr>
                          <m:t>1</m:t>
                        </m:r>
                      </m:sub>
                    </m:sSub>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𝐻𝑒𝑎𝑙𝑡h</m:t>
                        </m:r>
                        <m:r>
                          <a:rPr lang="en-US" altLang="zh-CN" sz="1600" i="1">
                            <a:latin typeface="Cambria Math" panose="02040503050406030204" pitchFamily="18" charset="0"/>
                          </a:rPr>
                          <m:t>_</m:t>
                        </m:r>
                        <m:r>
                          <m:rPr>
                            <m:sty m:val="p"/>
                          </m:rPr>
                          <a:rPr lang="en-US" altLang="zh-CN" sz="1600" i="1">
                            <a:latin typeface="Cambria Math" panose="02040503050406030204" pitchFamily="18" charset="0"/>
                          </a:rPr>
                          <m:t>cost</m:t>
                        </m:r>
                        <m:r>
                          <a:rPr lang="en-US" altLang="zh-CN" sz="1600" i="1">
                            <a:latin typeface="Cambria Math" panose="02040503050406030204" pitchFamily="18" charset="0"/>
                          </a:rPr>
                          <m:t>_</m:t>
                        </m:r>
                        <m:r>
                          <a:rPr lang="en-US" altLang="zh-CN" sz="1600" i="1">
                            <a:latin typeface="Cambria Math" panose="02040503050406030204" pitchFamily="18" charset="0"/>
                          </a:rPr>
                          <m:t>𝑟𝑖𝑠𝑘</m:t>
                        </m:r>
                      </m:e>
                      <m:sub>
                        <m:r>
                          <a:rPr lang="en-US" altLang="zh-CN" sz="1600" i="1">
                            <a:latin typeface="Cambria Math" panose="02040503050406030204" pitchFamily="18" charset="0"/>
                          </a:rPr>
                          <m:t>𝒊𝒕</m:t>
                        </m:r>
                      </m:sub>
                    </m:sSub>
                  </m:oMath>
                </a14:m>
                <a:r>
                  <a:rPr lang="zh-CN" altLang="en-US" sz="1600" dirty="0"/>
                  <a:t> </a:t>
                </a:r>
                <a:r>
                  <a:rPr lang="en-US" altLang="zh-CN" sz="1600" dirty="0"/>
                  <a:t>+ </a:t>
                </a:r>
                <a14:m>
                  <m:oMath xmlns:m="http://schemas.openxmlformats.org/officeDocument/2006/math">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𝛼</m:t>
                        </m:r>
                      </m:e>
                      <m:sub>
                        <m:r>
                          <a:rPr lang="en-US" altLang="zh-CN" sz="1600" i="1">
                            <a:latin typeface="Cambria Math" panose="02040503050406030204" pitchFamily="18" charset="0"/>
                          </a:rPr>
                          <m:t>2</m:t>
                        </m:r>
                      </m:sub>
                    </m:sSub>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𝐼𝑛𝑓𝑜𝑟𝑚𝑎𝑙</m:t>
                        </m:r>
                        <m:r>
                          <a:rPr lang="en-US" altLang="zh-CN" sz="1600" i="1">
                            <a:latin typeface="Cambria Math" panose="02040503050406030204" pitchFamily="18" charset="0"/>
                          </a:rPr>
                          <m:t>_</m:t>
                        </m:r>
                        <m:r>
                          <a:rPr lang="en-US" altLang="zh-CN" sz="1600" i="1">
                            <a:latin typeface="Cambria Math" panose="02040503050406030204" pitchFamily="18" charset="0"/>
                          </a:rPr>
                          <m:t>𝑖𝑛𝑠𝑢𝑟𝑎𝑛𝑐𝑒</m:t>
                        </m:r>
                      </m:e>
                      <m:sub>
                        <m:r>
                          <a:rPr lang="en-US" altLang="zh-CN" sz="1600" i="1">
                            <a:latin typeface="Cambria Math" panose="02040503050406030204" pitchFamily="18" charset="0"/>
                          </a:rPr>
                          <m:t>𝒊𝒕</m:t>
                        </m:r>
                      </m:sub>
                    </m:sSub>
                  </m:oMath>
                </a14:m>
                <a:r>
                  <a:rPr lang="zh-CN" altLang="en-US" sz="1600" dirty="0"/>
                  <a:t> </a:t>
                </a:r>
                <a:r>
                  <a:rPr lang="en-US" altLang="zh-CN" sz="1600" dirty="0"/>
                  <a:t>+ </a:t>
                </a:r>
                <a14:m>
                  <m:oMath xmlns:m="http://schemas.openxmlformats.org/officeDocument/2006/math">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𝛼</m:t>
                        </m:r>
                      </m:e>
                      <m:sub>
                        <m:r>
                          <a:rPr lang="en-US" altLang="zh-CN" sz="1600" i="1">
                            <a:latin typeface="Cambria Math" panose="02040503050406030204" pitchFamily="18" charset="0"/>
                          </a:rPr>
                          <m:t>3</m:t>
                        </m:r>
                      </m:sub>
                    </m:sSub>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𝐻𝑒𝑎𝑙𝑡h</m:t>
                        </m:r>
                        <m:r>
                          <a:rPr lang="en-US" altLang="zh-CN" sz="1600" i="1">
                            <a:latin typeface="Cambria Math" panose="02040503050406030204" pitchFamily="18" charset="0"/>
                          </a:rPr>
                          <m:t>_</m:t>
                        </m:r>
                        <m:r>
                          <a:rPr lang="en-US" altLang="zh-CN" sz="1600" i="1">
                            <a:latin typeface="Cambria Math" panose="02040503050406030204" pitchFamily="18" charset="0"/>
                          </a:rPr>
                          <m:t>𝑐𝑜𝑠𝑡</m:t>
                        </m:r>
                        <m:r>
                          <a:rPr lang="en-US" altLang="zh-CN" sz="1600" i="1">
                            <a:latin typeface="Cambria Math" panose="02040503050406030204" pitchFamily="18" charset="0"/>
                          </a:rPr>
                          <m:t>_</m:t>
                        </m:r>
                        <m:r>
                          <a:rPr lang="en-US" altLang="zh-CN" sz="1600" i="1">
                            <a:latin typeface="Cambria Math" panose="02040503050406030204" pitchFamily="18" charset="0"/>
                          </a:rPr>
                          <m:t>𝑟𝑖𝑠𝑘</m:t>
                        </m:r>
                      </m:e>
                      <m:sub>
                        <m:r>
                          <a:rPr lang="en-US" altLang="zh-CN" sz="1600" i="1">
                            <a:latin typeface="Cambria Math" panose="02040503050406030204" pitchFamily="18" charset="0"/>
                          </a:rPr>
                          <m:t>𝒊𝒕</m:t>
                        </m:r>
                      </m:sub>
                    </m:sSub>
                    <m:r>
                      <a:rPr lang="en-US" altLang="zh-CN" sz="1600" i="1">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𝐼𝑛𝑓𝑜𝑟𝑚𝑎𝑙</m:t>
                        </m:r>
                        <m:r>
                          <a:rPr lang="en-US" altLang="zh-CN" sz="1600" i="1">
                            <a:latin typeface="Cambria Math" panose="02040503050406030204" pitchFamily="18" charset="0"/>
                          </a:rPr>
                          <m:t>_</m:t>
                        </m:r>
                        <m:r>
                          <a:rPr lang="en-US" altLang="zh-CN" sz="1600" i="1">
                            <a:latin typeface="Cambria Math" panose="02040503050406030204" pitchFamily="18" charset="0"/>
                          </a:rPr>
                          <m:t>𝑖𝑛𝑠𝑢𝑟𝑎𝑛𝑐𝑒</m:t>
                        </m:r>
                      </m:e>
                      <m:sub>
                        <m:r>
                          <a:rPr lang="en-US" altLang="zh-CN" sz="1600" i="1">
                            <a:latin typeface="Cambria Math" panose="02040503050406030204" pitchFamily="18" charset="0"/>
                          </a:rPr>
                          <m:t>𝑖𝑡</m:t>
                        </m:r>
                      </m:sub>
                    </m:sSub>
                  </m:oMath>
                </a14:m>
                <a:r>
                  <a:rPr lang="zh-CN" altLang="en-US" sz="1600" dirty="0"/>
                  <a:t> </a:t>
                </a:r>
                <a:r>
                  <a:rPr lang="en-US" altLang="zh-CN" sz="1600" dirty="0"/>
                  <a:t>+ </a:t>
                </a:r>
                <a14:m>
                  <m:oMath xmlns:m="http://schemas.openxmlformats.org/officeDocument/2006/math">
                    <m:r>
                      <a:rPr lang="en-US" altLang="zh-CN" sz="1600" i="1">
                        <a:latin typeface="Cambria Math" panose="02040503050406030204" pitchFamily="18" charset="0"/>
                      </a:rPr>
                      <m:t>𝜽</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𝒁</m:t>
                        </m:r>
                      </m:e>
                      <m:sub>
                        <m:r>
                          <a:rPr lang="en-US" altLang="zh-CN" sz="1600" i="1">
                            <a:latin typeface="Cambria Math" panose="02040503050406030204" pitchFamily="18" charset="0"/>
                          </a:rPr>
                          <m:t>𝒊𝒕</m:t>
                        </m:r>
                      </m:sub>
                    </m:sSub>
                    <m:r>
                      <a:rPr lang="en-US" altLang="zh-CN" sz="1600" i="1">
                        <a:latin typeface="Cambria Math" panose="02040503050406030204" pitchFamily="18" charset="0"/>
                      </a:rPr>
                      <m:t>+</m:t>
                    </m:r>
                    <m:r>
                      <m:rPr>
                        <m:sty m:val="p"/>
                      </m:rPr>
                      <a:rPr lang="en-US" altLang="zh-CN" sz="1600" i="1">
                        <a:latin typeface="Cambria Math" panose="02040503050406030204" pitchFamily="18" charset="0"/>
                      </a:rPr>
                      <m:t>δ</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𝑌𝑒𝑎𝑟</m:t>
                        </m:r>
                      </m:e>
                      <m:sub>
                        <m:r>
                          <a:rPr lang="en-US" altLang="zh-CN" sz="1600" i="1">
                            <a:latin typeface="Cambria Math" panose="02040503050406030204" pitchFamily="18" charset="0"/>
                          </a:rPr>
                          <m:t>𝒕</m:t>
                        </m:r>
                      </m:sub>
                    </m:sSub>
                    <m:r>
                      <a:rPr lang="en-US" altLang="zh-CN" sz="1600" i="1">
                        <a:latin typeface="Cambria Math" panose="02040503050406030204" pitchFamily="18" charset="0"/>
                      </a:rPr>
                      <m:t>+</m:t>
                    </m:r>
                    <m:r>
                      <m:rPr>
                        <m:sty m:val="p"/>
                      </m:rPr>
                      <a:rPr lang="en-US" altLang="zh-CN" sz="1600" i="1">
                        <a:latin typeface="Cambria Math" panose="02040503050406030204" pitchFamily="18" charset="0"/>
                      </a:rPr>
                      <m:t>γ</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𝑃𝑟𝑜𝑣𝑖𝑛𝑐𝑒</m:t>
                        </m:r>
                      </m:e>
                      <m:sub>
                        <m:r>
                          <a:rPr lang="en-US" altLang="zh-CN" sz="1600" i="1">
                            <a:latin typeface="Cambria Math" panose="02040503050406030204" pitchFamily="18" charset="0"/>
                          </a:rPr>
                          <m:t>𝒊𝒕</m:t>
                        </m:r>
                      </m:sub>
                    </m:sSub>
                    <m:r>
                      <a:rPr lang="en-US" altLang="zh-CN" sz="1600" i="1">
                        <a:latin typeface="Cambria Math" panose="02040503050406030204" pitchFamily="18" charset="0"/>
                      </a:rPr>
                      <m:t>+</m:t>
                    </m:r>
                    <m:sSub>
                      <m:sSubPr>
                        <m:ctrlPr>
                          <a:rPr lang="zh-CN" altLang="zh-CN" sz="1600" i="1">
                            <a:latin typeface="Cambria Math" panose="02040503050406030204" pitchFamily="18" charset="0"/>
                          </a:rPr>
                        </m:ctrlPr>
                      </m:sSubPr>
                      <m:e>
                        <m:r>
                          <a:rPr lang="en-US" altLang="zh-CN" sz="1600" i="1">
                            <a:latin typeface="Cambria Math" panose="02040503050406030204" pitchFamily="18" charset="0"/>
                          </a:rPr>
                          <m:t>𝜀</m:t>
                        </m:r>
                      </m:e>
                      <m:sub>
                        <m:r>
                          <a:rPr lang="en-US" altLang="zh-CN" sz="1600" i="1">
                            <a:latin typeface="Cambria Math" panose="02040503050406030204" pitchFamily="18" charset="0"/>
                          </a:rPr>
                          <m:t>𝑖𝑡</m:t>
                        </m:r>
                      </m:sub>
                    </m:sSub>
                    <m:r>
                      <a:rPr lang="en-US" altLang="zh-CN" sz="1600" i="1">
                        <a:latin typeface="Cambria Math" panose="02040503050406030204" pitchFamily="18" charset="0"/>
                      </a:rPr>
                      <m:t>   </m:t>
                    </m:r>
                    <m:d>
                      <m:dPr>
                        <m:ctrlPr>
                          <a:rPr lang="zh-CN" altLang="zh-CN" sz="1600" i="1">
                            <a:latin typeface="Cambria Math" panose="02040503050406030204" pitchFamily="18" charset="0"/>
                          </a:rPr>
                        </m:ctrlPr>
                      </m:dPr>
                      <m:e>
                        <m:r>
                          <a:rPr lang="en-US" altLang="zh-CN" sz="1600" i="1">
                            <a:latin typeface="Cambria Math" panose="02040503050406030204" pitchFamily="18" charset="0"/>
                          </a:rPr>
                          <m:t>2</m:t>
                        </m:r>
                      </m:e>
                    </m:d>
                  </m:oMath>
                </a14:m>
                <a:endParaRPr lang="zh-CN" altLang="en-US" dirty="0"/>
              </a:p>
            </p:txBody>
          </p:sp>
        </mc:Choice>
        <mc:Fallback xmlns="">
          <p:sp>
            <p:nvSpPr>
              <p:cNvPr id="13" name="矩形 12">
                <a:extLst>
                  <a:ext uri="{FF2B5EF4-FFF2-40B4-BE49-F238E27FC236}">
                    <a16:creationId xmlns:a16="http://schemas.microsoft.com/office/drawing/2014/main" id="{D874191D-C67A-4B1E-983B-2BA94F7B0018}"/>
                  </a:ext>
                </a:extLst>
              </p:cNvPr>
              <p:cNvSpPr>
                <a:spLocks noRot="1" noChangeAspect="1" noMove="1" noResize="1" noEditPoints="1" noAdjustHandles="1" noChangeArrowheads="1" noChangeShapeType="1" noTextEdit="1"/>
              </p:cNvSpPr>
              <p:nvPr/>
            </p:nvSpPr>
            <p:spPr>
              <a:xfrm>
                <a:off x="332232" y="1220184"/>
                <a:ext cx="11967722" cy="783484"/>
              </a:xfrm>
              <a:prstGeom prst="rect">
                <a:avLst/>
              </a:prstGeom>
              <a:blipFill>
                <a:blip r:embed="rId3"/>
                <a:stretch>
                  <a:fillRect b="-775"/>
                </a:stretch>
              </a:blipFill>
            </p:spPr>
            <p:txBody>
              <a:bodyPr/>
              <a:lstStyle/>
              <a:p>
                <a:r>
                  <a:rPr lang="zh-CN" altLang="en-US">
                    <a:noFill/>
                  </a:rPr>
                  <a:t> </a:t>
                </a:r>
              </a:p>
            </p:txBody>
          </p:sp>
        </mc:Fallback>
      </mc:AlternateContent>
      <p:graphicFrame>
        <p:nvGraphicFramePr>
          <p:cNvPr id="10" name="表格 9">
            <a:extLst>
              <a:ext uri="{FF2B5EF4-FFF2-40B4-BE49-F238E27FC236}">
                <a16:creationId xmlns:a16="http://schemas.microsoft.com/office/drawing/2014/main" id="{42977056-BAD7-411B-A95C-A346B652726A}"/>
              </a:ext>
            </a:extLst>
          </p:cNvPr>
          <p:cNvGraphicFramePr>
            <a:graphicFrameLocks noGrp="1"/>
          </p:cNvGraphicFramePr>
          <p:nvPr>
            <p:extLst>
              <p:ext uri="{D42A27DB-BD31-4B8C-83A1-F6EECF244321}">
                <p14:modId xmlns:p14="http://schemas.microsoft.com/office/powerpoint/2010/main" val="529468112"/>
              </p:ext>
            </p:extLst>
          </p:nvPr>
        </p:nvGraphicFramePr>
        <p:xfrm>
          <a:off x="332232" y="2111927"/>
          <a:ext cx="9980025" cy="4556244"/>
        </p:xfrm>
        <a:graphic>
          <a:graphicData uri="http://schemas.openxmlformats.org/drawingml/2006/table">
            <a:tbl>
              <a:tblPr firstRow="1" bandRow="1">
                <a:tableStyleId>{2A488322-F2BA-4B5B-9748-0D474271808F}</a:tableStyleId>
              </a:tblPr>
              <a:tblGrid>
                <a:gridCol w="3076083">
                  <a:extLst>
                    <a:ext uri="{9D8B030D-6E8A-4147-A177-3AD203B41FA5}">
                      <a16:colId xmlns:a16="http://schemas.microsoft.com/office/drawing/2014/main" val="252477639"/>
                    </a:ext>
                  </a:extLst>
                </a:gridCol>
                <a:gridCol w="1092095">
                  <a:extLst>
                    <a:ext uri="{9D8B030D-6E8A-4147-A177-3AD203B41FA5}">
                      <a16:colId xmlns:a16="http://schemas.microsoft.com/office/drawing/2014/main" val="4274917832"/>
                    </a:ext>
                  </a:extLst>
                </a:gridCol>
                <a:gridCol w="1092095">
                  <a:extLst>
                    <a:ext uri="{9D8B030D-6E8A-4147-A177-3AD203B41FA5}">
                      <a16:colId xmlns:a16="http://schemas.microsoft.com/office/drawing/2014/main" val="2235616385"/>
                    </a:ext>
                  </a:extLst>
                </a:gridCol>
                <a:gridCol w="1092095">
                  <a:extLst>
                    <a:ext uri="{9D8B030D-6E8A-4147-A177-3AD203B41FA5}">
                      <a16:colId xmlns:a16="http://schemas.microsoft.com/office/drawing/2014/main" val="561487890"/>
                    </a:ext>
                  </a:extLst>
                </a:gridCol>
                <a:gridCol w="351372">
                  <a:extLst>
                    <a:ext uri="{9D8B030D-6E8A-4147-A177-3AD203B41FA5}">
                      <a16:colId xmlns:a16="http://schemas.microsoft.com/office/drawing/2014/main" val="4043441777"/>
                    </a:ext>
                  </a:extLst>
                </a:gridCol>
                <a:gridCol w="1092095">
                  <a:extLst>
                    <a:ext uri="{9D8B030D-6E8A-4147-A177-3AD203B41FA5}">
                      <a16:colId xmlns:a16="http://schemas.microsoft.com/office/drawing/2014/main" val="2626953305"/>
                    </a:ext>
                  </a:extLst>
                </a:gridCol>
                <a:gridCol w="1092095">
                  <a:extLst>
                    <a:ext uri="{9D8B030D-6E8A-4147-A177-3AD203B41FA5}">
                      <a16:colId xmlns:a16="http://schemas.microsoft.com/office/drawing/2014/main" val="1460189118"/>
                    </a:ext>
                  </a:extLst>
                </a:gridCol>
                <a:gridCol w="1092095">
                  <a:extLst>
                    <a:ext uri="{9D8B030D-6E8A-4147-A177-3AD203B41FA5}">
                      <a16:colId xmlns:a16="http://schemas.microsoft.com/office/drawing/2014/main" val="2034719639"/>
                    </a:ext>
                  </a:extLst>
                </a:gridCol>
              </a:tblGrid>
              <a:tr h="395724">
                <a:tc>
                  <a:txBody>
                    <a:bodyPr/>
                    <a:lstStyle/>
                    <a:p>
                      <a:pPr algn="just">
                        <a:spcAft>
                          <a:spcPts val="0"/>
                        </a:spcAft>
                      </a:pPr>
                      <a:r>
                        <a:rPr lang="en-US" sz="1300" kern="100" dirty="0">
                          <a:effectLst/>
                        </a:rPr>
                        <a:t>VARIABLES</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300" kern="0" dirty="0" err="1">
                          <a:effectLst/>
                        </a:rPr>
                        <a:t>Pension_participation</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(1)         (2)          (3)</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0"/>
                        </a:spcAft>
                      </a:pPr>
                      <a:r>
                        <a:rPr lang="en-US" sz="1300" kern="0" dirty="0">
                          <a:effectLst/>
                        </a:rPr>
                        <a:t> </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 </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300" kern="0" dirty="0">
                          <a:effectLst/>
                        </a:rPr>
                        <a:t>Ln(</a:t>
                      </a:r>
                      <a:r>
                        <a:rPr lang="en-US" sz="1300" kern="0" dirty="0" err="1">
                          <a:effectLst/>
                        </a:rPr>
                        <a:t>Pension_contribution</a:t>
                      </a:r>
                      <a:r>
                        <a:rPr lang="en-US" sz="1300" kern="0" dirty="0">
                          <a:effectLst/>
                        </a:rPr>
                        <a:t>)</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(4)          (5)    </a:t>
                      </a:r>
                      <a:r>
                        <a:rPr lang="en-US" sz="1300" kern="100" dirty="0">
                          <a:effectLst/>
                          <a:latin typeface="等线" panose="02010600030101010101" pitchFamily="2" charset="-122"/>
                          <a:ea typeface="等线" panose="02010600030101010101" pitchFamily="2" charset="-122"/>
                          <a:cs typeface="Times New Roman" panose="02020603050405020304" pitchFamily="18" charset="0"/>
                        </a:rPr>
                        <a:t>          </a:t>
                      </a:r>
                      <a:r>
                        <a:rPr lang="en-US" sz="1300" kern="100" dirty="0">
                          <a:effectLst/>
                        </a:rPr>
                        <a:t>(6)</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771229864"/>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0.0397</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0.132</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962501087"/>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(0.0193)</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(0.0456)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267837008"/>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0.0428</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0.208</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462720302"/>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(0.0207)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(0.0560)</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173371853"/>
                  </a:ext>
                </a:extLst>
              </a:tr>
              <a:tr h="197862">
                <a:tc>
                  <a:txBody>
                    <a:bodyPr/>
                    <a:lstStyle/>
                    <a:p>
                      <a:pPr algn="l">
                        <a:spcAft>
                          <a:spcPts val="0"/>
                        </a:spcAft>
                      </a:pPr>
                      <a:r>
                        <a:rPr lang="en-US" sz="1300" kern="0">
                          <a:effectLst/>
                          <a:latin typeface="+mn-ea"/>
                          <a:ea typeface="+mn-ea"/>
                          <a:cs typeface="Times New Roman" panose="02020603050405020304" pitchFamily="18" charset="0"/>
                        </a:rPr>
                        <a:t>Chronic_diseases</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-0.0103</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-0.0430</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231849147"/>
                  </a:ext>
                </a:extLst>
              </a:tr>
              <a:tr h="197862">
                <a:tc>
                  <a:txBody>
                    <a:bodyPr/>
                    <a:lstStyle/>
                    <a:p>
                      <a:pPr algn="l">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(0.00489)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(0.0126)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775762825"/>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Health_risk</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-0.0814</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-0.382</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478295992"/>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(0.0463)</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(0.111)</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648503699"/>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sz="1300" kern="0" dirty="0" err="1">
                          <a:effectLst/>
                          <a:latin typeface="+mn-ea"/>
                          <a:ea typeface="+mn-ea"/>
                          <a:cs typeface="Times New Roman" panose="02020603050405020304" pitchFamily="18" charset="0"/>
                        </a:rPr>
                        <a:t>Number_of_children</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-0.0245***</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-0.0436</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377994261"/>
                  </a:ext>
                </a:extLst>
              </a:tr>
              <a:tr h="197862">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(0.00762)</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(0.0167)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410601428"/>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sz="1300" kern="0" dirty="0" err="1">
                          <a:effectLst/>
                          <a:latin typeface="+mn-ea"/>
                          <a:ea typeface="+mn-ea"/>
                          <a:cs typeface="Times New Roman" panose="02020603050405020304" pitchFamily="18" charset="0"/>
                        </a:rPr>
                        <a:t>Number_of_children</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-0.0295***</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-0.0434</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394499561"/>
                  </a:ext>
                </a:extLst>
              </a:tr>
              <a:tr h="197862">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(0.00945)</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(0.0202)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4156659581"/>
                  </a:ext>
                </a:extLst>
              </a:tr>
              <a:tr h="395724">
                <a:tc>
                  <a:txBody>
                    <a:bodyPr/>
                    <a:lstStyle/>
                    <a:p>
                      <a:pPr algn="l">
                        <a:spcAft>
                          <a:spcPts val="0"/>
                        </a:spcAft>
                      </a:pPr>
                      <a:r>
                        <a:rPr lang="en-US" sz="1300" kern="0">
                          <a:effectLst/>
                          <a:latin typeface="+mn-ea"/>
                          <a:ea typeface="+mn-ea"/>
                          <a:cs typeface="Times New Roman" panose="02020603050405020304" pitchFamily="18" charset="0"/>
                        </a:rPr>
                        <a:t>Chronic_diseases</a:t>
                      </a:r>
                      <a:r>
                        <a:rPr lang="en-US" sz="1300" kern="0" baseline="30000">
                          <a:effectLst/>
                          <a:latin typeface="+mn-ea"/>
                          <a:ea typeface="+mn-ea"/>
                          <a:cs typeface="Times New Roman" panose="02020603050405020304" pitchFamily="18" charset="0"/>
                        </a:rPr>
                        <a:t> </a:t>
                      </a:r>
                      <a:r>
                        <a:rPr lang="en-US" sz="1300" kern="0">
                          <a:effectLst/>
                          <a:latin typeface="+mn-ea"/>
                          <a:ea typeface="+mn-ea"/>
                          <a:cs typeface="Times New Roman" panose="02020603050405020304" pitchFamily="18" charset="0"/>
                        </a:rPr>
                        <a:t>×</a:t>
                      </a:r>
                      <a:r>
                        <a:rPr lang="en-US" sz="1300" kern="0" baseline="30000">
                          <a:effectLst/>
                          <a:latin typeface="+mn-ea"/>
                          <a:ea typeface="+mn-ea"/>
                          <a:cs typeface="Times New Roman" panose="02020603050405020304" pitchFamily="18" charset="0"/>
                        </a:rPr>
                        <a:t> </a:t>
                      </a:r>
                      <a:r>
                        <a:rPr lang="en-US" sz="1300" kern="0">
                          <a:effectLst/>
                          <a:latin typeface="+mn-ea"/>
                          <a:ea typeface="+mn-ea"/>
                          <a:cs typeface="Times New Roman" panose="02020603050405020304" pitchFamily="18" charset="0"/>
                        </a:rPr>
                        <a:t>Number_of_children</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0.00658***</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0.0141</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056262820"/>
                  </a:ext>
                </a:extLst>
              </a:tr>
              <a:tr h="197862">
                <a:tc>
                  <a:txBody>
                    <a:bodyPr/>
                    <a:lstStyle/>
                    <a:p>
                      <a:endParaRPr lang="zh-CN" sz="1300" kern="100">
                        <a:effectLst/>
                        <a:latin typeface="+mn-ea"/>
                        <a:ea typeface="+mn-ea"/>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(0.00191)</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(0.00480)</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058259129"/>
                  </a:ext>
                </a:extLst>
              </a:tr>
              <a:tr h="197862">
                <a:tc>
                  <a:txBody>
                    <a:bodyPr/>
                    <a:lstStyle/>
                    <a:p>
                      <a:pPr algn="l">
                        <a:spcAft>
                          <a:spcPts val="0"/>
                        </a:spcAft>
                      </a:pPr>
                      <a:r>
                        <a:rPr lang="en-US" sz="1300" kern="0">
                          <a:effectLst/>
                          <a:latin typeface="+mn-ea"/>
                          <a:ea typeface="+mn-ea"/>
                          <a:cs typeface="Times New Roman" panose="02020603050405020304" pitchFamily="18" charset="0"/>
                        </a:rPr>
                        <a:t>Health_risk</a:t>
                      </a:r>
                      <a:r>
                        <a:rPr lang="en-US" sz="1300" kern="0" baseline="30000">
                          <a:effectLst/>
                          <a:latin typeface="+mn-ea"/>
                          <a:ea typeface="+mn-ea"/>
                          <a:cs typeface="Times New Roman" panose="02020603050405020304" pitchFamily="18" charset="0"/>
                        </a:rPr>
                        <a:t> </a:t>
                      </a:r>
                      <a:r>
                        <a:rPr lang="en-US" sz="1300" kern="0">
                          <a:effectLst/>
                          <a:latin typeface="+mn-ea"/>
                          <a:ea typeface="+mn-ea"/>
                          <a:cs typeface="Times New Roman" panose="02020603050405020304" pitchFamily="18" charset="0"/>
                        </a:rPr>
                        <a:t>×</a:t>
                      </a:r>
                      <a:r>
                        <a:rPr lang="en-US" sz="1300" kern="0" baseline="30000">
                          <a:effectLst/>
                          <a:latin typeface="+mn-ea"/>
                          <a:ea typeface="+mn-ea"/>
                          <a:cs typeface="Times New Roman" panose="02020603050405020304" pitchFamily="18" charset="0"/>
                        </a:rPr>
                        <a:t> </a:t>
                      </a:r>
                      <a:r>
                        <a:rPr lang="en-US" sz="1300" kern="0">
                          <a:effectLst/>
                          <a:latin typeface="+mn-ea"/>
                          <a:ea typeface="+mn-ea"/>
                          <a:cs typeface="Times New Roman" panose="02020603050405020304" pitchFamily="18" charset="0"/>
                        </a:rPr>
                        <a:t>Number_of_children</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0.0562***</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0.108</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771273807"/>
                  </a:ext>
                </a:extLst>
              </a:tr>
              <a:tr h="197862">
                <a:tc>
                  <a:txBody>
                    <a:bodyPr/>
                    <a:lstStyle/>
                    <a:p>
                      <a:endParaRPr lang="zh-CN" sz="1300" kern="100">
                        <a:effectLst/>
                        <a:latin typeface="+mn-ea"/>
                        <a:ea typeface="+mn-ea"/>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(0.0180)</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solidFill>
                            <a:srgbClr val="FF0000"/>
                          </a:solidFill>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solidFill>
                            <a:srgbClr val="FF0000"/>
                          </a:solidFill>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(0.0400)</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196476837"/>
                  </a:ext>
                </a:extLst>
              </a:tr>
              <a:tr h="197862">
                <a:tc>
                  <a:txBody>
                    <a:bodyPr/>
                    <a:lstStyle/>
                    <a:p>
                      <a:pPr algn="l">
                        <a:spcAft>
                          <a:spcPts val="0"/>
                        </a:spcAft>
                      </a:pPr>
                      <a:r>
                        <a:rPr lang="en-US" sz="1300" kern="100">
                          <a:effectLst/>
                          <a:latin typeface="+mn-ea"/>
                          <a:ea typeface="+mn-ea"/>
                          <a:cs typeface="Times New Roman" panose="02020603050405020304" pitchFamily="18" charset="0"/>
                        </a:rPr>
                        <a:t>Number_of_children</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0.0201</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-0.00857</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-0.0138</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-0.0454</a:t>
                      </a:r>
                      <a:r>
                        <a:rPr lang="en-US" sz="1300" kern="0" baseline="30000">
                          <a:effectLst/>
                          <a:latin typeface="+mn-ea"/>
                          <a:ea typeface="+mn-ea"/>
                          <a:cs typeface="Times New Roman" panose="02020603050405020304" pitchFamily="18" charset="0"/>
                        </a:rPr>
                        <a:t>***</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-0.101</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-0.107</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521815111"/>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(0.00635)</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(0.00439)</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(0.00588)</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(0.0128)</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(0.0114)</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(0.0143)</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4149654969"/>
                  </a:ext>
                </a:extLst>
              </a:tr>
              <a:tr h="197862">
                <a:tc>
                  <a:txBody>
                    <a:bodyPr/>
                    <a:lstStyle/>
                    <a:p>
                      <a:pPr algn="l">
                        <a:spcAft>
                          <a:spcPts val="0"/>
                        </a:spcAft>
                      </a:pPr>
                      <a:r>
                        <a:rPr lang="en-US" sz="1300" kern="0" dirty="0">
                          <a:effectLst/>
                          <a:latin typeface="+mn-ea"/>
                          <a:ea typeface="+mn-ea"/>
                          <a:cs typeface="Times New Roman" panose="02020603050405020304" pitchFamily="18" charset="0"/>
                        </a:rPr>
                        <a:t>Observations</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14,322</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14,323</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14,319</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10,788</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10,788</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10,787</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995365634"/>
                  </a:ext>
                </a:extLst>
              </a:tr>
              <a:tr h="197862">
                <a:tc>
                  <a:txBody>
                    <a:bodyPr/>
                    <a:lstStyle/>
                    <a:p>
                      <a:pPr algn="l">
                        <a:spcAft>
                          <a:spcPts val="0"/>
                        </a:spcAft>
                      </a:pPr>
                      <a:r>
                        <a:rPr lang="en-US" sz="1300" kern="0" dirty="0">
                          <a:effectLst/>
                          <a:latin typeface="+mn-ea"/>
                          <a:ea typeface="+mn-ea"/>
                          <a:cs typeface="Times New Roman" panose="02020603050405020304" pitchFamily="18" charset="0"/>
                        </a:rPr>
                        <a:t>(Pseudo) R</a:t>
                      </a:r>
                      <a:r>
                        <a:rPr lang="en-US" sz="1300" kern="0" baseline="30000" dirty="0">
                          <a:effectLst/>
                          <a:latin typeface="+mn-ea"/>
                          <a:ea typeface="+mn-ea"/>
                          <a:cs typeface="Times New Roman" panose="02020603050405020304" pitchFamily="18" charset="0"/>
                        </a:rPr>
                        <a:t>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0.186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0.186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0.186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0.216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0.214</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0.214</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592902824"/>
                  </a:ext>
                </a:extLst>
              </a:tr>
            </a:tbl>
          </a:graphicData>
        </a:graphic>
      </p:graphicFrame>
      <p:sp>
        <p:nvSpPr>
          <p:cNvPr id="14" name="矩形 5">
            <a:extLst>
              <a:ext uri="{FF2B5EF4-FFF2-40B4-BE49-F238E27FC236}">
                <a16:creationId xmlns:a16="http://schemas.microsoft.com/office/drawing/2014/main" id="{8CA46B85-1C24-4BC5-83E4-99C8FC054CD9}"/>
              </a:ext>
            </a:extLst>
          </p:cNvPr>
          <p:cNvSpPr/>
          <p:nvPr/>
        </p:nvSpPr>
        <p:spPr>
          <a:xfrm>
            <a:off x="3540857" y="2530135"/>
            <a:ext cx="6771399" cy="1588043"/>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5" name="矩形 5">
            <a:extLst>
              <a:ext uri="{FF2B5EF4-FFF2-40B4-BE49-F238E27FC236}">
                <a16:creationId xmlns:a16="http://schemas.microsoft.com/office/drawing/2014/main" id="{B63AB3E4-78EE-48F7-81D6-1F043F9EC783}"/>
              </a:ext>
            </a:extLst>
          </p:cNvPr>
          <p:cNvSpPr/>
          <p:nvPr/>
        </p:nvSpPr>
        <p:spPr>
          <a:xfrm>
            <a:off x="3540858" y="4118179"/>
            <a:ext cx="6771398" cy="1779279"/>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6" name="标注: 线形(带强调线) 15">
            <a:extLst>
              <a:ext uri="{FF2B5EF4-FFF2-40B4-BE49-F238E27FC236}">
                <a16:creationId xmlns:a16="http://schemas.microsoft.com/office/drawing/2014/main" id="{A8DB1580-CEC8-4D61-B99E-7D9BB0AAC1AC}"/>
              </a:ext>
            </a:extLst>
          </p:cNvPr>
          <p:cNvSpPr/>
          <p:nvPr/>
        </p:nvSpPr>
        <p:spPr>
          <a:xfrm>
            <a:off x="10421118" y="2645658"/>
            <a:ext cx="1648962" cy="1091841"/>
          </a:xfrm>
          <a:prstGeom prst="accentCallout1">
            <a:avLst>
              <a:gd name="adj1" fmla="val 18750"/>
              <a:gd name="adj2" fmla="val -8333"/>
              <a:gd name="adj3" fmla="val 87229"/>
              <a:gd name="adj4" fmla="val -3833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CN" dirty="0"/>
              <a:t>Consistent negative impact</a:t>
            </a:r>
            <a:endParaRPr lang="zh-CN" altLang="en-US" dirty="0"/>
          </a:p>
        </p:txBody>
      </p:sp>
      <p:sp>
        <p:nvSpPr>
          <p:cNvPr id="18" name="标注: 线形(带强调线) 17">
            <a:extLst>
              <a:ext uri="{FF2B5EF4-FFF2-40B4-BE49-F238E27FC236}">
                <a16:creationId xmlns:a16="http://schemas.microsoft.com/office/drawing/2014/main" id="{B6AC9B28-7495-478A-AD30-84CC506EC193}"/>
              </a:ext>
            </a:extLst>
          </p:cNvPr>
          <p:cNvSpPr/>
          <p:nvPr/>
        </p:nvSpPr>
        <p:spPr>
          <a:xfrm>
            <a:off x="10421118" y="4164321"/>
            <a:ext cx="1648962" cy="2056818"/>
          </a:xfrm>
          <a:prstGeom prst="accentCallout1">
            <a:avLst>
              <a:gd name="adj1" fmla="val 18750"/>
              <a:gd name="adj2" fmla="val -8333"/>
              <a:gd name="adj3" fmla="val 39146"/>
              <a:gd name="adj4" fmla="val -35950"/>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CN" sz="1600" dirty="0"/>
              <a:t>Substitution effect of informal insurance mitigates the impact of health cost risk</a:t>
            </a:r>
            <a:endParaRPr lang="zh-CN" altLang="en-US" sz="1600" dirty="0"/>
          </a:p>
        </p:txBody>
      </p:sp>
      <p:sp>
        <p:nvSpPr>
          <p:cNvPr id="2" name="灯片编号占位符 1">
            <a:extLst>
              <a:ext uri="{FF2B5EF4-FFF2-40B4-BE49-F238E27FC236}">
                <a16:creationId xmlns:a16="http://schemas.microsoft.com/office/drawing/2014/main" id="{7214810A-5093-4032-937C-25E86BF0967D}"/>
              </a:ext>
            </a:extLst>
          </p:cNvPr>
          <p:cNvSpPr>
            <a:spLocks noGrp="1"/>
          </p:cNvSpPr>
          <p:nvPr>
            <p:ph type="sldNum" sz="quarter" idx="12"/>
          </p:nvPr>
        </p:nvSpPr>
        <p:spPr/>
        <p:txBody>
          <a:bodyPr/>
          <a:lstStyle/>
          <a:p>
            <a:fld id="{0FF54DE5-C571-48E8-A5BC-B369434E2F44}" type="slidenum">
              <a:rPr lang="en-US" altLang="zh-CN" smtClean="0"/>
              <a:pPr/>
              <a:t>12</a:t>
            </a:fld>
            <a:endParaRPr lang="en-US" altLang="zh-CN"/>
          </a:p>
        </p:txBody>
      </p:sp>
    </p:spTree>
    <p:extLst>
      <p:ext uri="{BB962C8B-B14F-4D97-AF65-F5344CB8AC3E}">
        <p14:creationId xmlns:p14="http://schemas.microsoft.com/office/powerpoint/2010/main" val="2876408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699023" y="57971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Results III </a:t>
            </a:r>
            <a:r>
              <a:rPr lang="en-US" altLang="zh-CN" sz="2000" b="1" dirty="0"/>
              <a:t>Substitution effect of informal insurance on pensions in respective health status</a:t>
            </a:r>
            <a:endParaRPr lang="en-US" altLang="zh-CN" sz="2800" dirty="0">
              <a:latin typeface="+mj-lt"/>
              <a:ea typeface="+mj-ea"/>
              <a:cs typeface="+mj-cs"/>
              <a:sym typeface="Arial" panose="020B0604020202020204" pitchFamily="34" charset="0"/>
            </a:endParaRPr>
          </a:p>
        </p:txBody>
      </p:sp>
      <p:sp>
        <p:nvSpPr>
          <p:cNvPr id="2" name="灯片编号占位符 1">
            <a:extLst>
              <a:ext uri="{FF2B5EF4-FFF2-40B4-BE49-F238E27FC236}">
                <a16:creationId xmlns:a16="http://schemas.microsoft.com/office/drawing/2014/main" id="{ECED9C75-25E8-4770-924C-A8D6151699B5}"/>
              </a:ext>
            </a:extLst>
          </p:cNvPr>
          <p:cNvSpPr>
            <a:spLocks noGrp="1"/>
          </p:cNvSpPr>
          <p:nvPr>
            <p:ph type="sldNum" sz="quarter" idx="12"/>
          </p:nvPr>
        </p:nvSpPr>
        <p:spPr/>
        <p:txBody>
          <a:bodyPr/>
          <a:lstStyle/>
          <a:p>
            <a:fld id="{0FF54DE5-C571-48E8-A5BC-B369434E2F44}" type="slidenum">
              <a:rPr lang="en-US" altLang="zh-CN" smtClean="0"/>
              <a:pPr/>
              <a:t>13</a:t>
            </a:fld>
            <a:endParaRPr lang="en-US" altLang="zh-CN"/>
          </a:p>
        </p:txBody>
      </p:sp>
      <p:pic>
        <p:nvPicPr>
          <p:cNvPr id="3" name="图片 2">
            <a:extLst>
              <a:ext uri="{FF2B5EF4-FFF2-40B4-BE49-F238E27FC236}">
                <a16:creationId xmlns:a16="http://schemas.microsoft.com/office/drawing/2014/main" id="{A4A95786-81B1-415D-999B-2010D3CBC131}"/>
              </a:ext>
            </a:extLst>
          </p:cNvPr>
          <p:cNvPicPr>
            <a:picLocks noChangeAspect="1"/>
          </p:cNvPicPr>
          <p:nvPr/>
        </p:nvPicPr>
        <p:blipFill>
          <a:blip r:embed="rId3"/>
          <a:stretch>
            <a:fillRect/>
          </a:stretch>
        </p:blipFill>
        <p:spPr>
          <a:xfrm>
            <a:off x="2269724" y="1253410"/>
            <a:ext cx="7652551" cy="5604590"/>
          </a:xfrm>
          <a:prstGeom prst="rect">
            <a:avLst/>
          </a:prstGeom>
        </p:spPr>
      </p:pic>
    </p:spTree>
    <p:extLst>
      <p:ext uri="{BB962C8B-B14F-4D97-AF65-F5344CB8AC3E}">
        <p14:creationId xmlns:p14="http://schemas.microsoft.com/office/powerpoint/2010/main" val="2033027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22506-057B-F225-BA88-E7D7EAAC10F2}"/>
            </a:ext>
          </a:extLst>
        </p:cNvPr>
        <p:cNvGrpSpPr/>
        <p:nvPr/>
      </p:nvGrpSpPr>
      <p:grpSpPr>
        <a:xfrm>
          <a:off x="0" y="0"/>
          <a:ext cx="0" cy="0"/>
          <a:chOff x="0" y="0"/>
          <a:chExt cx="0" cy="0"/>
        </a:xfrm>
      </p:grpSpPr>
      <p:sp>
        <p:nvSpPr>
          <p:cNvPr id="8" name="文本框 38">
            <a:extLst>
              <a:ext uri="{FF2B5EF4-FFF2-40B4-BE49-F238E27FC236}">
                <a16:creationId xmlns:a16="http://schemas.microsoft.com/office/drawing/2014/main" id="{E4DB4C89-7D98-0ADA-CE7B-E144FEBA9AF4}"/>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health cost risk: Endogeneity</a:t>
            </a:r>
          </a:p>
        </p:txBody>
      </p:sp>
      <p:sp>
        <p:nvSpPr>
          <p:cNvPr id="3" name="灯片编号占位符 2">
            <a:extLst>
              <a:ext uri="{FF2B5EF4-FFF2-40B4-BE49-F238E27FC236}">
                <a16:creationId xmlns:a16="http://schemas.microsoft.com/office/drawing/2014/main" id="{03A01771-B385-B5B3-FE21-B1E9350D8FC0}"/>
              </a:ext>
            </a:extLst>
          </p:cNvPr>
          <p:cNvSpPr>
            <a:spLocks noGrp="1"/>
          </p:cNvSpPr>
          <p:nvPr>
            <p:ph type="sldNum" sz="quarter" idx="12"/>
          </p:nvPr>
        </p:nvSpPr>
        <p:spPr/>
        <p:txBody>
          <a:bodyPr/>
          <a:lstStyle/>
          <a:p>
            <a:fld id="{0FF54DE5-C571-48E8-A5BC-B369434E2F44}" type="slidenum">
              <a:rPr lang="en-US" altLang="zh-CN" smtClean="0"/>
              <a:pPr/>
              <a:t>14</a:t>
            </a:fld>
            <a:endParaRPr lang="en-US" altLang="zh-CN"/>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7AA5C3EC-50D1-3486-A915-36361A5AC7B1}"/>
                  </a:ext>
                </a:extLst>
              </p:cNvPr>
              <p:cNvSpPr txBox="1"/>
              <p:nvPr/>
            </p:nvSpPr>
            <p:spPr>
              <a:xfrm>
                <a:off x="946339" y="1665395"/>
                <a:ext cx="10602658" cy="481516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altLang="zh-CN" sz="2400" dirty="0"/>
                  <a:t>Concern - Individuals’ health status could be influenced by unobserved determinants of pension demand.</a:t>
                </a:r>
              </a:p>
              <a:p>
                <a:pPr marL="342900" indent="-342900">
                  <a:lnSpc>
                    <a:spcPct val="150000"/>
                  </a:lnSpc>
                  <a:buFont typeface="Arial" panose="020B0604020202020204" pitchFamily="34" charset="0"/>
                  <a:buChar char="•"/>
                </a:pPr>
                <a:r>
                  <a:rPr lang="en-US" altLang="zh-CN" sz="2400" dirty="0"/>
                  <a:t>Employ a propensity score matching (PSM) approach </a:t>
                </a:r>
                <a:r>
                  <a:rPr lang="en-US" altLang="zh-CN" sz="2400" dirty="0" err="1"/>
                  <a:t>comined</a:t>
                </a:r>
                <a:r>
                  <a:rPr lang="en-US" altLang="zh-CN" sz="2400" dirty="0"/>
                  <a:t> with staggered difference-in-differences strategy</a:t>
                </a:r>
                <a:r>
                  <a:rPr lang="zh-CN" altLang="en-US" sz="2400" dirty="0"/>
                  <a:t>：</a:t>
                </a:r>
                <a:endParaRPr lang="en-US" altLang="zh-CN" sz="2400" dirty="0"/>
              </a:p>
              <a:p>
                <a:pPr>
                  <a:lnSpc>
                    <a:spcPct val="150000"/>
                  </a:lnSpc>
                </a:pPr>
                <a14:m>
                  <m:oMathPara xmlns:m="http://schemas.openxmlformats.org/officeDocument/2006/math">
                    <m:oMathParaPr>
                      <m:jc m:val="centerGroup"/>
                    </m:oMathParaPr>
                    <m:oMath xmlns:m="http://schemas.openxmlformats.org/officeDocument/2006/math">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𝑃𝑒𝑛𝑠𝑖𝑜𝑛</m:t>
                          </m:r>
                          <m:r>
                            <a:rPr lang="en-US" altLang="zh-CN" sz="2000" i="1">
                              <a:latin typeface="Cambria Math" panose="02040503050406030204" pitchFamily="18" charset="0"/>
                            </a:rPr>
                            <m:t>_</m:t>
                          </m:r>
                          <m:r>
                            <a:rPr lang="en-US" altLang="zh-CN" sz="2000" i="1">
                              <a:latin typeface="Cambria Math" panose="02040503050406030204" pitchFamily="18" charset="0"/>
                            </a:rPr>
                            <m:t>𝑑𝑒𝑚𝑎𝑛𝑑</m:t>
                          </m:r>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𝛽</m:t>
                          </m:r>
                        </m:e>
                        <m:sub>
                          <m:r>
                            <a:rPr lang="en-US" altLang="zh-CN" sz="2000" i="1">
                              <a:latin typeface="Cambria Math" panose="02040503050406030204" pitchFamily="18" charset="0"/>
                            </a:rPr>
                            <m:t>0</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𝛽</m:t>
                          </m:r>
                        </m:e>
                        <m:sub>
                          <m:r>
                            <a:rPr lang="en-US" altLang="zh-CN" sz="2000" i="1">
                              <a:latin typeface="Cambria Math" panose="02040503050406030204" pitchFamily="18" charset="0"/>
                            </a:rPr>
                            <m:t>1</m:t>
                          </m:r>
                        </m:sub>
                      </m:sSub>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𝐴𝑐𝑢𝑡𝑒</m:t>
                          </m:r>
                          <m:r>
                            <a:rPr lang="en-US" altLang="zh-CN" sz="2000" i="1">
                              <a:latin typeface="Cambria Math" panose="02040503050406030204" pitchFamily="18" charset="0"/>
                            </a:rPr>
                            <m:t>_</m:t>
                          </m:r>
                          <m:r>
                            <a:rPr lang="en-US" altLang="zh-CN" sz="2000" i="1">
                              <a:latin typeface="Cambria Math" panose="02040503050406030204" pitchFamily="18" charset="0"/>
                            </a:rPr>
                            <m:t>𝑑𝑖𝑠𝑒𝑎𝑠𝑒</m:t>
                          </m:r>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𝛽</m:t>
                          </m:r>
                        </m:e>
                        <m:sub>
                          <m:r>
                            <a:rPr lang="en-US" altLang="zh-CN" sz="2000" i="1">
                              <a:latin typeface="Cambria Math" panose="02040503050406030204" pitchFamily="18" charset="0"/>
                            </a:rPr>
                            <m:t>2</m:t>
                          </m:r>
                        </m:sub>
                      </m:sSub>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𝐴𝑐𝑢𝑡𝑒</m:t>
                          </m:r>
                          <m:r>
                            <a:rPr lang="en-US" altLang="zh-CN" sz="2000" i="1">
                              <a:latin typeface="Cambria Math" panose="02040503050406030204" pitchFamily="18" charset="0"/>
                            </a:rPr>
                            <m:t>_</m:t>
                          </m:r>
                          <m:r>
                            <a:rPr lang="en-US" altLang="zh-CN" sz="2000" i="1">
                              <a:latin typeface="Cambria Math" panose="02040503050406030204" pitchFamily="18" charset="0"/>
                            </a:rPr>
                            <m:t>𝑑𝑖𝑠𝑒𝑎𝑠𝑒</m:t>
                          </m:r>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𝐼𝑛𝑓𝑜𝑟𝑚𝑎</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𝑙</m:t>
                              </m:r>
                              <m:r>
                                <a:rPr lang="en-US" altLang="zh-CN" sz="2000" i="1">
                                  <a:latin typeface="Cambria Math" panose="02040503050406030204" pitchFamily="18" charset="0"/>
                                </a:rPr>
                                <m:t>_</m:t>
                              </m:r>
                              <m:r>
                                <a:rPr lang="en-US" altLang="zh-CN" sz="2000" i="1">
                                  <a:latin typeface="Cambria Math" panose="02040503050406030204" pitchFamily="18" charset="0"/>
                                </a:rPr>
                                <m:t>𝑖𝑛𝑠𝑢𝑟𝑎𝑛𝑐𝑒</m:t>
                              </m:r>
                            </m:e>
                            <m:sub>
                              <m:r>
                                <a:rPr lang="en-US" altLang="zh-CN" sz="2000" i="1">
                                  <a:latin typeface="Cambria Math" panose="02040503050406030204" pitchFamily="18" charset="0"/>
                                </a:rPr>
                                <m:t> </m:t>
                              </m:r>
                            </m:sub>
                          </m:sSub>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𝛽</m:t>
                          </m:r>
                        </m:e>
                        <m:sub>
                          <m:r>
                            <a:rPr lang="en-US" altLang="zh-CN" sz="2000" i="1">
                              <a:latin typeface="Cambria Math" panose="02040503050406030204" pitchFamily="18" charset="0"/>
                            </a:rPr>
                            <m:t>3</m:t>
                          </m:r>
                        </m:sub>
                      </m:sSub>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𝐼𝑛𝑓𝑜𝑟𝑚𝑎</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𝑙</m:t>
                              </m:r>
                              <m:r>
                                <a:rPr lang="en-US" altLang="zh-CN" sz="2000" i="1">
                                  <a:latin typeface="Cambria Math" panose="02040503050406030204" pitchFamily="18" charset="0"/>
                                </a:rPr>
                                <m:t>_</m:t>
                              </m:r>
                              <m:r>
                                <a:rPr lang="en-US" altLang="zh-CN" sz="2000" i="1">
                                  <a:latin typeface="Cambria Math" panose="02040503050406030204" pitchFamily="18" charset="0"/>
                                </a:rPr>
                                <m:t>𝑖𝑛𝑠𝑢𝑟𝑎𝑛𝑐𝑒</m:t>
                              </m:r>
                            </m:e>
                            <m:sub>
                              <m:r>
                                <a:rPr lang="en-US" altLang="zh-CN" sz="2000" i="1">
                                  <a:latin typeface="Cambria Math" panose="02040503050406030204" pitchFamily="18" charset="0"/>
                                </a:rPr>
                                <m:t> </m:t>
                              </m:r>
                            </m:sub>
                          </m:sSub>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r>
                        <a:rPr lang="en-US" altLang="zh-CN" sz="2000" b="1" i="1">
                          <a:latin typeface="Cambria Math" panose="02040503050406030204" pitchFamily="18" charset="0"/>
                        </a:rPr>
                        <m:t>𝝀</m:t>
                      </m:r>
                      <m:sSub>
                        <m:sSubPr>
                          <m:ctrlPr>
                            <a:rPr lang="zh-CN" altLang="zh-CN" sz="2000" b="1" i="1">
                              <a:latin typeface="Cambria Math" panose="02040503050406030204" pitchFamily="18" charset="0"/>
                            </a:rPr>
                          </m:ctrlPr>
                        </m:sSubPr>
                        <m:e>
                          <m:r>
                            <a:rPr lang="en-US" altLang="zh-CN" sz="2000" b="1" i="1">
                              <a:latin typeface="Cambria Math" panose="02040503050406030204" pitchFamily="18" charset="0"/>
                            </a:rPr>
                            <m:t>𝑿</m:t>
                          </m:r>
                        </m:e>
                        <m:sub>
                          <m:r>
                            <a:rPr lang="en-US" altLang="zh-CN" sz="2000" b="1" i="1">
                              <a:latin typeface="Cambria Math" panose="02040503050406030204" pitchFamily="18" charset="0"/>
                            </a:rPr>
                            <m:t>𝒊𝒕</m:t>
                          </m:r>
                        </m:sub>
                      </m:sSub>
                      <m:r>
                        <a:rPr lang="en-US" altLang="zh-CN" sz="2000" i="1">
                          <a:latin typeface="Cambria Math" panose="02040503050406030204" pitchFamily="18" charset="0"/>
                        </a:rPr>
                        <m:t>+</m:t>
                      </m:r>
                      <m:r>
                        <a:rPr lang="en-US" altLang="zh-CN" sz="2000" i="1">
                          <a:latin typeface="Cambria Math" panose="02040503050406030204" pitchFamily="18" charset="0"/>
                        </a:rPr>
                        <m:t>𝜁</m:t>
                      </m:r>
                      <m:r>
                        <a:rPr lang="en-US" altLang="zh-CN" sz="2000" i="1">
                          <a:latin typeface="Cambria Math" panose="02040503050406030204" pitchFamily="18" charset="0"/>
                        </a:rPr>
                        <m:t> </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𝐴𝑐𝑢𝑡𝑒</m:t>
                          </m:r>
                          <m:r>
                            <a:rPr lang="en-US" altLang="zh-CN" sz="2000" i="1">
                              <a:latin typeface="Cambria Math" panose="02040503050406030204" pitchFamily="18" charset="0"/>
                            </a:rPr>
                            <m:t>_</m:t>
                          </m:r>
                          <m:r>
                            <a:rPr lang="en-US" altLang="zh-CN" sz="2000" i="1">
                              <a:latin typeface="Cambria Math" panose="02040503050406030204" pitchFamily="18" charset="0"/>
                            </a:rPr>
                            <m:t>𝑑𝑖𝑠𝑒𝑎𝑠𝑒</m:t>
                          </m:r>
                          <m:r>
                            <a:rPr lang="en-US" altLang="zh-CN" sz="2000" i="1">
                              <a:latin typeface="Cambria Math" panose="02040503050406030204" pitchFamily="18" charset="0"/>
                            </a:rPr>
                            <m:t>_</m:t>
                          </m:r>
                          <m:r>
                            <a:rPr lang="en-US" altLang="zh-CN" sz="2000" i="1">
                              <a:latin typeface="Cambria Math" panose="02040503050406030204" pitchFamily="18" charset="0"/>
                            </a:rPr>
                            <m:t>𝑤𝑎𝑣𝑒</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r>
                        <a:rPr lang="en-US" altLang="zh-CN" sz="2000" i="1">
                          <a:latin typeface="Cambria Math" panose="02040503050406030204" pitchFamily="18" charset="0"/>
                        </a:rPr>
                        <m:t>𝛿</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𝑌𝑒𝑎𝑟</m:t>
                          </m:r>
                        </m:e>
                        <m:sub>
                          <m:r>
                            <a:rPr lang="en-US" altLang="zh-CN" sz="2000" i="1">
                              <a:latin typeface="Cambria Math" panose="02040503050406030204" pitchFamily="18" charset="0"/>
                            </a:rPr>
                            <m:t>𝑡</m:t>
                          </m:r>
                        </m:sub>
                      </m:sSub>
                      <m:r>
                        <a:rPr lang="en-US" altLang="zh-CN" sz="2000" i="1">
                          <a:latin typeface="Cambria Math" panose="02040503050406030204" pitchFamily="18" charset="0"/>
                        </a:rPr>
                        <m:t>+</m:t>
                      </m:r>
                      <m:r>
                        <a:rPr lang="en-US" altLang="zh-CN" sz="2000" i="1">
                          <a:latin typeface="Cambria Math" panose="02040503050406030204" pitchFamily="18" charset="0"/>
                        </a:rPr>
                        <m:t>𝛾</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𝑃𝑟𝑜𝑣𝑖𝑛𝑐𝑒</m:t>
                          </m:r>
                        </m:e>
                        <m:sub>
                          <m:r>
                            <a:rPr lang="en-US" altLang="zh-CN" sz="2000" i="1">
                              <a:latin typeface="Cambria Math" panose="02040503050406030204" pitchFamily="18" charset="0"/>
                            </a:rPr>
                            <m:t>𝑖</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𝜀</m:t>
                          </m:r>
                        </m:e>
                        <m:sub>
                          <m:r>
                            <a:rPr lang="en-US" altLang="zh-CN" sz="2000" i="1">
                              <a:latin typeface="Cambria Math" panose="02040503050406030204" pitchFamily="18" charset="0"/>
                            </a:rPr>
                            <m:t>𝑖𝑡</m:t>
                          </m:r>
                        </m:sub>
                      </m:sSub>
                    </m:oMath>
                  </m:oMathPara>
                </a14:m>
                <a:endParaRPr lang="en-US" altLang="zh-CN" sz="2000" dirty="0"/>
              </a:p>
              <a:p>
                <a:pPr marL="342900" indent="-342900">
                  <a:lnSpc>
                    <a:spcPct val="150000"/>
                  </a:lnSpc>
                  <a:buFont typeface="Arial" panose="020B0604020202020204" pitchFamily="34" charset="0"/>
                  <a:buChar char="•"/>
                </a:pPr>
                <a:r>
                  <a:rPr lang="en-US" altLang="zh-CN" sz="2400" dirty="0"/>
                  <a:t>During the sample period, acute diseases are relatively rare and only 5% individuals had experienced.</a:t>
                </a:r>
              </a:p>
            </p:txBody>
          </p:sp>
        </mc:Choice>
        <mc:Fallback xmlns="">
          <p:sp>
            <p:nvSpPr>
              <p:cNvPr id="4" name="文本框 3">
                <a:extLst>
                  <a:ext uri="{FF2B5EF4-FFF2-40B4-BE49-F238E27FC236}">
                    <a16:creationId xmlns:a16="http://schemas.microsoft.com/office/drawing/2014/main" id="{7AA5C3EC-50D1-3486-A915-36361A5AC7B1}"/>
                  </a:ext>
                </a:extLst>
              </p:cNvPr>
              <p:cNvSpPr txBox="1">
                <a:spLocks noRot="1" noChangeAspect="1" noMove="1" noResize="1" noEditPoints="1" noAdjustHandles="1" noChangeArrowheads="1" noChangeShapeType="1" noTextEdit="1"/>
              </p:cNvSpPr>
              <p:nvPr/>
            </p:nvSpPr>
            <p:spPr>
              <a:xfrm>
                <a:off x="946339" y="1665395"/>
                <a:ext cx="10602658" cy="4815164"/>
              </a:xfrm>
              <a:prstGeom prst="rect">
                <a:avLst/>
              </a:prstGeom>
              <a:blipFill>
                <a:blip r:embed="rId3"/>
                <a:stretch>
                  <a:fillRect l="-747" r="-1897" b="-189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3465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3F4BD-0A7D-5CAF-E113-AADE498D3B2A}"/>
            </a:ext>
          </a:extLst>
        </p:cNvPr>
        <p:cNvGrpSpPr/>
        <p:nvPr/>
      </p:nvGrpSpPr>
      <p:grpSpPr>
        <a:xfrm>
          <a:off x="0" y="0"/>
          <a:ext cx="0" cy="0"/>
          <a:chOff x="0" y="0"/>
          <a:chExt cx="0" cy="0"/>
        </a:xfrm>
      </p:grpSpPr>
      <p:grpSp>
        <p:nvGrpSpPr>
          <p:cNvPr id="2096" name="Group 424">
            <a:extLst>
              <a:ext uri="{FF2B5EF4-FFF2-40B4-BE49-F238E27FC236}">
                <a16:creationId xmlns:a16="http://schemas.microsoft.com/office/drawing/2014/main" id="{6607AF29-0EFF-FF98-DEAC-2FEC381FC833}"/>
              </a:ext>
            </a:extLst>
          </p:cNvPr>
          <p:cNvGrpSpPr>
            <a:grpSpLocks/>
          </p:cNvGrpSpPr>
          <p:nvPr/>
        </p:nvGrpSpPr>
        <p:grpSpPr bwMode="auto">
          <a:xfrm>
            <a:off x="1524000" y="1"/>
            <a:ext cx="158750" cy="155575"/>
            <a:chOff x="0" y="3175"/>
            <a:chExt cx="158750" cy="155575"/>
          </a:xfrm>
        </p:grpSpPr>
      </p:grpSp>
      <p:grpSp>
        <p:nvGrpSpPr>
          <p:cNvPr id="2092" name="Group 349">
            <a:extLst>
              <a:ext uri="{FF2B5EF4-FFF2-40B4-BE49-F238E27FC236}">
                <a16:creationId xmlns:a16="http://schemas.microsoft.com/office/drawing/2014/main" id="{F70DE77F-F65A-7EA8-63E9-C28B67A7CCC9}"/>
              </a:ext>
            </a:extLst>
          </p:cNvPr>
          <p:cNvGrpSpPr>
            <a:grpSpLocks/>
          </p:cNvGrpSpPr>
          <p:nvPr/>
        </p:nvGrpSpPr>
        <p:grpSpPr bwMode="auto">
          <a:xfrm>
            <a:off x="1524000" y="1"/>
            <a:ext cx="158750" cy="155575"/>
            <a:chOff x="0" y="3175"/>
            <a:chExt cx="158750" cy="155575"/>
          </a:xfrm>
        </p:grpSpPr>
      </p:grpSp>
      <p:grpSp>
        <p:nvGrpSpPr>
          <p:cNvPr id="2088" name="Group 154">
            <a:extLst>
              <a:ext uri="{FF2B5EF4-FFF2-40B4-BE49-F238E27FC236}">
                <a16:creationId xmlns:a16="http://schemas.microsoft.com/office/drawing/2014/main" id="{685FB28F-80F9-FDD2-622F-822CD00805F1}"/>
              </a:ext>
            </a:extLst>
          </p:cNvPr>
          <p:cNvGrpSpPr>
            <a:grpSpLocks/>
          </p:cNvGrpSpPr>
          <p:nvPr/>
        </p:nvGrpSpPr>
        <p:grpSpPr bwMode="auto">
          <a:xfrm>
            <a:off x="1524000" y="1"/>
            <a:ext cx="158750" cy="155575"/>
            <a:chOff x="0" y="3175"/>
            <a:chExt cx="158750" cy="155575"/>
          </a:xfrm>
        </p:grpSpPr>
      </p:grpSp>
      <p:grpSp>
        <p:nvGrpSpPr>
          <p:cNvPr id="2082" name="Group 218">
            <a:extLst>
              <a:ext uri="{FF2B5EF4-FFF2-40B4-BE49-F238E27FC236}">
                <a16:creationId xmlns:a16="http://schemas.microsoft.com/office/drawing/2014/main" id="{92F77F7B-6B60-4B32-EA4D-8D32B776CDAB}"/>
              </a:ext>
            </a:extLst>
          </p:cNvPr>
          <p:cNvGrpSpPr>
            <a:grpSpLocks/>
          </p:cNvGrpSpPr>
          <p:nvPr/>
        </p:nvGrpSpPr>
        <p:grpSpPr bwMode="auto">
          <a:xfrm>
            <a:off x="1524000" y="1"/>
            <a:ext cx="158750" cy="155575"/>
            <a:chOff x="0" y="3175"/>
            <a:chExt cx="158750" cy="155575"/>
          </a:xfrm>
        </p:grpSpPr>
      </p:grpSp>
      <p:grpSp>
        <p:nvGrpSpPr>
          <p:cNvPr id="2078" name="Group 128">
            <a:extLst>
              <a:ext uri="{FF2B5EF4-FFF2-40B4-BE49-F238E27FC236}">
                <a16:creationId xmlns:a16="http://schemas.microsoft.com/office/drawing/2014/main" id="{07D2934D-89EC-89BB-58A8-DA27B5944784}"/>
              </a:ext>
            </a:extLst>
          </p:cNvPr>
          <p:cNvGrpSpPr>
            <a:grpSpLocks/>
          </p:cNvGrpSpPr>
          <p:nvPr/>
        </p:nvGrpSpPr>
        <p:grpSpPr bwMode="auto">
          <a:xfrm>
            <a:off x="1524000" y="1"/>
            <a:ext cx="158750" cy="155575"/>
            <a:chOff x="0" y="3175"/>
            <a:chExt cx="158750" cy="155575"/>
          </a:xfrm>
        </p:grpSpPr>
      </p:grpSp>
      <p:grpSp>
        <p:nvGrpSpPr>
          <p:cNvPr id="2074" name="Group 420">
            <a:extLst>
              <a:ext uri="{FF2B5EF4-FFF2-40B4-BE49-F238E27FC236}">
                <a16:creationId xmlns:a16="http://schemas.microsoft.com/office/drawing/2014/main" id="{921CDD43-5AF2-31B5-A6F8-D9669F4A81BC}"/>
              </a:ext>
            </a:extLst>
          </p:cNvPr>
          <p:cNvGrpSpPr>
            <a:grpSpLocks/>
          </p:cNvGrpSpPr>
          <p:nvPr/>
        </p:nvGrpSpPr>
        <p:grpSpPr bwMode="auto">
          <a:xfrm>
            <a:off x="1524000" y="1"/>
            <a:ext cx="158750" cy="155575"/>
            <a:chOff x="0" y="3175"/>
            <a:chExt cx="158750" cy="155575"/>
          </a:xfrm>
        </p:grpSpPr>
      </p:grpSp>
      <p:grpSp>
        <p:nvGrpSpPr>
          <p:cNvPr id="2068" name="Group 491">
            <a:extLst>
              <a:ext uri="{FF2B5EF4-FFF2-40B4-BE49-F238E27FC236}">
                <a16:creationId xmlns:a16="http://schemas.microsoft.com/office/drawing/2014/main" id="{9B9B5040-1F10-8FE3-5744-0F8D35777FEB}"/>
              </a:ext>
            </a:extLst>
          </p:cNvPr>
          <p:cNvGrpSpPr>
            <a:grpSpLocks/>
          </p:cNvGrpSpPr>
          <p:nvPr/>
        </p:nvGrpSpPr>
        <p:grpSpPr bwMode="auto">
          <a:xfrm>
            <a:off x="1524000" y="1"/>
            <a:ext cx="158750" cy="155575"/>
            <a:chOff x="0" y="3175"/>
            <a:chExt cx="158750" cy="155575"/>
          </a:xfrm>
        </p:grpSpPr>
      </p:grpSp>
      <p:grpSp>
        <p:nvGrpSpPr>
          <p:cNvPr id="2064" name="Group 487">
            <a:extLst>
              <a:ext uri="{FF2B5EF4-FFF2-40B4-BE49-F238E27FC236}">
                <a16:creationId xmlns:a16="http://schemas.microsoft.com/office/drawing/2014/main" id="{970B922B-C7E8-37D3-02B2-78EF541E002F}"/>
              </a:ext>
            </a:extLst>
          </p:cNvPr>
          <p:cNvGrpSpPr>
            <a:grpSpLocks/>
          </p:cNvGrpSpPr>
          <p:nvPr/>
        </p:nvGrpSpPr>
        <p:grpSpPr bwMode="auto">
          <a:xfrm>
            <a:off x="1524000" y="1"/>
            <a:ext cx="158750" cy="155575"/>
            <a:chOff x="0" y="3175"/>
            <a:chExt cx="158750" cy="155575"/>
          </a:xfrm>
        </p:grpSpPr>
      </p:grpSp>
      <p:grpSp>
        <p:nvGrpSpPr>
          <p:cNvPr id="2061" name="Group 484">
            <a:extLst>
              <a:ext uri="{FF2B5EF4-FFF2-40B4-BE49-F238E27FC236}">
                <a16:creationId xmlns:a16="http://schemas.microsoft.com/office/drawing/2014/main" id="{F9252CDA-DA05-1872-ECD5-94B17578EEA3}"/>
              </a:ext>
            </a:extLst>
          </p:cNvPr>
          <p:cNvGrpSpPr>
            <a:grpSpLocks/>
          </p:cNvGrpSpPr>
          <p:nvPr/>
        </p:nvGrpSpPr>
        <p:grpSpPr bwMode="auto">
          <a:xfrm>
            <a:off x="1524000" y="1"/>
            <a:ext cx="158750" cy="155575"/>
            <a:chOff x="0" y="3175"/>
            <a:chExt cx="158750" cy="155575"/>
          </a:xfrm>
        </p:grpSpPr>
      </p:grpSp>
      <p:grpSp>
        <p:nvGrpSpPr>
          <p:cNvPr id="2055" name="Group 497">
            <a:extLst>
              <a:ext uri="{FF2B5EF4-FFF2-40B4-BE49-F238E27FC236}">
                <a16:creationId xmlns:a16="http://schemas.microsoft.com/office/drawing/2014/main" id="{05611DBC-21F3-4DEA-A772-E677B6EC26B3}"/>
              </a:ext>
            </a:extLst>
          </p:cNvPr>
          <p:cNvGrpSpPr>
            <a:grpSpLocks/>
          </p:cNvGrpSpPr>
          <p:nvPr/>
        </p:nvGrpSpPr>
        <p:grpSpPr bwMode="auto">
          <a:xfrm>
            <a:off x="1524000" y="1"/>
            <a:ext cx="158750" cy="155575"/>
            <a:chOff x="0" y="3175"/>
            <a:chExt cx="158750" cy="155575"/>
          </a:xfrm>
        </p:grpSpPr>
      </p:grpSp>
      <p:grpSp>
        <p:nvGrpSpPr>
          <p:cNvPr id="2052" name="Group 494">
            <a:extLst>
              <a:ext uri="{FF2B5EF4-FFF2-40B4-BE49-F238E27FC236}">
                <a16:creationId xmlns:a16="http://schemas.microsoft.com/office/drawing/2014/main" id="{5A44D3AC-4630-1CC5-6CBD-6B00B37D5AD7}"/>
              </a:ext>
            </a:extLst>
          </p:cNvPr>
          <p:cNvGrpSpPr>
            <a:grpSpLocks/>
          </p:cNvGrpSpPr>
          <p:nvPr/>
        </p:nvGrpSpPr>
        <p:grpSpPr bwMode="auto">
          <a:xfrm>
            <a:off x="1524000" y="1"/>
            <a:ext cx="158750" cy="155575"/>
            <a:chOff x="0" y="3175"/>
            <a:chExt cx="158750" cy="155575"/>
          </a:xfrm>
        </p:grpSpPr>
      </p:grpSp>
      <p:sp>
        <p:nvSpPr>
          <p:cNvPr id="17" name="矩形 5">
            <a:extLst>
              <a:ext uri="{FF2B5EF4-FFF2-40B4-BE49-F238E27FC236}">
                <a16:creationId xmlns:a16="http://schemas.microsoft.com/office/drawing/2014/main" id="{66DF8D08-FDCB-E652-730F-A3C4339CDBDA}"/>
              </a:ext>
            </a:extLst>
          </p:cNvPr>
          <p:cNvSpPr/>
          <p:nvPr/>
        </p:nvSpPr>
        <p:spPr>
          <a:xfrm>
            <a:off x="3515764" y="2534972"/>
            <a:ext cx="6717671" cy="1593409"/>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6" name="文本框 38">
            <a:extLst>
              <a:ext uri="{FF2B5EF4-FFF2-40B4-BE49-F238E27FC236}">
                <a16:creationId xmlns:a16="http://schemas.microsoft.com/office/drawing/2014/main" id="{B8EFCB00-0C8C-8EAA-CDC4-E11EE61091DF}"/>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health cost risk: Endogeneity</a:t>
            </a:r>
          </a:p>
        </p:txBody>
      </p:sp>
      <p:graphicFrame>
        <p:nvGraphicFramePr>
          <p:cNvPr id="2" name="表格 1">
            <a:extLst>
              <a:ext uri="{FF2B5EF4-FFF2-40B4-BE49-F238E27FC236}">
                <a16:creationId xmlns:a16="http://schemas.microsoft.com/office/drawing/2014/main" id="{D201CD71-D383-4FA5-1C77-B8A0DCF05C07}"/>
              </a:ext>
            </a:extLst>
          </p:cNvPr>
          <p:cNvGraphicFramePr>
            <a:graphicFrameLocks noGrp="1"/>
          </p:cNvGraphicFramePr>
          <p:nvPr>
            <p:extLst>
              <p:ext uri="{D42A27DB-BD31-4B8C-83A1-F6EECF244321}">
                <p14:modId xmlns:p14="http://schemas.microsoft.com/office/powerpoint/2010/main" val="978153626"/>
              </p:ext>
            </p:extLst>
          </p:nvPr>
        </p:nvGraphicFramePr>
        <p:xfrm>
          <a:off x="936702" y="1449658"/>
          <a:ext cx="10479445" cy="4771481"/>
        </p:xfrm>
        <a:graphic>
          <a:graphicData uri="http://schemas.openxmlformats.org/drawingml/2006/table">
            <a:tbl>
              <a:tblPr firstRow="1" firstCol="1" bandRow="1">
                <a:tableStyleId>{5C22544A-7EE6-4342-B048-85BDC9FD1C3A}</a:tableStyleId>
              </a:tblPr>
              <a:tblGrid>
                <a:gridCol w="1998387">
                  <a:extLst>
                    <a:ext uri="{9D8B030D-6E8A-4147-A177-3AD203B41FA5}">
                      <a16:colId xmlns:a16="http://schemas.microsoft.com/office/drawing/2014/main" val="1956109046"/>
                    </a:ext>
                  </a:extLst>
                </a:gridCol>
                <a:gridCol w="1036201">
                  <a:extLst>
                    <a:ext uri="{9D8B030D-6E8A-4147-A177-3AD203B41FA5}">
                      <a16:colId xmlns:a16="http://schemas.microsoft.com/office/drawing/2014/main" val="3995109898"/>
                    </a:ext>
                  </a:extLst>
                </a:gridCol>
                <a:gridCol w="1036201">
                  <a:extLst>
                    <a:ext uri="{9D8B030D-6E8A-4147-A177-3AD203B41FA5}">
                      <a16:colId xmlns:a16="http://schemas.microsoft.com/office/drawing/2014/main" val="2851027162"/>
                    </a:ext>
                  </a:extLst>
                </a:gridCol>
                <a:gridCol w="77289">
                  <a:extLst>
                    <a:ext uri="{9D8B030D-6E8A-4147-A177-3AD203B41FA5}">
                      <a16:colId xmlns:a16="http://schemas.microsoft.com/office/drawing/2014/main" val="355185374"/>
                    </a:ext>
                  </a:extLst>
                </a:gridCol>
                <a:gridCol w="1036201">
                  <a:extLst>
                    <a:ext uri="{9D8B030D-6E8A-4147-A177-3AD203B41FA5}">
                      <a16:colId xmlns:a16="http://schemas.microsoft.com/office/drawing/2014/main" val="1963033923"/>
                    </a:ext>
                  </a:extLst>
                </a:gridCol>
                <a:gridCol w="1036201">
                  <a:extLst>
                    <a:ext uri="{9D8B030D-6E8A-4147-A177-3AD203B41FA5}">
                      <a16:colId xmlns:a16="http://schemas.microsoft.com/office/drawing/2014/main" val="3949393821"/>
                    </a:ext>
                  </a:extLst>
                </a:gridCol>
                <a:gridCol w="76062">
                  <a:extLst>
                    <a:ext uri="{9D8B030D-6E8A-4147-A177-3AD203B41FA5}">
                      <a16:colId xmlns:a16="http://schemas.microsoft.com/office/drawing/2014/main" val="1768006311"/>
                    </a:ext>
                  </a:extLst>
                </a:gridCol>
                <a:gridCol w="1036201">
                  <a:extLst>
                    <a:ext uri="{9D8B030D-6E8A-4147-A177-3AD203B41FA5}">
                      <a16:colId xmlns:a16="http://schemas.microsoft.com/office/drawing/2014/main" val="2776341198"/>
                    </a:ext>
                  </a:extLst>
                </a:gridCol>
                <a:gridCol w="1036201">
                  <a:extLst>
                    <a:ext uri="{9D8B030D-6E8A-4147-A177-3AD203B41FA5}">
                      <a16:colId xmlns:a16="http://schemas.microsoft.com/office/drawing/2014/main" val="3458064787"/>
                    </a:ext>
                  </a:extLst>
                </a:gridCol>
                <a:gridCol w="38099">
                  <a:extLst>
                    <a:ext uri="{9D8B030D-6E8A-4147-A177-3AD203B41FA5}">
                      <a16:colId xmlns:a16="http://schemas.microsoft.com/office/drawing/2014/main" val="3498702905"/>
                    </a:ext>
                  </a:extLst>
                </a:gridCol>
                <a:gridCol w="1036201">
                  <a:extLst>
                    <a:ext uri="{9D8B030D-6E8A-4147-A177-3AD203B41FA5}">
                      <a16:colId xmlns:a16="http://schemas.microsoft.com/office/drawing/2014/main" val="832723828"/>
                    </a:ext>
                  </a:extLst>
                </a:gridCol>
                <a:gridCol w="1036201">
                  <a:extLst>
                    <a:ext uri="{9D8B030D-6E8A-4147-A177-3AD203B41FA5}">
                      <a16:colId xmlns:a16="http://schemas.microsoft.com/office/drawing/2014/main" val="3236028028"/>
                    </a:ext>
                  </a:extLst>
                </a:gridCol>
              </a:tblGrid>
              <a:tr h="670493">
                <a:tc rowSpan="2">
                  <a:txBody>
                    <a:bodyPr/>
                    <a:lstStyle/>
                    <a:p>
                      <a:pPr algn="just">
                        <a:buNone/>
                      </a:pPr>
                      <a:r>
                        <a:rPr lang="en-US" sz="1400" kern="100" dirty="0">
                          <a:effectLst/>
                        </a:rPr>
                        <a:t>VARIABLES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gridSpan="2">
                  <a:txBody>
                    <a:bodyPr/>
                    <a:lstStyle/>
                    <a:p>
                      <a:pPr algn="ctr">
                        <a:buNone/>
                      </a:pPr>
                      <a:r>
                        <a:rPr lang="en-US" sz="1400" kern="0" dirty="0">
                          <a:effectLst/>
                        </a:rPr>
                        <a:t>Pension_</a:t>
                      </a:r>
                      <a:endParaRPr lang="zh-CN" sz="1400" kern="100" dirty="0">
                        <a:effectLst/>
                      </a:endParaRPr>
                    </a:p>
                    <a:p>
                      <a:pPr algn="ctr">
                        <a:buNone/>
                      </a:pPr>
                      <a:r>
                        <a:rPr lang="en-US" sz="1400" kern="0" dirty="0">
                          <a:effectLst/>
                        </a:rPr>
                        <a:t>participation</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hMerge="1">
                  <a:txBody>
                    <a:bodyPr/>
                    <a:lstStyle/>
                    <a:p>
                      <a:endParaRPr lang="zh-CN" altLang="en-US"/>
                    </a:p>
                  </a:txBody>
                  <a:tcPr/>
                </a:tc>
                <a:tc>
                  <a:txBody>
                    <a:bodyPr/>
                    <a:lstStyle/>
                    <a:p>
                      <a:pPr algn="ctr">
                        <a:buNone/>
                      </a:pPr>
                      <a:r>
                        <a:rPr lang="en-US" sz="1400" kern="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gridSpan="2">
                  <a:txBody>
                    <a:bodyPr/>
                    <a:lstStyle/>
                    <a:p>
                      <a:pPr algn="ctr">
                        <a:buNone/>
                      </a:pPr>
                      <a:r>
                        <a:rPr lang="en-US" sz="1400" kern="0" dirty="0">
                          <a:effectLst/>
                        </a:rPr>
                        <a:t>Ln(Pension_</a:t>
                      </a:r>
                      <a:endParaRPr lang="zh-CN" sz="1400" kern="100" dirty="0">
                        <a:effectLst/>
                      </a:endParaRPr>
                    </a:p>
                    <a:p>
                      <a:pPr algn="ctr">
                        <a:buNone/>
                      </a:pPr>
                      <a:r>
                        <a:rPr lang="en-US" sz="1400" kern="0" dirty="0">
                          <a:effectLst/>
                        </a:rPr>
                        <a:t>contribution)</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hMerge="1">
                  <a:txBody>
                    <a:bodyPr/>
                    <a:lstStyle/>
                    <a:p>
                      <a:endParaRPr lang="zh-CN" altLang="en-US"/>
                    </a:p>
                  </a:txBody>
                  <a:tcPr/>
                </a:tc>
                <a:tc>
                  <a:txBody>
                    <a:bodyPr/>
                    <a:lstStyle/>
                    <a:p>
                      <a:pPr algn="ctr">
                        <a:buNone/>
                      </a:pPr>
                      <a:r>
                        <a:rPr lang="en-US" sz="1400" kern="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gridSpan="2">
                  <a:txBody>
                    <a:bodyPr/>
                    <a:lstStyle/>
                    <a:p>
                      <a:pPr algn="ctr">
                        <a:buNone/>
                      </a:pPr>
                      <a:r>
                        <a:rPr lang="en-US" sz="1400" kern="0" dirty="0">
                          <a:effectLst/>
                        </a:rPr>
                        <a:t>Pension_</a:t>
                      </a:r>
                      <a:endParaRPr lang="zh-CN" sz="1400" kern="100" dirty="0">
                        <a:effectLst/>
                      </a:endParaRPr>
                    </a:p>
                    <a:p>
                      <a:pPr algn="ctr">
                        <a:buNone/>
                      </a:pPr>
                      <a:r>
                        <a:rPr lang="en-US" sz="1400" kern="0" dirty="0">
                          <a:effectLst/>
                        </a:rPr>
                        <a:t>participation</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hMerge="1">
                  <a:txBody>
                    <a:bodyPr/>
                    <a:lstStyle/>
                    <a:p>
                      <a:endParaRPr lang="zh-CN" altLang="en-US"/>
                    </a:p>
                  </a:txBody>
                  <a:tcPr/>
                </a:tc>
                <a:tc>
                  <a:txBody>
                    <a:bodyPr/>
                    <a:lstStyle/>
                    <a:p>
                      <a:pPr algn="ctr">
                        <a:buNone/>
                      </a:pPr>
                      <a:r>
                        <a:rPr lang="en-US" sz="1400" kern="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gridSpan="2">
                  <a:txBody>
                    <a:bodyPr/>
                    <a:lstStyle/>
                    <a:p>
                      <a:pPr algn="ctr">
                        <a:buNone/>
                      </a:pPr>
                      <a:r>
                        <a:rPr lang="en-US" sz="1400" kern="0" dirty="0">
                          <a:effectLst/>
                        </a:rPr>
                        <a:t>Ln(Pension_</a:t>
                      </a:r>
                      <a:endParaRPr lang="zh-CN" sz="1400" kern="100" dirty="0">
                        <a:effectLst/>
                      </a:endParaRPr>
                    </a:p>
                    <a:p>
                      <a:pPr algn="ctr">
                        <a:buNone/>
                      </a:pPr>
                      <a:r>
                        <a:rPr lang="en-US" sz="1400" kern="0" dirty="0">
                          <a:effectLst/>
                        </a:rPr>
                        <a:t>contribution)</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hMerge="1">
                  <a:txBody>
                    <a:bodyPr/>
                    <a:lstStyle/>
                    <a:p>
                      <a:endParaRPr lang="zh-CN" altLang="en-US"/>
                    </a:p>
                  </a:txBody>
                  <a:tcPr/>
                </a:tc>
                <a:extLst>
                  <a:ext uri="{0D108BD9-81ED-4DB2-BD59-A6C34878D82A}">
                    <a16:rowId xmlns:a16="http://schemas.microsoft.com/office/drawing/2014/main" val="2228902193"/>
                  </a:ext>
                </a:extLst>
              </a:tr>
              <a:tr h="220766">
                <a:tc vMerge="1">
                  <a:txBody>
                    <a:bodyPr/>
                    <a:lstStyle/>
                    <a:p>
                      <a:endParaRPr lang="zh-CN" altLang="en-US"/>
                    </a:p>
                  </a:txBody>
                  <a:tcPr/>
                </a:tc>
                <a:tc>
                  <a:txBody>
                    <a:bodyPr/>
                    <a:lstStyle/>
                    <a:p>
                      <a:pPr algn="ctr">
                        <a:buNone/>
                      </a:pPr>
                      <a:r>
                        <a:rPr lang="en-US" sz="1400" kern="100" dirty="0">
                          <a:effectLst/>
                        </a:rPr>
                        <a:t>(1)</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(2)</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(4)</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(5)</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(8)</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816385442"/>
                  </a:ext>
                </a:extLst>
              </a:tr>
              <a:tr h="434392">
                <a:tc>
                  <a:txBody>
                    <a:bodyPr/>
                    <a:lstStyle/>
                    <a:p>
                      <a:pPr algn="just">
                        <a:buNone/>
                      </a:pPr>
                      <a:r>
                        <a:rPr lang="en-US" sz="1400" kern="0" dirty="0" err="1">
                          <a:effectLst/>
                        </a:rPr>
                        <a:t>Acute_disease</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-0.0848**</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-0.0627*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-0.195*</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-0.216**</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-0.0858**</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-0.0644*</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-0.180*</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-0.199**</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264117682"/>
                  </a:ext>
                </a:extLst>
              </a:tr>
              <a:tr h="434392">
                <a:tc>
                  <a:txBody>
                    <a:bodyPr/>
                    <a:lstStyle/>
                    <a:p>
                      <a:pPr algn="just">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(0.0380)</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(0.0373)</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(0.101)</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(0.102)</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(0.0395)</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(0.0384)</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(0.0975)</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(0.0940)</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1922275644"/>
                  </a:ext>
                </a:extLst>
              </a:tr>
              <a:tr h="488692">
                <a:tc>
                  <a:txBody>
                    <a:bodyPr/>
                    <a:lstStyle/>
                    <a:p>
                      <a:pPr algn="l">
                        <a:buNone/>
                      </a:pPr>
                      <a:r>
                        <a:rPr lang="en-US" sz="1400" kern="0" dirty="0" err="1">
                          <a:effectLst/>
                        </a:rPr>
                        <a:t>Acute_disease</a:t>
                      </a:r>
                      <a:r>
                        <a:rPr lang="en-US" sz="1400" kern="0" baseline="30000" dirty="0">
                          <a:effectLst/>
                        </a:rPr>
                        <a:t> </a:t>
                      </a:r>
                      <a:r>
                        <a:rPr lang="en-US" sz="1400" kern="0" dirty="0">
                          <a:effectLst/>
                        </a:rPr>
                        <a:t>×</a:t>
                      </a:r>
                      <a:r>
                        <a:rPr lang="en-US" sz="1400" kern="0" baseline="30000" dirty="0">
                          <a:effectLst/>
                        </a:rPr>
                        <a:t> </a:t>
                      </a:r>
                      <a:r>
                        <a:rPr lang="en-US" sz="1400" kern="0" dirty="0" err="1">
                          <a:effectLst/>
                        </a:rPr>
                        <a:t>Number_of_children</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0.0240**</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0.0210*</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0.0905**</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0.104***</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0.0247**</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0.0211*</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0.0789**</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0.0923***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3997942910"/>
                  </a:ext>
                </a:extLst>
              </a:tr>
              <a:tr h="434392">
                <a:tc>
                  <a:txBody>
                    <a:bodyPr/>
                    <a:lstStyle/>
                    <a:p>
                      <a:pPr algn="just">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(0.0114)</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(0.0112)</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(0.0372)</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(0.0382)</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(0.0117)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(0.0114)</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(0.0357)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(0.0338)</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2129861514"/>
                  </a:ext>
                </a:extLst>
              </a:tr>
              <a:tr h="220766">
                <a:tc>
                  <a:txBody>
                    <a:bodyPr/>
                    <a:lstStyle/>
                    <a:p>
                      <a:pPr algn="just">
                        <a:buNone/>
                      </a:pPr>
                      <a:r>
                        <a:rPr lang="en-US" sz="1400" kern="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3417162089"/>
                  </a:ext>
                </a:extLst>
              </a:tr>
              <a:tr h="220766">
                <a:tc>
                  <a:txBody>
                    <a:bodyPr/>
                    <a:lstStyle/>
                    <a:p>
                      <a:pPr algn="just">
                        <a:buNone/>
                      </a:pPr>
                      <a:r>
                        <a:rPr lang="en-US" sz="1400" kern="100" dirty="0">
                          <a:effectLst/>
                        </a:rPr>
                        <a:t>Control variables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4013842810"/>
                  </a:ext>
                </a:extLst>
              </a:tr>
              <a:tr h="220766">
                <a:tc>
                  <a:txBody>
                    <a:bodyPr/>
                    <a:lstStyle/>
                    <a:p>
                      <a:pPr algn="just">
                        <a:buNone/>
                      </a:pPr>
                      <a:r>
                        <a:rPr lang="en-US" sz="1400" kern="100" dirty="0">
                          <a:effectLst/>
                        </a:rPr>
                        <a:t>Constant</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4016559474"/>
                  </a:ext>
                </a:extLst>
              </a:tr>
              <a:tr h="220766">
                <a:tc>
                  <a:txBody>
                    <a:bodyPr/>
                    <a:lstStyle/>
                    <a:p>
                      <a:pPr algn="just">
                        <a:buNone/>
                      </a:pPr>
                      <a:r>
                        <a:rPr lang="en-US" sz="1400" kern="100" dirty="0">
                          <a:effectLst/>
                        </a:rPr>
                        <a:t>Province FE</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No</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1190954514"/>
                  </a:ext>
                </a:extLst>
              </a:tr>
              <a:tr h="220766">
                <a:tc>
                  <a:txBody>
                    <a:bodyPr/>
                    <a:lstStyle/>
                    <a:p>
                      <a:pPr algn="just">
                        <a:buNone/>
                      </a:pPr>
                      <a:r>
                        <a:rPr lang="en-US" sz="1400" kern="100" dirty="0">
                          <a:effectLst/>
                        </a:rPr>
                        <a:t>Year FE</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No</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1384131641"/>
                  </a:ext>
                </a:extLst>
              </a:tr>
              <a:tr h="220766">
                <a:tc>
                  <a:txBody>
                    <a:bodyPr/>
                    <a:lstStyle/>
                    <a:p>
                      <a:pPr algn="just">
                        <a:buNone/>
                      </a:pPr>
                      <a:r>
                        <a:rPr lang="en-US" sz="1400" kern="100" dirty="0">
                          <a:effectLst/>
                        </a:rPr>
                        <a:t>Province × Year FE</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No</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No</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3462845507"/>
                  </a:ext>
                </a:extLst>
              </a:tr>
              <a:tr h="220766">
                <a:tc>
                  <a:txBody>
                    <a:bodyPr/>
                    <a:lstStyle/>
                    <a:p>
                      <a:pPr algn="just">
                        <a:buNone/>
                      </a:pPr>
                      <a:r>
                        <a:rPr lang="en-US" sz="1400" kern="100" dirty="0">
                          <a:effectLst/>
                        </a:rPr>
                        <a:t>Acute disease wave FE</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Yes</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Yes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660555608"/>
                  </a:ext>
                </a:extLst>
              </a:tr>
              <a:tr h="271496">
                <a:tc>
                  <a:txBody>
                    <a:bodyPr/>
                    <a:lstStyle/>
                    <a:p>
                      <a:pPr algn="just">
                        <a:buNone/>
                      </a:pPr>
                      <a:r>
                        <a:rPr lang="en-US" sz="1400" kern="0" dirty="0">
                          <a:effectLst/>
                        </a:rPr>
                        <a:t>Observations</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4,277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4,277</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3,376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3,376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4,277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4,277</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3,376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3,376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2531837693"/>
                  </a:ext>
                </a:extLst>
              </a:tr>
              <a:tr h="271496">
                <a:tc>
                  <a:txBody>
                    <a:bodyPr/>
                    <a:lstStyle/>
                    <a:p>
                      <a:pPr algn="just">
                        <a:buNone/>
                      </a:pPr>
                      <a:r>
                        <a:rPr lang="en-US" sz="1400" kern="0" dirty="0">
                          <a:effectLst/>
                        </a:rPr>
                        <a:t>R</a:t>
                      </a:r>
                      <a:r>
                        <a:rPr lang="en-US" sz="1400" kern="0" baseline="30000" dirty="0">
                          <a:effectLst/>
                        </a:rPr>
                        <a:t>2</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solidFill>
                      <a:srgbClr val="A6A19C"/>
                    </a:solidFill>
                  </a:tcPr>
                </a:tc>
                <a:tc>
                  <a:txBody>
                    <a:bodyPr/>
                    <a:lstStyle/>
                    <a:p>
                      <a:pPr algn="ctr">
                        <a:buNone/>
                      </a:pPr>
                      <a:r>
                        <a:rPr lang="en-US" sz="1400" kern="100" dirty="0">
                          <a:effectLst/>
                        </a:rPr>
                        <a:t>0.233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0.281</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 </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0.198</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0.233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0.246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0.293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a:effectLst/>
                        </a:rPr>
                        <a:t> </a:t>
                      </a:r>
                      <a:endParaRPr lang="zh-CN" sz="1400" kern="10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0.216</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tc>
                  <a:txBody>
                    <a:bodyPr/>
                    <a:lstStyle/>
                    <a:p>
                      <a:pPr algn="ctr">
                        <a:buNone/>
                      </a:pPr>
                      <a:r>
                        <a:rPr lang="en-US" sz="1400" kern="100" dirty="0">
                          <a:effectLst/>
                        </a:rPr>
                        <a:t>0.253</a:t>
                      </a:r>
                      <a:endParaRPr lang="zh-CN" sz="1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5831" marR="5831" marT="0" marB="0" anchor="ctr"/>
                </a:tc>
                <a:extLst>
                  <a:ext uri="{0D108BD9-81ED-4DB2-BD59-A6C34878D82A}">
                    <a16:rowId xmlns:a16="http://schemas.microsoft.com/office/drawing/2014/main" val="2779168134"/>
                  </a:ext>
                </a:extLst>
              </a:tr>
            </a:tbl>
          </a:graphicData>
        </a:graphic>
      </p:graphicFrame>
      <p:sp>
        <p:nvSpPr>
          <p:cNvPr id="3" name="矩形 5">
            <a:extLst>
              <a:ext uri="{FF2B5EF4-FFF2-40B4-BE49-F238E27FC236}">
                <a16:creationId xmlns:a16="http://schemas.microsoft.com/office/drawing/2014/main" id="{D25581F0-F98C-8757-18E8-C1471D65E89B}"/>
              </a:ext>
            </a:extLst>
          </p:cNvPr>
          <p:cNvSpPr/>
          <p:nvPr/>
        </p:nvSpPr>
        <p:spPr>
          <a:xfrm>
            <a:off x="2943922" y="2397512"/>
            <a:ext cx="8472225" cy="1883269"/>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Tree>
    <p:extLst>
      <p:ext uri="{BB962C8B-B14F-4D97-AF65-F5344CB8AC3E}">
        <p14:creationId xmlns:p14="http://schemas.microsoft.com/office/powerpoint/2010/main" val="194716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342-E626-D4C4-9111-DA62E7E7AFAC}"/>
            </a:ext>
          </a:extLst>
        </p:cNvPr>
        <p:cNvGrpSpPr/>
        <p:nvPr/>
      </p:nvGrpSpPr>
      <p:grpSpPr>
        <a:xfrm>
          <a:off x="0" y="0"/>
          <a:ext cx="0" cy="0"/>
          <a:chOff x="0" y="0"/>
          <a:chExt cx="0" cy="0"/>
        </a:xfrm>
      </p:grpSpPr>
      <p:grpSp>
        <p:nvGrpSpPr>
          <p:cNvPr id="2096" name="Group 424">
            <a:extLst>
              <a:ext uri="{FF2B5EF4-FFF2-40B4-BE49-F238E27FC236}">
                <a16:creationId xmlns:a16="http://schemas.microsoft.com/office/drawing/2014/main" id="{A72FF881-D123-2CA1-E56D-2EBABFF22D0F}"/>
              </a:ext>
            </a:extLst>
          </p:cNvPr>
          <p:cNvGrpSpPr>
            <a:grpSpLocks/>
          </p:cNvGrpSpPr>
          <p:nvPr/>
        </p:nvGrpSpPr>
        <p:grpSpPr bwMode="auto">
          <a:xfrm>
            <a:off x="1524000" y="1"/>
            <a:ext cx="158750" cy="155575"/>
            <a:chOff x="0" y="3175"/>
            <a:chExt cx="158750" cy="155575"/>
          </a:xfrm>
        </p:grpSpPr>
      </p:grpSp>
      <p:grpSp>
        <p:nvGrpSpPr>
          <p:cNvPr id="2092" name="Group 349">
            <a:extLst>
              <a:ext uri="{FF2B5EF4-FFF2-40B4-BE49-F238E27FC236}">
                <a16:creationId xmlns:a16="http://schemas.microsoft.com/office/drawing/2014/main" id="{F0554F51-6E88-BB87-8C25-BFB1454A739B}"/>
              </a:ext>
            </a:extLst>
          </p:cNvPr>
          <p:cNvGrpSpPr>
            <a:grpSpLocks/>
          </p:cNvGrpSpPr>
          <p:nvPr/>
        </p:nvGrpSpPr>
        <p:grpSpPr bwMode="auto">
          <a:xfrm>
            <a:off x="1524000" y="1"/>
            <a:ext cx="158750" cy="155575"/>
            <a:chOff x="0" y="3175"/>
            <a:chExt cx="158750" cy="155575"/>
          </a:xfrm>
        </p:grpSpPr>
      </p:grpSp>
      <p:grpSp>
        <p:nvGrpSpPr>
          <p:cNvPr id="2088" name="Group 154">
            <a:extLst>
              <a:ext uri="{FF2B5EF4-FFF2-40B4-BE49-F238E27FC236}">
                <a16:creationId xmlns:a16="http://schemas.microsoft.com/office/drawing/2014/main" id="{E28A70E8-1BC8-94EB-C08F-468BD10657F5}"/>
              </a:ext>
            </a:extLst>
          </p:cNvPr>
          <p:cNvGrpSpPr>
            <a:grpSpLocks/>
          </p:cNvGrpSpPr>
          <p:nvPr/>
        </p:nvGrpSpPr>
        <p:grpSpPr bwMode="auto">
          <a:xfrm>
            <a:off x="1524000" y="1"/>
            <a:ext cx="158750" cy="155575"/>
            <a:chOff x="0" y="3175"/>
            <a:chExt cx="158750" cy="155575"/>
          </a:xfrm>
        </p:grpSpPr>
      </p:grpSp>
      <p:grpSp>
        <p:nvGrpSpPr>
          <p:cNvPr id="2082" name="Group 218">
            <a:extLst>
              <a:ext uri="{FF2B5EF4-FFF2-40B4-BE49-F238E27FC236}">
                <a16:creationId xmlns:a16="http://schemas.microsoft.com/office/drawing/2014/main" id="{CC21FC07-9E4E-F559-E441-79445988EB6D}"/>
              </a:ext>
            </a:extLst>
          </p:cNvPr>
          <p:cNvGrpSpPr>
            <a:grpSpLocks/>
          </p:cNvGrpSpPr>
          <p:nvPr/>
        </p:nvGrpSpPr>
        <p:grpSpPr bwMode="auto">
          <a:xfrm>
            <a:off x="1524000" y="1"/>
            <a:ext cx="158750" cy="155575"/>
            <a:chOff x="0" y="3175"/>
            <a:chExt cx="158750" cy="155575"/>
          </a:xfrm>
        </p:grpSpPr>
      </p:grpSp>
      <p:grpSp>
        <p:nvGrpSpPr>
          <p:cNvPr id="2078" name="Group 128">
            <a:extLst>
              <a:ext uri="{FF2B5EF4-FFF2-40B4-BE49-F238E27FC236}">
                <a16:creationId xmlns:a16="http://schemas.microsoft.com/office/drawing/2014/main" id="{1F6DAFBC-9B88-EB33-AECC-00D1C59823C8}"/>
              </a:ext>
            </a:extLst>
          </p:cNvPr>
          <p:cNvGrpSpPr>
            <a:grpSpLocks/>
          </p:cNvGrpSpPr>
          <p:nvPr/>
        </p:nvGrpSpPr>
        <p:grpSpPr bwMode="auto">
          <a:xfrm>
            <a:off x="1524000" y="1"/>
            <a:ext cx="158750" cy="155575"/>
            <a:chOff x="0" y="3175"/>
            <a:chExt cx="158750" cy="155575"/>
          </a:xfrm>
        </p:grpSpPr>
      </p:grpSp>
      <p:grpSp>
        <p:nvGrpSpPr>
          <p:cNvPr id="2074" name="Group 420">
            <a:extLst>
              <a:ext uri="{FF2B5EF4-FFF2-40B4-BE49-F238E27FC236}">
                <a16:creationId xmlns:a16="http://schemas.microsoft.com/office/drawing/2014/main" id="{2F7F2F06-396F-5E81-FA5D-C44741B98D9C}"/>
              </a:ext>
            </a:extLst>
          </p:cNvPr>
          <p:cNvGrpSpPr>
            <a:grpSpLocks/>
          </p:cNvGrpSpPr>
          <p:nvPr/>
        </p:nvGrpSpPr>
        <p:grpSpPr bwMode="auto">
          <a:xfrm>
            <a:off x="1524000" y="1"/>
            <a:ext cx="158750" cy="155575"/>
            <a:chOff x="0" y="3175"/>
            <a:chExt cx="158750" cy="155575"/>
          </a:xfrm>
        </p:grpSpPr>
      </p:grpSp>
      <p:grpSp>
        <p:nvGrpSpPr>
          <p:cNvPr id="2068" name="Group 491">
            <a:extLst>
              <a:ext uri="{FF2B5EF4-FFF2-40B4-BE49-F238E27FC236}">
                <a16:creationId xmlns:a16="http://schemas.microsoft.com/office/drawing/2014/main" id="{36310A80-C4F7-2508-A9DB-30CB24790360}"/>
              </a:ext>
            </a:extLst>
          </p:cNvPr>
          <p:cNvGrpSpPr>
            <a:grpSpLocks/>
          </p:cNvGrpSpPr>
          <p:nvPr/>
        </p:nvGrpSpPr>
        <p:grpSpPr bwMode="auto">
          <a:xfrm>
            <a:off x="1524000" y="1"/>
            <a:ext cx="158750" cy="155575"/>
            <a:chOff x="0" y="3175"/>
            <a:chExt cx="158750" cy="155575"/>
          </a:xfrm>
        </p:grpSpPr>
      </p:grpSp>
      <p:grpSp>
        <p:nvGrpSpPr>
          <p:cNvPr id="2064" name="Group 487">
            <a:extLst>
              <a:ext uri="{FF2B5EF4-FFF2-40B4-BE49-F238E27FC236}">
                <a16:creationId xmlns:a16="http://schemas.microsoft.com/office/drawing/2014/main" id="{B2B6A17B-B108-0832-31E7-C703428A7E70}"/>
              </a:ext>
            </a:extLst>
          </p:cNvPr>
          <p:cNvGrpSpPr>
            <a:grpSpLocks/>
          </p:cNvGrpSpPr>
          <p:nvPr/>
        </p:nvGrpSpPr>
        <p:grpSpPr bwMode="auto">
          <a:xfrm>
            <a:off x="1524000" y="1"/>
            <a:ext cx="158750" cy="155575"/>
            <a:chOff x="0" y="3175"/>
            <a:chExt cx="158750" cy="155575"/>
          </a:xfrm>
        </p:grpSpPr>
      </p:grpSp>
      <p:grpSp>
        <p:nvGrpSpPr>
          <p:cNvPr id="2061" name="Group 484">
            <a:extLst>
              <a:ext uri="{FF2B5EF4-FFF2-40B4-BE49-F238E27FC236}">
                <a16:creationId xmlns:a16="http://schemas.microsoft.com/office/drawing/2014/main" id="{3F08B251-3017-A1B9-67EE-DB2C4A39BAB6}"/>
              </a:ext>
            </a:extLst>
          </p:cNvPr>
          <p:cNvGrpSpPr>
            <a:grpSpLocks/>
          </p:cNvGrpSpPr>
          <p:nvPr/>
        </p:nvGrpSpPr>
        <p:grpSpPr bwMode="auto">
          <a:xfrm>
            <a:off x="1524000" y="1"/>
            <a:ext cx="158750" cy="155575"/>
            <a:chOff x="0" y="3175"/>
            <a:chExt cx="158750" cy="155575"/>
          </a:xfrm>
        </p:grpSpPr>
      </p:grpSp>
      <p:grpSp>
        <p:nvGrpSpPr>
          <p:cNvPr id="2055" name="Group 497">
            <a:extLst>
              <a:ext uri="{FF2B5EF4-FFF2-40B4-BE49-F238E27FC236}">
                <a16:creationId xmlns:a16="http://schemas.microsoft.com/office/drawing/2014/main" id="{7E1FB633-6211-1682-DA50-36685463AA49}"/>
              </a:ext>
            </a:extLst>
          </p:cNvPr>
          <p:cNvGrpSpPr>
            <a:grpSpLocks/>
          </p:cNvGrpSpPr>
          <p:nvPr/>
        </p:nvGrpSpPr>
        <p:grpSpPr bwMode="auto">
          <a:xfrm>
            <a:off x="1524000" y="1"/>
            <a:ext cx="158750" cy="155575"/>
            <a:chOff x="0" y="3175"/>
            <a:chExt cx="158750" cy="155575"/>
          </a:xfrm>
        </p:grpSpPr>
      </p:grpSp>
      <p:grpSp>
        <p:nvGrpSpPr>
          <p:cNvPr id="2052" name="Group 494">
            <a:extLst>
              <a:ext uri="{FF2B5EF4-FFF2-40B4-BE49-F238E27FC236}">
                <a16:creationId xmlns:a16="http://schemas.microsoft.com/office/drawing/2014/main" id="{D2187033-9793-A279-E3D3-0FD545B268AD}"/>
              </a:ext>
            </a:extLst>
          </p:cNvPr>
          <p:cNvGrpSpPr>
            <a:grpSpLocks/>
          </p:cNvGrpSpPr>
          <p:nvPr/>
        </p:nvGrpSpPr>
        <p:grpSpPr bwMode="auto">
          <a:xfrm>
            <a:off x="1524000" y="1"/>
            <a:ext cx="158750" cy="155575"/>
            <a:chOff x="0" y="3175"/>
            <a:chExt cx="158750" cy="155575"/>
          </a:xfrm>
        </p:grpSpPr>
      </p:grpSp>
      <mc:AlternateContent xmlns:mc="http://schemas.openxmlformats.org/markup-compatibility/2006" xmlns:a14="http://schemas.microsoft.com/office/drawing/2010/main">
        <mc:Choice Requires="a14">
          <p:sp>
            <p:nvSpPr>
              <p:cNvPr id="15" name="内容占位符 2">
                <a:extLst>
                  <a:ext uri="{FF2B5EF4-FFF2-40B4-BE49-F238E27FC236}">
                    <a16:creationId xmlns:a16="http://schemas.microsoft.com/office/drawing/2014/main" id="{51C57B19-49B5-50C9-643C-42768DC0B088}"/>
                  </a:ext>
                </a:extLst>
              </p:cNvPr>
              <p:cNvSpPr>
                <a:spLocks noGrp="1"/>
              </p:cNvSpPr>
              <p:nvPr>
                <p:ph idx="1"/>
              </p:nvPr>
            </p:nvSpPr>
            <p:spPr>
              <a:xfrm>
                <a:off x="1164920" y="1347337"/>
                <a:ext cx="9970717" cy="1245890"/>
              </a:xfrm>
            </p:spPr>
            <p:txBody>
              <a:bodyPr>
                <a:noAutofit/>
              </a:bodyPr>
              <a:lstStyle/>
              <a:p>
                <a:pPr marL="342900" indent="-342900" algn="just">
                  <a:buFont typeface="Arial" panose="020B0604020202020204" pitchFamily="34" charset="0"/>
                  <a:buChar char="•"/>
                </a:pPr>
                <a:endParaRPr lang="en-US" altLang="zh-CN" sz="2000" dirty="0">
                  <a:ea typeface="楷体" panose="02010609060101010101" pitchFamily="49" charset="-122"/>
                </a:endParaRPr>
              </a:p>
              <a:p>
                <a:pPr>
                  <a:lnSpc>
                    <a:spcPct val="150000"/>
                  </a:lnSpc>
                </a:pPr>
                <a:r>
                  <a:rPr lang="en-US" altLang="zh-CN" sz="2000" dirty="0"/>
                  <a:t>Concern - Measurement errors and potential biased estimates, caused by different scales assessing their self-reported health.</a:t>
                </a:r>
              </a:p>
              <a:p>
                <a:pPr>
                  <a:lnSpc>
                    <a:spcPct val="150000"/>
                  </a:lnSpc>
                </a:pPr>
                <a:r>
                  <a:rPr lang="en-US" altLang="zh-CN" sz="2000" dirty="0"/>
                  <a:t>Following Disney, Emmerson and Wakefield (2006) and Bound, Stinebrickner and </a:t>
                </a:r>
                <a:r>
                  <a:rPr lang="en-US" altLang="zh-CN" sz="2000" dirty="0" err="1"/>
                  <a:t>Waidmann</a:t>
                </a:r>
                <a:r>
                  <a:rPr lang="en-US" altLang="zh-CN" sz="2000" dirty="0"/>
                  <a:t> (2010) to construct a latent health stock measure based on individuals’ health indicators and personal characteristics. </a:t>
                </a:r>
              </a:p>
              <a:p>
                <a:pPr>
                  <a:lnSpc>
                    <a:spcPct val="150000"/>
                  </a:lnSpc>
                </a:pPr>
                <a:r>
                  <a:rPr lang="en-US" altLang="zh-CN" sz="2000" dirty="0"/>
                  <a:t>We construct an ordered probit model and estimate the latent health stock by year</a:t>
                </a:r>
                <a:r>
                  <a:rPr lang="zh-CN" altLang="en-US" sz="2000" dirty="0"/>
                  <a:t>：</a:t>
                </a:r>
                <a:endParaRPr lang="en-US" altLang="zh-CN" sz="2000" dirty="0"/>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𝐻𝑒𝑎𝑙𝑡h</m:t>
                          </m:r>
                        </m:e>
                        <m:sub>
                          <m:r>
                            <a:rPr lang="en-US" altLang="zh-CN" sz="2000" i="1">
                              <a:latin typeface="Cambria Math" panose="02040503050406030204" pitchFamily="18" charset="0"/>
                            </a:rPr>
                            <m:t>𝑖𝑡</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𝛾</m:t>
                          </m:r>
                        </m:e>
                        <m:sub>
                          <m:r>
                            <a:rPr lang="en-US" altLang="zh-CN" sz="2000" i="1">
                              <a:latin typeface="Cambria Math" panose="02040503050406030204" pitchFamily="18" charset="0"/>
                            </a:rPr>
                            <m:t>0</m:t>
                          </m:r>
                        </m:sub>
                      </m:sSub>
                      <m:r>
                        <a:rPr lang="en-US" altLang="zh-CN" sz="2000" i="1">
                          <a:latin typeface="Cambria Math" panose="02040503050406030204" pitchFamily="18" charset="0"/>
                        </a:rPr>
                        <m:t>+</m:t>
                      </m:r>
                      <m:r>
                        <a:rPr lang="en-US" altLang="zh-CN" sz="2000" b="1" i="1">
                          <a:latin typeface="Cambria Math" panose="02040503050406030204" pitchFamily="18" charset="0"/>
                        </a:rPr>
                        <m:t>𝝀</m:t>
                      </m:r>
                      <m:sSub>
                        <m:sSubPr>
                          <m:ctrlPr>
                            <a:rPr lang="zh-CN" altLang="zh-CN" sz="2000" b="1" i="1">
                              <a:latin typeface="Cambria Math" panose="02040503050406030204" pitchFamily="18" charset="0"/>
                            </a:rPr>
                          </m:ctrlPr>
                        </m:sSubPr>
                        <m:e>
                          <m:r>
                            <a:rPr lang="en-US" altLang="zh-CN" sz="2000" b="1" i="1">
                              <a:latin typeface="Cambria Math" panose="02040503050406030204" pitchFamily="18" charset="0"/>
                            </a:rPr>
                            <m:t>𝑯</m:t>
                          </m:r>
                        </m:e>
                        <m:sub>
                          <m:r>
                            <a:rPr lang="en-US" altLang="zh-CN" sz="2000" b="1" i="1">
                              <a:latin typeface="Cambria Math" panose="02040503050406030204" pitchFamily="18" charset="0"/>
                            </a:rPr>
                            <m:t>𝒊𝒕</m:t>
                          </m:r>
                        </m:sub>
                      </m:sSub>
                      <m:r>
                        <a:rPr lang="en-US" altLang="zh-CN" sz="2000" i="1">
                          <a:latin typeface="Cambria Math" panose="02040503050406030204" pitchFamily="18" charset="0"/>
                        </a:rPr>
                        <m:t>+</m:t>
                      </m:r>
                      <m:r>
                        <a:rPr lang="en-US" altLang="zh-CN" sz="2000" b="1" i="1">
                          <a:latin typeface="Cambria Math" panose="02040503050406030204" pitchFamily="18" charset="0"/>
                        </a:rPr>
                        <m:t>𝜻</m:t>
                      </m:r>
                      <m:sSub>
                        <m:sSubPr>
                          <m:ctrlPr>
                            <a:rPr lang="zh-CN" altLang="zh-CN" sz="2000" b="1" i="1">
                              <a:latin typeface="Cambria Math" panose="02040503050406030204" pitchFamily="18" charset="0"/>
                            </a:rPr>
                          </m:ctrlPr>
                        </m:sSubPr>
                        <m:e>
                          <m:r>
                            <a:rPr lang="en-US" altLang="zh-CN" sz="2000" b="1" i="1">
                              <a:latin typeface="Cambria Math" panose="02040503050406030204" pitchFamily="18" charset="0"/>
                            </a:rPr>
                            <m:t>𝑪</m:t>
                          </m:r>
                        </m:e>
                        <m:sub>
                          <m:r>
                            <a:rPr lang="en-US" altLang="zh-CN" sz="2000" b="1" i="1">
                              <a:latin typeface="Cambria Math" panose="02040503050406030204" pitchFamily="18" charset="0"/>
                            </a:rPr>
                            <m:t>𝒊𝒕</m:t>
                          </m:r>
                        </m:sub>
                      </m:sSub>
                      <m:r>
                        <a:rPr lang="en-US" altLang="zh-CN" sz="2000" i="1">
                          <a:latin typeface="Cambria Math" panose="02040503050406030204" pitchFamily="18" charset="0"/>
                        </a:rPr>
                        <m:t>++</m:t>
                      </m:r>
                      <m:sSub>
                        <m:sSubPr>
                          <m:ctrlPr>
                            <a:rPr lang="zh-CN" altLang="zh-CN" sz="2000" i="1">
                              <a:latin typeface="Cambria Math" panose="02040503050406030204" pitchFamily="18" charset="0"/>
                            </a:rPr>
                          </m:ctrlPr>
                        </m:sSubPr>
                        <m:e>
                          <m:r>
                            <a:rPr lang="en-US" altLang="zh-CN" sz="2000" i="1">
                              <a:latin typeface="Cambria Math" panose="02040503050406030204" pitchFamily="18" charset="0"/>
                            </a:rPr>
                            <m:t>𝜀</m:t>
                          </m:r>
                        </m:e>
                        <m:sub>
                          <m:r>
                            <a:rPr lang="en-US" altLang="zh-CN" sz="2000" i="1">
                              <a:latin typeface="Cambria Math" panose="02040503050406030204" pitchFamily="18" charset="0"/>
                            </a:rPr>
                            <m:t>𝑖𝑡</m:t>
                          </m:r>
                        </m:sub>
                      </m:sSub>
                    </m:oMath>
                  </m:oMathPara>
                </a14:m>
                <a:endParaRPr lang="en-US" altLang="zh-CN" sz="2000" dirty="0"/>
              </a:p>
              <a:p>
                <a:pPr>
                  <a:lnSpc>
                    <a:spcPct val="150000"/>
                  </a:lnSpc>
                </a:pPr>
                <a:endParaRPr lang="en-US" altLang="zh-CN" sz="1700" dirty="0"/>
              </a:p>
            </p:txBody>
          </p:sp>
        </mc:Choice>
        <mc:Fallback xmlns="">
          <p:sp>
            <p:nvSpPr>
              <p:cNvPr id="15" name="内容占位符 2">
                <a:extLst>
                  <a:ext uri="{FF2B5EF4-FFF2-40B4-BE49-F238E27FC236}">
                    <a16:creationId xmlns:a16="http://schemas.microsoft.com/office/drawing/2014/main" id="{51C57B19-49B5-50C9-643C-42768DC0B088}"/>
                  </a:ext>
                </a:extLst>
              </p:cNvPr>
              <p:cNvSpPr>
                <a:spLocks noGrp="1" noRot="1" noChangeAspect="1" noMove="1" noResize="1" noEditPoints="1" noAdjustHandles="1" noChangeArrowheads="1" noChangeShapeType="1" noTextEdit="1"/>
              </p:cNvSpPr>
              <p:nvPr>
                <p:ph idx="1"/>
              </p:nvPr>
            </p:nvSpPr>
            <p:spPr>
              <a:xfrm>
                <a:off x="1164920" y="1347337"/>
                <a:ext cx="9970717" cy="1245890"/>
              </a:xfrm>
              <a:blipFill>
                <a:blip r:embed="rId3"/>
                <a:stretch>
                  <a:fillRect l="-1467" r="-2628" b="-233824"/>
                </a:stretch>
              </a:blipFill>
            </p:spPr>
            <p:txBody>
              <a:bodyPr/>
              <a:lstStyle/>
              <a:p>
                <a:r>
                  <a:rPr lang="zh-CN" altLang="en-US">
                    <a:noFill/>
                  </a:rPr>
                  <a:t> </a:t>
                </a:r>
              </a:p>
            </p:txBody>
          </p:sp>
        </mc:Fallback>
      </mc:AlternateContent>
      <p:sp>
        <p:nvSpPr>
          <p:cNvPr id="3" name="文本框 38">
            <a:extLst>
              <a:ext uri="{FF2B5EF4-FFF2-40B4-BE49-F238E27FC236}">
                <a16:creationId xmlns:a16="http://schemas.microsoft.com/office/drawing/2014/main" id="{65BC94FD-CF37-7CF7-55AA-8FA40D08E6A6}"/>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health cost risk: Endogeneity</a:t>
            </a:r>
          </a:p>
        </p:txBody>
      </p:sp>
    </p:spTree>
    <p:extLst>
      <p:ext uri="{BB962C8B-B14F-4D97-AF65-F5344CB8AC3E}">
        <p14:creationId xmlns:p14="http://schemas.microsoft.com/office/powerpoint/2010/main" val="3163763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535C3-962D-48D2-294D-95E4EEACECF2}"/>
            </a:ext>
          </a:extLst>
        </p:cNvPr>
        <p:cNvGrpSpPr/>
        <p:nvPr/>
      </p:nvGrpSpPr>
      <p:grpSpPr>
        <a:xfrm>
          <a:off x="0" y="0"/>
          <a:ext cx="0" cy="0"/>
          <a:chOff x="0" y="0"/>
          <a:chExt cx="0" cy="0"/>
        </a:xfrm>
      </p:grpSpPr>
      <p:grpSp>
        <p:nvGrpSpPr>
          <p:cNvPr id="2096" name="Group 424">
            <a:extLst>
              <a:ext uri="{FF2B5EF4-FFF2-40B4-BE49-F238E27FC236}">
                <a16:creationId xmlns:a16="http://schemas.microsoft.com/office/drawing/2014/main" id="{1140E357-95C2-4A41-25E0-D3D6929C5236}"/>
              </a:ext>
            </a:extLst>
          </p:cNvPr>
          <p:cNvGrpSpPr>
            <a:grpSpLocks/>
          </p:cNvGrpSpPr>
          <p:nvPr/>
        </p:nvGrpSpPr>
        <p:grpSpPr bwMode="auto">
          <a:xfrm>
            <a:off x="1524000" y="1"/>
            <a:ext cx="158750" cy="155575"/>
            <a:chOff x="0" y="3175"/>
            <a:chExt cx="158750" cy="155575"/>
          </a:xfrm>
        </p:grpSpPr>
      </p:grpSp>
      <p:grpSp>
        <p:nvGrpSpPr>
          <p:cNvPr id="2092" name="Group 349">
            <a:extLst>
              <a:ext uri="{FF2B5EF4-FFF2-40B4-BE49-F238E27FC236}">
                <a16:creationId xmlns:a16="http://schemas.microsoft.com/office/drawing/2014/main" id="{32B7B2DB-3CC9-288D-F460-9A30896A9273}"/>
              </a:ext>
            </a:extLst>
          </p:cNvPr>
          <p:cNvGrpSpPr>
            <a:grpSpLocks/>
          </p:cNvGrpSpPr>
          <p:nvPr/>
        </p:nvGrpSpPr>
        <p:grpSpPr bwMode="auto">
          <a:xfrm>
            <a:off x="1524000" y="1"/>
            <a:ext cx="158750" cy="155575"/>
            <a:chOff x="0" y="3175"/>
            <a:chExt cx="158750" cy="155575"/>
          </a:xfrm>
        </p:grpSpPr>
      </p:grpSp>
      <p:grpSp>
        <p:nvGrpSpPr>
          <p:cNvPr id="2088" name="Group 154">
            <a:extLst>
              <a:ext uri="{FF2B5EF4-FFF2-40B4-BE49-F238E27FC236}">
                <a16:creationId xmlns:a16="http://schemas.microsoft.com/office/drawing/2014/main" id="{8F2D85A0-243F-D142-41EB-3F365D448249}"/>
              </a:ext>
            </a:extLst>
          </p:cNvPr>
          <p:cNvGrpSpPr>
            <a:grpSpLocks/>
          </p:cNvGrpSpPr>
          <p:nvPr/>
        </p:nvGrpSpPr>
        <p:grpSpPr bwMode="auto">
          <a:xfrm>
            <a:off x="1524000" y="1"/>
            <a:ext cx="158750" cy="155575"/>
            <a:chOff x="0" y="3175"/>
            <a:chExt cx="158750" cy="155575"/>
          </a:xfrm>
        </p:grpSpPr>
      </p:grpSp>
      <p:grpSp>
        <p:nvGrpSpPr>
          <p:cNvPr id="2082" name="Group 218">
            <a:extLst>
              <a:ext uri="{FF2B5EF4-FFF2-40B4-BE49-F238E27FC236}">
                <a16:creationId xmlns:a16="http://schemas.microsoft.com/office/drawing/2014/main" id="{F0973D65-FA61-56AC-5C07-F4E505A58160}"/>
              </a:ext>
            </a:extLst>
          </p:cNvPr>
          <p:cNvGrpSpPr>
            <a:grpSpLocks/>
          </p:cNvGrpSpPr>
          <p:nvPr/>
        </p:nvGrpSpPr>
        <p:grpSpPr bwMode="auto">
          <a:xfrm>
            <a:off x="1524000" y="1"/>
            <a:ext cx="158750" cy="155575"/>
            <a:chOff x="0" y="3175"/>
            <a:chExt cx="158750" cy="155575"/>
          </a:xfrm>
        </p:grpSpPr>
      </p:grpSp>
      <p:grpSp>
        <p:nvGrpSpPr>
          <p:cNvPr id="2078" name="Group 128">
            <a:extLst>
              <a:ext uri="{FF2B5EF4-FFF2-40B4-BE49-F238E27FC236}">
                <a16:creationId xmlns:a16="http://schemas.microsoft.com/office/drawing/2014/main" id="{E08CDC1D-7C3C-6B23-3CB0-19A493553735}"/>
              </a:ext>
            </a:extLst>
          </p:cNvPr>
          <p:cNvGrpSpPr>
            <a:grpSpLocks/>
          </p:cNvGrpSpPr>
          <p:nvPr/>
        </p:nvGrpSpPr>
        <p:grpSpPr bwMode="auto">
          <a:xfrm>
            <a:off x="1524000" y="1"/>
            <a:ext cx="158750" cy="155575"/>
            <a:chOff x="0" y="3175"/>
            <a:chExt cx="158750" cy="155575"/>
          </a:xfrm>
        </p:grpSpPr>
      </p:grpSp>
      <p:grpSp>
        <p:nvGrpSpPr>
          <p:cNvPr id="2074" name="Group 420">
            <a:extLst>
              <a:ext uri="{FF2B5EF4-FFF2-40B4-BE49-F238E27FC236}">
                <a16:creationId xmlns:a16="http://schemas.microsoft.com/office/drawing/2014/main" id="{5452B706-2EA9-5B5F-4B14-D203636E038B}"/>
              </a:ext>
            </a:extLst>
          </p:cNvPr>
          <p:cNvGrpSpPr>
            <a:grpSpLocks/>
          </p:cNvGrpSpPr>
          <p:nvPr/>
        </p:nvGrpSpPr>
        <p:grpSpPr bwMode="auto">
          <a:xfrm>
            <a:off x="1524000" y="1"/>
            <a:ext cx="158750" cy="155575"/>
            <a:chOff x="0" y="3175"/>
            <a:chExt cx="158750" cy="155575"/>
          </a:xfrm>
        </p:grpSpPr>
      </p:grpSp>
      <p:grpSp>
        <p:nvGrpSpPr>
          <p:cNvPr id="2068" name="Group 491">
            <a:extLst>
              <a:ext uri="{FF2B5EF4-FFF2-40B4-BE49-F238E27FC236}">
                <a16:creationId xmlns:a16="http://schemas.microsoft.com/office/drawing/2014/main" id="{0438A8F4-64A3-7B06-1B55-3CF384058F56}"/>
              </a:ext>
            </a:extLst>
          </p:cNvPr>
          <p:cNvGrpSpPr>
            <a:grpSpLocks/>
          </p:cNvGrpSpPr>
          <p:nvPr/>
        </p:nvGrpSpPr>
        <p:grpSpPr bwMode="auto">
          <a:xfrm>
            <a:off x="1524000" y="1"/>
            <a:ext cx="158750" cy="155575"/>
            <a:chOff x="0" y="3175"/>
            <a:chExt cx="158750" cy="155575"/>
          </a:xfrm>
        </p:grpSpPr>
      </p:grpSp>
      <p:grpSp>
        <p:nvGrpSpPr>
          <p:cNvPr id="2064" name="Group 487">
            <a:extLst>
              <a:ext uri="{FF2B5EF4-FFF2-40B4-BE49-F238E27FC236}">
                <a16:creationId xmlns:a16="http://schemas.microsoft.com/office/drawing/2014/main" id="{7079F8DE-7EC6-0C1A-74BD-4FA0939001FD}"/>
              </a:ext>
            </a:extLst>
          </p:cNvPr>
          <p:cNvGrpSpPr>
            <a:grpSpLocks/>
          </p:cNvGrpSpPr>
          <p:nvPr/>
        </p:nvGrpSpPr>
        <p:grpSpPr bwMode="auto">
          <a:xfrm>
            <a:off x="1524000" y="1"/>
            <a:ext cx="158750" cy="155575"/>
            <a:chOff x="0" y="3175"/>
            <a:chExt cx="158750" cy="155575"/>
          </a:xfrm>
        </p:grpSpPr>
      </p:grpSp>
      <p:grpSp>
        <p:nvGrpSpPr>
          <p:cNvPr id="2061" name="Group 484">
            <a:extLst>
              <a:ext uri="{FF2B5EF4-FFF2-40B4-BE49-F238E27FC236}">
                <a16:creationId xmlns:a16="http://schemas.microsoft.com/office/drawing/2014/main" id="{28DFAF27-99E1-DC30-149D-F810E416ED93}"/>
              </a:ext>
            </a:extLst>
          </p:cNvPr>
          <p:cNvGrpSpPr>
            <a:grpSpLocks/>
          </p:cNvGrpSpPr>
          <p:nvPr/>
        </p:nvGrpSpPr>
        <p:grpSpPr bwMode="auto">
          <a:xfrm>
            <a:off x="1524000" y="1"/>
            <a:ext cx="158750" cy="155575"/>
            <a:chOff x="0" y="3175"/>
            <a:chExt cx="158750" cy="155575"/>
          </a:xfrm>
        </p:grpSpPr>
      </p:grpSp>
      <p:grpSp>
        <p:nvGrpSpPr>
          <p:cNvPr id="2055" name="Group 497">
            <a:extLst>
              <a:ext uri="{FF2B5EF4-FFF2-40B4-BE49-F238E27FC236}">
                <a16:creationId xmlns:a16="http://schemas.microsoft.com/office/drawing/2014/main" id="{37C6A90F-A950-BAED-1F7B-AFE334794F90}"/>
              </a:ext>
            </a:extLst>
          </p:cNvPr>
          <p:cNvGrpSpPr>
            <a:grpSpLocks/>
          </p:cNvGrpSpPr>
          <p:nvPr/>
        </p:nvGrpSpPr>
        <p:grpSpPr bwMode="auto">
          <a:xfrm>
            <a:off x="1524000" y="1"/>
            <a:ext cx="158750" cy="155575"/>
            <a:chOff x="0" y="3175"/>
            <a:chExt cx="158750" cy="155575"/>
          </a:xfrm>
        </p:grpSpPr>
      </p:grpSp>
      <p:grpSp>
        <p:nvGrpSpPr>
          <p:cNvPr id="2052" name="Group 494">
            <a:extLst>
              <a:ext uri="{FF2B5EF4-FFF2-40B4-BE49-F238E27FC236}">
                <a16:creationId xmlns:a16="http://schemas.microsoft.com/office/drawing/2014/main" id="{BBE19523-E3CF-2B1B-6403-20EB46F88AF8}"/>
              </a:ext>
            </a:extLst>
          </p:cNvPr>
          <p:cNvGrpSpPr>
            <a:grpSpLocks/>
          </p:cNvGrpSpPr>
          <p:nvPr/>
        </p:nvGrpSpPr>
        <p:grpSpPr bwMode="auto">
          <a:xfrm>
            <a:off x="1524000" y="1"/>
            <a:ext cx="158750" cy="155575"/>
            <a:chOff x="0" y="3175"/>
            <a:chExt cx="158750" cy="155575"/>
          </a:xfrm>
        </p:grpSpPr>
      </p:grpSp>
      <p:sp>
        <p:nvSpPr>
          <p:cNvPr id="17" name="矩形 5">
            <a:extLst>
              <a:ext uri="{FF2B5EF4-FFF2-40B4-BE49-F238E27FC236}">
                <a16:creationId xmlns:a16="http://schemas.microsoft.com/office/drawing/2014/main" id="{C062C268-87E0-C1A0-55B4-BFAD4ED56A82}"/>
              </a:ext>
            </a:extLst>
          </p:cNvPr>
          <p:cNvSpPr/>
          <p:nvPr/>
        </p:nvSpPr>
        <p:spPr>
          <a:xfrm>
            <a:off x="5389830" y="2779415"/>
            <a:ext cx="4943192" cy="1258432"/>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3" name="文本框 38">
            <a:extLst>
              <a:ext uri="{FF2B5EF4-FFF2-40B4-BE49-F238E27FC236}">
                <a16:creationId xmlns:a16="http://schemas.microsoft.com/office/drawing/2014/main" id="{38A0D719-BE95-A657-EE85-B4E1579AB3F3}"/>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health cost risk: Endogeneity</a:t>
            </a:r>
          </a:p>
        </p:txBody>
      </p:sp>
      <p:graphicFrame>
        <p:nvGraphicFramePr>
          <p:cNvPr id="2" name="表格 1">
            <a:extLst>
              <a:ext uri="{FF2B5EF4-FFF2-40B4-BE49-F238E27FC236}">
                <a16:creationId xmlns:a16="http://schemas.microsoft.com/office/drawing/2014/main" id="{2142C1C8-BA40-F893-92B2-01ABCE3DF384}"/>
              </a:ext>
            </a:extLst>
          </p:cNvPr>
          <p:cNvGraphicFramePr>
            <a:graphicFrameLocks noGrp="1"/>
          </p:cNvGraphicFramePr>
          <p:nvPr>
            <p:extLst>
              <p:ext uri="{D42A27DB-BD31-4B8C-83A1-F6EECF244321}">
                <p14:modId xmlns:p14="http://schemas.microsoft.com/office/powerpoint/2010/main" val="770400029"/>
              </p:ext>
            </p:extLst>
          </p:nvPr>
        </p:nvGraphicFramePr>
        <p:xfrm>
          <a:off x="827978" y="1650347"/>
          <a:ext cx="10229027" cy="4549043"/>
        </p:xfrm>
        <a:graphic>
          <a:graphicData uri="http://schemas.openxmlformats.org/drawingml/2006/table">
            <a:tbl>
              <a:tblPr firstRow="1" firstCol="1" bandRow="1">
                <a:tableStyleId>{5C22544A-7EE6-4342-B048-85BDC9FD1C3A}</a:tableStyleId>
              </a:tblPr>
              <a:tblGrid>
                <a:gridCol w="3600000">
                  <a:extLst>
                    <a:ext uri="{9D8B030D-6E8A-4147-A177-3AD203B41FA5}">
                      <a16:colId xmlns:a16="http://schemas.microsoft.com/office/drawing/2014/main" val="3144024819"/>
                    </a:ext>
                  </a:extLst>
                </a:gridCol>
                <a:gridCol w="1620000">
                  <a:extLst>
                    <a:ext uri="{9D8B030D-6E8A-4147-A177-3AD203B41FA5}">
                      <a16:colId xmlns:a16="http://schemas.microsoft.com/office/drawing/2014/main" val="2436036838"/>
                    </a:ext>
                  </a:extLst>
                </a:gridCol>
                <a:gridCol w="1620000">
                  <a:extLst>
                    <a:ext uri="{9D8B030D-6E8A-4147-A177-3AD203B41FA5}">
                      <a16:colId xmlns:a16="http://schemas.microsoft.com/office/drawing/2014/main" val="1096549650"/>
                    </a:ext>
                  </a:extLst>
                </a:gridCol>
                <a:gridCol w="149027">
                  <a:extLst>
                    <a:ext uri="{9D8B030D-6E8A-4147-A177-3AD203B41FA5}">
                      <a16:colId xmlns:a16="http://schemas.microsoft.com/office/drawing/2014/main" val="1964311427"/>
                    </a:ext>
                  </a:extLst>
                </a:gridCol>
                <a:gridCol w="1620000">
                  <a:extLst>
                    <a:ext uri="{9D8B030D-6E8A-4147-A177-3AD203B41FA5}">
                      <a16:colId xmlns:a16="http://schemas.microsoft.com/office/drawing/2014/main" val="648752270"/>
                    </a:ext>
                  </a:extLst>
                </a:gridCol>
                <a:gridCol w="1620000">
                  <a:extLst>
                    <a:ext uri="{9D8B030D-6E8A-4147-A177-3AD203B41FA5}">
                      <a16:colId xmlns:a16="http://schemas.microsoft.com/office/drawing/2014/main" val="566714104"/>
                    </a:ext>
                  </a:extLst>
                </a:gridCol>
              </a:tblGrid>
              <a:tr h="403725">
                <a:tc rowSpan="2">
                  <a:txBody>
                    <a:bodyPr/>
                    <a:lstStyle/>
                    <a:p>
                      <a:pPr algn="l">
                        <a:buNone/>
                      </a:pPr>
                      <a:r>
                        <a:rPr lang="en-US" sz="1600" kern="100" dirty="0">
                          <a:effectLst/>
                        </a:rPr>
                        <a:t>VARIABLES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gridSpan="2">
                  <a:txBody>
                    <a:bodyPr/>
                    <a:lstStyle/>
                    <a:p>
                      <a:pPr algn="ctr">
                        <a:buNone/>
                      </a:pPr>
                      <a:r>
                        <a:rPr lang="en-US" sz="1600" kern="0" dirty="0" err="1">
                          <a:effectLst/>
                        </a:rPr>
                        <a:t>Pension_participation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hMerge="1">
                  <a:txBody>
                    <a:bodyPr/>
                    <a:lstStyle/>
                    <a:p>
                      <a:endParaRPr lang="zh-CN" altLang="en-US"/>
                    </a:p>
                  </a:txBody>
                  <a:tcPr/>
                </a:tc>
                <a:tc>
                  <a:txBody>
                    <a:bodyPr/>
                    <a:lstStyle/>
                    <a:p>
                      <a:pPr algn="ctr">
                        <a:buNone/>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gridSpan="2">
                  <a:txBody>
                    <a:bodyPr/>
                    <a:lstStyle/>
                    <a:p>
                      <a:pPr algn="ctr">
                        <a:buNone/>
                      </a:pPr>
                      <a:r>
                        <a:rPr lang="en-US" sz="1600" kern="0" dirty="0">
                          <a:effectLst/>
                        </a:rPr>
                        <a:t>Ln(</a:t>
                      </a:r>
                      <a:r>
                        <a:rPr lang="en-US" sz="1600" kern="0" dirty="0" err="1">
                          <a:effectLst/>
                        </a:rPr>
                        <a:t>Pension_contribution</a:t>
                      </a:r>
                      <a:r>
                        <a:rPr lang="en-US" sz="1600" kern="0" dirty="0">
                          <a:effectLst/>
                        </a:rPr>
                        <a:t>)</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hMerge="1">
                  <a:txBody>
                    <a:bodyPr/>
                    <a:lstStyle/>
                    <a:p>
                      <a:endParaRPr lang="zh-CN" altLang="en-US"/>
                    </a:p>
                  </a:txBody>
                  <a:tcPr/>
                </a:tc>
                <a:extLst>
                  <a:ext uri="{0D108BD9-81ED-4DB2-BD59-A6C34878D82A}">
                    <a16:rowId xmlns:a16="http://schemas.microsoft.com/office/drawing/2014/main" val="3055211063"/>
                  </a:ext>
                </a:extLst>
              </a:tr>
              <a:tr h="201863">
                <a:tc vMerge="1">
                  <a:txBody>
                    <a:bodyPr/>
                    <a:lstStyle/>
                    <a:p>
                      <a:endParaRPr lang="zh-CN" altLang="en-US"/>
                    </a:p>
                  </a:txBody>
                  <a:tcPr/>
                </a:tc>
                <a:tc>
                  <a:txBody>
                    <a:bodyPr/>
                    <a:lstStyle/>
                    <a:p>
                      <a:pPr algn="ctr">
                        <a:buNone/>
                      </a:pPr>
                      <a:r>
                        <a:rPr lang="en-US" sz="1600" kern="100" dirty="0">
                          <a:effectLst/>
                        </a:rPr>
                        <a:t>(1)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1059494485"/>
                  </a:ext>
                </a:extLst>
              </a:tr>
              <a:tr h="468000">
                <a:tc>
                  <a:txBody>
                    <a:bodyPr/>
                    <a:lstStyle/>
                    <a:p>
                      <a:pPr algn="l">
                        <a:buNone/>
                      </a:pPr>
                      <a:r>
                        <a:rPr lang="en-US" sz="1600" kern="0" dirty="0" err="1">
                          <a:effectLst/>
                        </a:rPr>
                        <a:t>Health_stock</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0.0264*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0.0256*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0.124***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0.132***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332778408"/>
                  </a:ext>
                </a:extLst>
              </a:tr>
              <a:tr h="468000">
                <a:tc>
                  <a:txBody>
                    <a:bodyPr/>
                    <a:lstStyle/>
                    <a:p>
                      <a:pPr algn="l">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(0.0143)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(0.0137)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(0.000)</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(0.000)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847263592"/>
                  </a:ext>
                </a:extLst>
              </a:tr>
              <a:tr h="468000">
                <a:tc rowSpan="2">
                  <a:txBody>
                    <a:bodyPr/>
                    <a:lstStyle/>
                    <a:p>
                      <a:pPr algn="l">
                        <a:buNone/>
                      </a:pPr>
                      <a:r>
                        <a:rPr lang="en-US" sz="1600" kern="0" dirty="0" err="1">
                          <a:effectLst/>
                        </a:rPr>
                        <a:t>Health_stock</a:t>
                      </a:r>
                      <a:r>
                        <a:rPr lang="en-US" sz="1600" kern="0" baseline="30000" dirty="0">
                          <a:effectLst/>
                        </a:rPr>
                        <a:t> </a:t>
                      </a:r>
                      <a:r>
                        <a:rPr lang="en-US" sz="1600" kern="0" dirty="0">
                          <a:effectLst/>
                        </a:rPr>
                        <a:t>×</a:t>
                      </a:r>
                      <a:r>
                        <a:rPr lang="en-US" sz="1600" kern="0" baseline="30000" dirty="0">
                          <a:effectLst/>
                        </a:rPr>
                        <a:t> </a:t>
                      </a:r>
                      <a:r>
                        <a:rPr lang="en-US" sz="1600" kern="0" dirty="0" err="1">
                          <a:effectLst/>
                        </a:rPr>
                        <a:t>Number_of_children</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-0.0200***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-0.0189***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-0.0406***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-0.0404***</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1519856289"/>
                  </a:ext>
                </a:extLst>
              </a:tr>
              <a:tr h="468000">
                <a:tc vMerge="1">
                  <a:txBody>
                    <a:bodyPr/>
                    <a:lstStyle/>
                    <a:p>
                      <a:endParaRPr lang="zh-CN" altLang="en-US"/>
                    </a:p>
                  </a:txBody>
                  <a:tcPr/>
                </a:tc>
                <a:tc>
                  <a:txBody>
                    <a:bodyPr/>
                    <a:lstStyle/>
                    <a:p>
                      <a:pPr algn="ctr">
                        <a:buNone/>
                      </a:pPr>
                      <a:r>
                        <a:rPr lang="en-US" sz="1600" kern="100" dirty="0">
                          <a:effectLst/>
                        </a:rPr>
                        <a:t>(0.00566)</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(0.00548)</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(0.001)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(0.001)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864207104"/>
                  </a:ext>
                </a:extLst>
              </a:tr>
              <a:tr h="201863">
                <a:tc>
                  <a:txBody>
                    <a:bodyPr/>
                    <a:lstStyle/>
                    <a:p>
                      <a:pPr algn="l">
                        <a:buNone/>
                      </a:pPr>
                      <a:r>
                        <a:rPr lang="en-US" sz="1600" kern="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 </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1153177110"/>
                  </a:ext>
                </a:extLst>
              </a:tr>
              <a:tr h="201863">
                <a:tc>
                  <a:txBody>
                    <a:bodyPr/>
                    <a:lstStyle/>
                    <a:p>
                      <a:pPr algn="l">
                        <a:buNone/>
                      </a:pPr>
                      <a:r>
                        <a:rPr lang="en-US" sz="1600" kern="100" dirty="0">
                          <a:effectLst/>
                        </a:rPr>
                        <a:t>Control variables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Yes</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Yes</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767090763"/>
                  </a:ext>
                </a:extLst>
              </a:tr>
              <a:tr h="201863">
                <a:tc>
                  <a:txBody>
                    <a:bodyPr/>
                    <a:lstStyle/>
                    <a:p>
                      <a:pPr algn="l">
                        <a:buNone/>
                      </a:pPr>
                      <a:r>
                        <a:rPr lang="en-US" sz="1600" kern="100" dirty="0">
                          <a:effectLst/>
                        </a:rPr>
                        <a:t>Constant</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a:effectLst/>
                        </a:rPr>
                        <a:t>Yes</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Yes</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2592150412"/>
                  </a:ext>
                </a:extLst>
              </a:tr>
              <a:tr h="201863">
                <a:tc>
                  <a:txBody>
                    <a:bodyPr/>
                    <a:lstStyle/>
                    <a:p>
                      <a:pPr algn="l">
                        <a:buNone/>
                      </a:pPr>
                      <a:r>
                        <a:rPr lang="en-US" sz="1600" kern="100" dirty="0">
                          <a:effectLst/>
                        </a:rPr>
                        <a:t>Province FE</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No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No</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207406020"/>
                  </a:ext>
                </a:extLst>
              </a:tr>
              <a:tr h="201863">
                <a:tc>
                  <a:txBody>
                    <a:bodyPr/>
                    <a:lstStyle/>
                    <a:p>
                      <a:pPr algn="l">
                        <a:buNone/>
                      </a:pPr>
                      <a:r>
                        <a:rPr lang="en-US" sz="1600" kern="100" dirty="0">
                          <a:effectLst/>
                        </a:rPr>
                        <a:t>Year FE</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No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a:effectLst/>
                        </a:rPr>
                        <a:t>No</a:t>
                      </a:r>
                      <a:endParaRPr lang="zh-CN" sz="1600" kern="10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1849338052"/>
                  </a:ext>
                </a:extLst>
              </a:tr>
              <a:tr h="201863">
                <a:tc>
                  <a:txBody>
                    <a:bodyPr/>
                    <a:lstStyle/>
                    <a:p>
                      <a:pPr algn="l">
                        <a:buNone/>
                      </a:pPr>
                      <a:r>
                        <a:rPr lang="en-US" sz="1600" kern="100" dirty="0">
                          <a:effectLst/>
                        </a:rPr>
                        <a:t>Province × Year FE</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No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No</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Yes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2205128257"/>
                  </a:ext>
                </a:extLst>
              </a:tr>
              <a:tr h="251750">
                <a:tc>
                  <a:txBody>
                    <a:bodyPr/>
                    <a:lstStyle/>
                    <a:p>
                      <a:pPr algn="l">
                        <a:buNone/>
                      </a:pPr>
                      <a:r>
                        <a:rPr lang="en-US" sz="1600" kern="0" dirty="0">
                          <a:effectLst/>
                        </a:rPr>
                        <a:t>Observations</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10,741</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10,687</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7,979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7979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1768724399"/>
                  </a:ext>
                </a:extLst>
              </a:tr>
              <a:tr h="314688">
                <a:tc>
                  <a:txBody>
                    <a:bodyPr/>
                    <a:lstStyle/>
                    <a:p>
                      <a:pPr algn="l">
                        <a:buNone/>
                      </a:pPr>
                      <a:r>
                        <a:rPr lang="en-US" sz="1600" kern="0" dirty="0">
                          <a:effectLst/>
                        </a:rPr>
                        <a:t>(Pseudo) R</a:t>
                      </a:r>
                      <a:r>
                        <a:rPr lang="en-US" sz="1600" kern="0" baseline="30000" dirty="0">
                          <a:effectLst/>
                        </a:rPr>
                        <a:t>2</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solidFill>
                      <a:srgbClr val="A6A19C"/>
                    </a:solidFill>
                  </a:tcPr>
                </a:tc>
                <a:tc>
                  <a:txBody>
                    <a:bodyPr/>
                    <a:lstStyle/>
                    <a:p>
                      <a:pPr algn="ctr">
                        <a:buNone/>
                      </a:pPr>
                      <a:r>
                        <a:rPr lang="en-US" sz="1600" kern="100" dirty="0">
                          <a:effectLst/>
                        </a:rPr>
                        <a:t>0.190</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0.219</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 </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0.213</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tc>
                  <a:txBody>
                    <a:bodyPr/>
                    <a:lstStyle/>
                    <a:p>
                      <a:pPr algn="ctr">
                        <a:buNone/>
                      </a:pPr>
                      <a:r>
                        <a:rPr lang="en-US" sz="1600" kern="100" dirty="0">
                          <a:effectLst/>
                        </a:rPr>
                        <a:t>0.248</a:t>
                      </a:r>
                      <a:endParaRPr lang="zh-CN" sz="16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17455" marR="17455" marT="0" marB="0" anchor="ctr"/>
                </a:tc>
                <a:extLst>
                  <a:ext uri="{0D108BD9-81ED-4DB2-BD59-A6C34878D82A}">
                    <a16:rowId xmlns:a16="http://schemas.microsoft.com/office/drawing/2014/main" val="2903194939"/>
                  </a:ext>
                </a:extLst>
              </a:tr>
            </a:tbl>
          </a:graphicData>
        </a:graphic>
      </p:graphicFrame>
      <p:sp>
        <p:nvSpPr>
          <p:cNvPr id="5" name="矩形 5">
            <a:extLst>
              <a:ext uri="{FF2B5EF4-FFF2-40B4-BE49-F238E27FC236}">
                <a16:creationId xmlns:a16="http://schemas.microsoft.com/office/drawing/2014/main" id="{8B18A3AF-D925-1211-EED3-48B8540D8E80}"/>
              </a:ext>
            </a:extLst>
          </p:cNvPr>
          <p:cNvSpPr/>
          <p:nvPr/>
        </p:nvSpPr>
        <p:spPr>
          <a:xfrm>
            <a:off x="4560849" y="2297152"/>
            <a:ext cx="6400800" cy="1984916"/>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Tree>
    <p:extLst>
      <p:ext uri="{BB962C8B-B14F-4D97-AF65-F5344CB8AC3E}">
        <p14:creationId xmlns:p14="http://schemas.microsoft.com/office/powerpoint/2010/main" val="3213486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6" name="Group 424"/>
          <p:cNvGrpSpPr>
            <a:grpSpLocks/>
          </p:cNvGrpSpPr>
          <p:nvPr/>
        </p:nvGrpSpPr>
        <p:grpSpPr bwMode="auto">
          <a:xfrm>
            <a:off x="1524000" y="1"/>
            <a:ext cx="158750" cy="155575"/>
            <a:chOff x="0" y="3175"/>
            <a:chExt cx="158750" cy="155575"/>
          </a:xfrm>
        </p:grpSpPr>
      </p:grpSp>
      <p:grpSp>
        <p:nvGrpSpPr>
          <p:cNvPr id="2092" name="Group 349"/>
          <p:cNvGrpSpPr>
            <a:grpSpLocks/>
          </p:cNvGrpSpPr>
          <p:nvPr/>
        </p:nvGrpSpPr>
        <p:grpSpPr bwMode="auto">
          <a:xfrm>
            <a:off x="1524000" y="1"/>
            <a:ext cx="158750" cy="155575"/>
            <a:chOff x="0" y="3175"/>
            <a:chExt cx="158750" cy="155575"/>
          </a:xfrm>
        </p:grpSpPr>
      </p:grpSp>
      <p:grpSp>
        <p:nvGrpSpPr>
          <p:cNvPr id="2088" name="Group 154"/>
          <p:cNvGrpSpPr>
            <a:grpSpLocks/>
          </p:cNvGrpSpPr>
          <p:nvPr/>
        </p:nvGrpSpPr>
        <p:grpSpPr bwMode="auto">
          <a:xfrm>
            <a:off x="1524000" y="1"/>
            <a:ext cx="158750" cy="155575"/>
            <a:chOff x="0" y="3175"/>
            <a:chExt cx="158750" cy="155575"/>
          </a:xfrm>
        </p:grpSpPr>
      </p:grpSp>
      <p:grpSp>
        <p:nvGrpSpPr>
          <p:cNvPr id="2082" name="Group 218"/>
          <p:cNvGrpSpPr>
            <a:grpSpLocks/>
          </p:cNvGrpSpPr>
          <p:nvPr/>
        </p:nvGrpSpPr>
        <p:grpSpPr bwMode="auto">
          <a:xfrm>
            <a:off x="1524000" y="1"/>
            <a:ext cx="158750" cy="155575"/>
            <a:chOff x="0" y="3175"/>
            <a:chExt cx="158750" cy="155575"/>
          </a:xfrm>
        </p:grpSpPr>
      </p:grpSp>
      <p:grpSp>
        <p:nvGrpSpPr>
          <p:cNvPr id="2078" name="Group 128"/>
          <p:cNvGrpSpPr>
            <a:grpSpLocks/>
          </p:cNvGrpSpPr>
          <p:nvPr/>
        </p:nvGrpSpPr>
        <p:grpSpPr bwMode="auto">
          <a:xfrm>
            <a:off x="1524000" y="1"/>
            <a:ext cx="158750" cy="155575"/>
            <a:chOff x="0" y="3175"/>
            <a:chExt cx="158750" cy="155575"/>
          </a:xfrm>
        </p:grpSpPr>
      </p:grpSp>
      <p:grpSp>
        <p:nvGrpSpPr>
          <p:cNvPr id="2074" name="Group 420"/>
          <p:cNvGrpSpPr>
            <a:grpSpLocks/>
          </p:cNvGrpSpPr>
          <p:nvPr/>
        </p:nvGrpSpPr>
        <p:grpSpPr bwMode="auto">
          <a:xfrm>
            <a:off x="1524000" y="1"/>
            <a:ext cx="158750" cy="155575"/>
            <a:chOff x="0" y="3175"/>
            <a:chExt cx="158750" cy="155575"/>
          </a:xfrm>
        </p:grpSpPr>
      </p:grpSp>
      <p:grpSp>
        <p:nvGrpSpPr>
          <p:cNvPr id="2068" name="Group 491"/>
          <p:cNvGrpSpPr>
            <a:grpSpLocks/>
          </p:cNvGrpSpPr>
          <p:nvPr/>
        </p:nvGrpSpPr>
        <p:grpSpPr bwMode="auto">
          <a:xfrm>
            <a:off x="1524000" y="1"/>
            <a:ext cx="158750" cy="155575"/>
            <a:chOff x="0" y="3175"/>
            <a:chExt cx="158750" cy="155575"/>
          </a:xfrm>
        </p:grpSpPr>
      </p:grpSp>
      <p:grpSp>
        <p:nvGrpSpPr>
          <p:cNvPr id="2064" name="Group 487"/>
          <p:cNvGrpSpPr>
            <a:grpSpLocks/>
          </p:cNvGrpSpPr>
          <p:nvPr/>
        </p:nvGrpSpPr>
        <p:grpSpPr bwMode="auto">
          <a:xfrm>
            <a:off x="1524000" y="1"/>
            <a:ext cx="158750" cy="155575"/>
            <a:chOff x="0" y="3175"/>
            <a:chExt cx="158750" cy="155575"/>
          </a:xfrm>
        </p:grpSpPr>
      </p:grpSp>
      <p:grpSp>
        <p:nvGrpSpPr>
          <p:cNvPr id="2061" name="Group 484"/>
          <p:cNvGrpSpPr>
            <a:grpSpLocks/>
          </p:cNvGrpSpPr>
          <p:nvPr/>
        </p:nvGrpSpPr>
        <p:grpSpPr bwMode="auto">
          <a:xfrm>
            <a:off x="1524000" y="1"/>
            <a:ext cx="158750" cy="155575"/>
            <a:chOff x="0" y="3175"/>
            <a:chExt cx="158750" cy="155575"/>
          </a:xfrm>
        </p:grpSpPr>
      </p:grpSp>
      <p:grpSp>
        <p:nvGrpSpPr>
          <p:cNvPr id="2055" name="Group 497"/>
          <p:cNvGrpSpPr>
            <a:grpSpLocks/>
          </p:cNvGrpSpPr>
          <p:nvPr/>
        </p:nvGrpSpPr>
        <p:grpSpPr bwMode="auto">
          <a:xfrm>
            <a:off x="1524000" y="1"/>
            <a:ext cx="158750" cy="155575"/>
            <a:chOff x="0" y="3175"/>
            <a:chExt cx="158750" cy="155575"/>
          </a:xfrm>
        </p:grpSpPr>
      </p:grpSp>
      <p:grpSp>
        <p:nvGrpSpPr>
          <p:cNvPr id="2052" name="Group 494"/>
          <p:cNvGrpSpPr>
            <a:grpSpLocks/>
          </p:cNvGrpSpPr>
          <p:nvPr/>
        </p:nvGrpSpPr>
        <p:grpSpPr bwMode="auto">
          <a:xfrm>
            <a:off x="1524000" y="1"/>
            <a:ext cx="158750" cy="155575"/>
            <a:chOff x="0" y="3175"/>
            <a:chExt cx="158750" cy="155575"/>
          </a:xfrm>
        </p:grpSpPr>
      </p:grpSp>
      <p:sp>
        <p:nvSpPr>
          <p:cNvPr id="15" name="内容占位符 2">
            <a:extLst>
              <a:ext uri="{FF2B5EF4-FFF2-40B4-BE49-F238E27FC236}">
                <a16:creationId xmlns:a16="http://schemas.microsoft.com/office/drawing/2014/main" id="{37983065-091B-41E7-B1F7-4704D4E5CEE2}"/>
              </a:ext>
            </a:extLst>
          </p:cNvPr>
          <p:cNvSpPr>
            <a:spLocks noGrp="1"/>
          </p:cNvSpPr>
          <p:nvPr>
            <p:ph idx="1"/>
          </p:nvPr>
        </p:nvSpPr>
        <p:spPr>
          <a:xfrm>
            <a:off x="1252603" y="2049042"/>
            <a:ext cx="9933139" cy="1245890"/>
          </a:xfrm>
        </p:spPr>
        <p:txBody>
          <a:bodyPr>
            <a:noAutofit/>
          </a:bodyPr>
          <a:lstStyle/>
          <a:p>
            <a:pPr marL="342900" indent="-342900" algn="just">
              <a:buFont typeface="Arial" panose="020B0604020202020204" pitchFamily="34" charset="0"/>
              <a:buChar char="•"/>
            </a:pPr>
            <a:endParaRPr lang="en-US" altLang="zh-CN" sz="2000" dirty="0">
              <a:ea typeface="楷体" panose="02010609060101010101" pitchFamily="49" charset="-122"/>
            </a:endParaRPr>
          </a:p>
          <a:p>
            <a:pPr>
              <a:lnSpc>
                <a:spcPct val="150000"/>
              </a:lnSpc>
            </a:pPr>
            <a:r>
              <a:rPr lang="en-US" altLang="zh-CN" sz="2000" dirty="0"/>
              <a:t>Reverse causality - Receiving pension benefits may improve an individual’s health condition.</a:t>
            </a:r>
          </a:p>
          <a:p>
            <a:pPr lvl="1">
              <a:lnSpc>
                <a:spcPct val="150000"/>
              </a:lnSpc>
            </a:pPr>
            <a:r>
              <a:rPr lang="en-US" altLang="zh-CN" sz="1700" dirty="0"/>
              <a:t>45-to-59-year-old sample - individuals were not receiving pension benefits until 60. </a:t>
            </a:r>
          </a:p>
          <a:p>
            <a:pPr lvl="1">
              <a:lnSpc>
                <a:spcPct val="150000"/>
              </a:lnSpc>
            </a:pPr>
            <a:endParaRPr lang="en-US" altLang="zh-CN" sz="1700" dirty="0"/>
          </a:p>
        </p:txBody>
      </p:sp>
      <p:sp>
        <p:nvSpPr>
          <p:cNvPr id="5" name="文本框 38">
            <a:extLst>
              <a:ext uri="{FF2B5EF4-FFF2-40B4-BE49-F238E27FC236}">
                <a16:creationId xmlns:a16="http://schemas.microsoft.com/office/drawing/2014/main" id="{9CBBC8A3-00DF-1D32-AFC0-B9FA4A9B7289}"/>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health cost risk: Endogeneity</a:t>
            </a:r>
          </a:p>
        </p:txBody>
      </p:sp>
    </p:spTree>
    <p:extLst>
      <p:ext uri="{BB962C8B-B14F-4D97-AF65-F5344CB8AC3E}">
        <p14:creationId xmlns:p14="http://schemas.microsoft.com/office/powerpoint/2010/main" val="1996079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6" name="Group 424"/>
          <p:cNvGrpSpPr>
            <a:grpSpLocks/>
          </p:cNvGrpSpPr>
          <p:nvPr/>
        </p:nvGrpSpPr>
        <p:grpSpPr bwMode="auto">
          <a:xfrm>
            <a:off x="1524000" y="1"/>
            <a:ext cx="158750" cy="155575"/>
            <a:chOff x="0" y="3175"/>
            <a:chExt cx="158750" cy="155575"/>
          </a:xfrm>
        </p:grpSpPr>
      </p:grpSp>
      <p:grpSp>
        <p:nvGrpSpPr>
          <p:cNvPr id="2092" name="Group 349"/>
          <p:cNvGrpSpPr>
            <a:grpSpLocks/>
          </p:cNvGrpSpPr>
          <p:nvPr/>
        </p:nvGrpSpPr>
        <p:grpSpPr bwMode="auto">
          <a:xfrm>
            <a:off x="1524000" y="1"/>
            <a:ext cx="158750" cy="155575"/>
            <a:chOff x="0" y="3175"/>
            <a:chExt cx="158750" cy="155575"/>
          </a:xfrm>
        </p:grpSpPr>
      </p:grpSp>
      <p:grpSp>
        <p:nvGrpSpPr>
          <p:cNvPr id="2088" name="Group 154"/>
          <p:cNvGrpSpPr>
            <a:grpSpLocks/>
          </p:cNvGrpSpPr>
          <p:nvPr/>
        </p:nvGrpSpPr>
        <p:grpSpPr bwMode="auto">
          <a:xfrm>
            <a:off x="1524000" y="1"/>
            <a:ext cx="158750" cy="155575"/>
            <a:chOff x="0" y="3175"/>
            <a:chExt cx="158750" cy="155575"/>
          </a:xfrm>
        </p:grpSpPr>
      </p:grpSp>
      <p:grpSp>
        <p:nvGrpSpPr>
          <p:cNvPr id="2082" name="Group 218"/>
          <p:cNvGrpSpPr>
            <a:grpSpLocks/>
          </p:cNvGrpSpPr>
          <p:nvPr/>
        </p:nvGrpSpPr>
        <p:grpSpPr bwMode="auto">
          <a:xfrm>
            <a:off x="1524000" y="1"/>
            <a:ext cx="158750" cy="155575"/>
            <a:chOff x="0" y="3175"/>
            <a:chExt cx="158750" cy="155575"/>
          </a:xfrm>
        </p:grpSpPr>
      </p:grpSp>
      <p:grpSp>
        <p:nvGrpSpPr>
          <p:cNvPr id="2078" name="Group 128"/>
          <p:cNvGrpSpPr>
            <a:grpSpLocks/>
          </p:cNvGrpSpPr>
          <p:nvPr/>
        </p:nvGrpSpPr>
        <p:grpSpPr bwMode="auto">
          <a:xfrm>
            <a:off x="1524000" y="1"/>
            <a:ext cx="158750" cy="155575"/>
            <a:chOff x="0" y="3175"/>
            <a:chExt cx="158750" cy="155575"/>
          </a:xfrm>
        </p:grpSpPr>
      </p:grpSp>
      <p:grpSp>
        <p:nvGrpSpPr>
          <p:cNvPr id="2074" name="Group 420"/>
          <p:cNvGrpSpPr>
            <a:grpSpLocks/>
          </p:cNvGrpSpPr>
          <p:nvPr/>
        </p:nvGrpSpPr>
        <p:grpSpPr bwMode="auto">
          <a:xfrm>
            <a:off x="1524000" y="1"/>
            <a:ext cx="158750" cy="155575"/>
            <a:chOff x="0" y="3175"/>
            <a:chExt cx="158750" cy="155575"/>
          </a:xfrm>
        </p:grpSpPr>
      </p:grpSp>
      <p:grpSp>
        <p:nvGrpSpPr>
          <p:cNvPr id="2068" name="Group 491"/>
          <p:cNvGrpSpPr>
            <a:grpSpLocks/>
          </p:cNvGrpSpPr>
          <p:nvPr/>
        </p:nvGrpSpPr>
        <p:grpSpPr bwMode="auto">
          <a:xfrm>
            <a:off x="1524000" y="1"/>
            <a:ext cx="158750" cy="155575"/>
            <a:chOff x="0" y="3175"/>
            <a:chExt cx="158750" cy="155575"/>
          </a:xfrm>
        </p:grpSpPr>
      </p:grpSp>
      <p:grpSp>
        <p:nvGrpSpPr>
          <p:cNvPr id="2064" name="Group 487"/>
          <p:cNvGrpSpPr>
            <a:grpSpLocks/>
          </p:cNvGrpSpPr>
          <p:nvPr/>
        </p:nvGrpSpPr>
        <p:grpSpPr bwMode="auto">
          <a:xfrm>
            <a:off x="1524000" y="1"/>
            <a:ext cx="158750" cy="155575"/>
            <a:chOff x="0" y="3175"/>
            <a:chExt cx="158750" cy="155575"/>
          </a:xfrm>
        </p:grpSpPr>
      </p:grpSp>
      <p:grpSp>
        <p:nvGrpSpPr>
          <p:cNvPr id="2061" name="Group 484"/>
          <p:cNvGrpSpPr>
            <a:grpSpLocks/>
          </p:cNvGrpSpPr>
          <p:nvPr/>
        </p:nvGrpSpPr>
        <p:grpSpPr bwMode="auto">
          <a:xfrm>
            <a:off x="1524000" y="1"/>
            <a:ext cx="158750" cy="155575"/>
            <a:chOff x="0" y="3175"/>
            <a:chExt cx="158750" cy="155575"/>
          </a:xfrm>
        </p:grpSpPr>
      </p:grpSp>
      <p:grpSp>
        <p:nvGrpSpPr>
          <p:cNvPr id="2055" name="Group 497"/>
          <p:cNvGrpSpPr>
            <a:grpSpLocks/>
          </p:cNvGrpSpPr>
          <p:nvPr/>
        </p:nvGrpSpPr>
        <p:grpSpPr bwMode="auto">
          <a:xfrm>
            <a:off x="1524000" y="1"/>
            <a:ext cx="158750" cy="155575"/>
            <a:chOff x="0" y="3175"/>
            <a:chExt cx="158750" cy="155575"/>
          </a:xfrm>
        </p:grpSpPr>
      </p:grpSp>
      <p:grpSp>
        <p:nvGrpSpPr>
          <p:cNvPr id="2052" name="Group 494"/>
          <p:cNvGrpSpPr>
            <a:grpSpLocks/>
          </p:cNvGrpSpPr>
          <p:nvPr/>
        </p:nvGrpSpPr>
        <p:grpSpPr bwMode="auto">
          <a:xfrm>
            <a:off x="1524000" y="1"/>
            <a:ext cx="158750" cy="155575"/>
            <a:chOff x="0" y="3175"/>
            <a:chExt cx="158750" cy="155575"/>
          </a:xfrm>
        </p:grpSpPr>
      </p:grpSp>
      <p:sp>
        <p:nvSpPr>
          <p:cNvPr id="15" name="内容占位符 2">
            <a:extLst>
              <a:ext uri="{FF2B5EF4-FFF2-40B4-BE49-F238E27FC236}">
                <a16:creationId xmlns:a16="http://schemas.microsoft.com/office/drawing/2014/main" id="{37983065-091B-41E7-B1F7-4704D4E5CEE2}"/>
              </a:ext>
            </a:extLst>
          </p:cNvPr>
          <p:cNvSpPr>
            <a:spLocks noGrp="1"/>
          </p:cNvSpPr>
          <p:nvPr>
            <p:ph idx="1"/>
          </p:nvPr>
        </p:nvSpPr>
        <p:spPr>
          <a:xfrm>
            <a:off x="1099073" y="1020285"/>
            <a:ext cx="9969190" cy="1245890"/>
          </a:xfrm>
        </p:spPr>
        <p:txBody>
          <a:bodyPr>
            <a:noAutofit/>
          </a:bodyPr>
          <a:lstStyle/>
          <a:p>
            <a:pPr marL="342900" indent="-342900" algn="just">
              <a:buFont typeface="Arial" panose="020B0604020202020204" pitchFamily="34" charset="0"/>
              <a:buChar char="•"/>
            </a:pPr>
            <a:endParaRPr lang="en-US" altLang="zh-CN" sz="2000" dirty="0">
              <a:ea typeface="楷体" panose="02010609060101010101" pitchFamily="49" charset="-122"/>
            </a:endParaRPr>
          </a:p>
          <a:p>
            <a:pPr>
              <a:lnSpc>
                <a:spcPct val="150000"/>
              </a:lnSpc>
            </a:pPr>
            <a:r>
              <a:rPr lang="en-US" altLang="zh-CN" sz="2000" dirty="0"/>
              <a:t>Reverse causality - Individuals may expect a public pension and thus reduce their number of births. </a:t>
            </a:r>
          </a:p>
          <a:p>
            <a:pPr lvl="1">
              <a:lnSpc>
                <a:spcPct val="150000"/>
              </a:lnSpc>
            </a:pPr>
            <a:r>
              <a:rPr lang="en-US" altLang="zh-CN" sz="1700" dirty="0"/>
              <a:t>Individuals made their fertility decisions 15-40 years ago, when the RBP scheme had not been introduced and when they had neither access to nor expectation for any public pensions. </a:t>
            </a:r>
          </a:p>
          <a:p>
            <a:pPr lvl="1">
              <a:lnSpc>
                <a:spcPct val="150000"/>
              </a:lnSpc>
            </a:pPr>
            <a:endParaRPr lang="en-US" altLang="zh-CN" sz="1700" dirty="0"/>
          </a:p>
          <a:p>
            <a:pPr>
              <a:lnSpc>
                <a:spcPct val="150000"/>
              </a:lnSpc>
            </a:pPr>
            <a:r>
              <a:rPr lang="en-US" altLang="zh-CN" sz="2000" dirty="0"/>
              <a:t>Omitted variable - Individuals’ fertility preference is considered a common omitted variable that causes endogeneity problem in labor economics. </a:t>
            </a:r>
          </a:p>
          <a:p>
            <a:pPr lvl="1">
              <a:lnSpc>
                <a:spcPct val="150000"/>
              </a:lnSpc>
            </a:pPr>
            <a:r>
              <a:rPr lang="en-US" altLang="zh-CN" sz="1700" dirty="0"/>
              <a:t>Fertility preference influences individuals’ </a:t>
            </a:r>
            <a:r>
              <a:rPr lang="en-US" altLang="zh-CN" sz="1700" i="1" dirty="0" err="1"/>
              <a:t>Pension_demand</a:t>
            </a:r>
            <a:r>
              <a:rPr lang="en-US" altLang="zh-CN" sz="1700" i="1" dirty="0"/>
              <a:t> </a:t>
            </a:r>
            <a:r>
              <a:rPr lang="en-US" altLang="zh-CN" sz="1700" dirty="0"/>
              <a:t>only through its impact on the </a:t>
            </a:r>
            <a:r>
              <a:rPr lang="en-US" altLang="zh-CN" sz="1700" i="1" dirty="0" err="1"/>
              <a:t>Number_of_children</a:t>
            </a:r>
            <a:r>
              <a:rPr lang="en-US" altLang="zh-CN" sz="1700" i="1" dirty="0"/>
              <a:t>. </a:t>
            </a:r>
            <a:endParaRPr lang="en-US" altLang="zh-CN" sz="1400" dirty="0"/>
          </a:p>
        </p:txBody>
      </p:sp>
      <p:sp>
        <p:nvSpPr>
          <p:cNvPr id="3" name="文本框 38">
            <a:extLst>
              <a:ext uri="{FF2B5EF4-FFF2-40B4-BE49-F238E27FC236}">
                <a16:creationId xmlns:a16="http://schemas.microsoft.com/office/drawing/2014/main" id="{E1A248BD-F36B-D65E-1907-109FD01F5565}"/>
              </a:ext>
            </a:extLst>
          </p:cNvPr>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Impact of informal insurance: Endogeneity</a:t>
            </a:r>
          </a:p>
        </p:txBody>
      </p:sp>
    </p:spTree>
    <p:extLst>
      <p:ext uri="{BB962C8B-B14F-4D97-AF65-F5344CB8AC3E}">
        <p14:creationId xmlns:p14="http://schemas.microsoft.com/office/powerpoint/2010/main" val="887155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Motivation I: Annuity puzzle</a:t>
            </a:r>
          </a:p>
        </p:txBody>
      </p:sp>
      <p:sp>
        <p:nvSpPr>
          <p:cNvPr id="5" name="文本框 4">
            <a:extLst>
              <a:ext uri="{FF2B5EF4-FFF2-40B4-BE49-F238E27FC236}">
                <a16:creationId xmlns:a16="http://schemas.microsoft.com/office/drawing/2014/main" id="{1958FA26-11BD-4A2D-B95B-76C913BB2A32}"/>
              </a:ext>
            </a:extLst>
          </p:cNvPr>
          <p:cNvSpPr txBox="1"/>
          <p:nvPr/>
        </p:nvSpPr>
        <p:spPr>
          <a:xfrm>
            <a:off x="946339" y="1665395"/>
            <a:ext cx="10602658" cy="500855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2400" dirty="0"/>
              <a:t>Households should fully annuitize their savings (Yaari, 1965).  </a:t>
            </a:r>
          </a:p>
          <a:p>
            <a:pPr marL="800100" lvl="1" indent="-342900">
              <a:lnSpc>
                <a:spcPct val="150000"/>
              </a:lnSpc>
              <a:buFont typeface="Arial" panose="020B0604020202020204" pitchFamily="34" charset="0"/>
              <a:buChar char="•"/>
            </a:pPr>
            <a:r>
              <a:rPr lang="en-US" altLang="zh-CN" sz="2200" dirty="0"/>
              <a:t>no bequest motives </a:t>
            </a:r>
          </a:p>
          <a:p>
            <a:pPr marL="800100" lvl="1" indent="-342900">
              <a:lnSpc>
                <a:spcPct val="150000"/>
              </a:lnSpc>
              <a:buFont typeface="Arial" panose="020B0604020202020204" pitchFamily="34" charset="0"/>
              <a:buChar char="•"/>
            </a:pPr>
            <a:r>
              <a:rPr lang="en-US" altLang="zh-CN" sz="2200" dirty="0"/>
              <a:t>the time of death is the only uncertainty. </a:t>
            </a:r>
          </a:p>
          <a:p>
            <a:pPr marL="285750" indent="-285750">
              <a:lnSpc>
                <a:spcPct val="150000"/>
              </a:lnSpc>
              <a:buFont typeface="Arial" panose="020B0604020202020204" pitchFamily="34" charset="0"/>
              <a:buChar char="•"/>
            </a:pPr>
            <a:r>
              <a:rPr lang="en-US" altLang="zh-CN" sz="2400" dirty="0"/>
              <a:t>Elderly people annuitize little of their wealth, if any, to address their longevity risk of outliving their income (Benartzi et al., 2011; Lockwood, 2012). </a:t>
            </a:r>
          </a:p>
          <a:p>
            <a:pPr marL="285750" indent="-285750">
              <a:lnSpc>
                <a:spcPct val="150000"/>
              </a:lnSpc>
              <a:buFont typeface="Arial" panose="020B0604020202020204" pitchFamily="34" charset="0"/>
              <a:buChar char="•"/>
            </a:pPr>
            <a:endParaRPr lang="en-US" altLang="zh-CN" sz="2400" dirty="0"/>
          </a:p>
          <a:p>
            <a:pPr marL="285750" indent="-285750">
              <a:lnSpc>
                <a:spcPct val="150000"/>
              </a:lnSpc>
              <a:buFont typeface="Arial" panose="020B0604020202020204" pitchFamily="34" charset="0"/>
              <a:buChar char="•"/>
            </a:pPr>
            <a:r>
              <a:rPr lang="en-US" altLang="zh-CN" sz="2400" dirty="0"/>
              <a:t>A potential explanation for annuity puzzle: health cost risk </a:t>
            </a:r>
          </a:p>
          <a:p>
            <a:pPr marL="742950" lvl="1" indent="-285750">
              <a:lnSpc>
                <a:spcPct val="150000"/>
              </a:lnSpc>
              <a:buFont typeface="Arial" panose="020B0604020202020204" pitchFamily="34" charset="0"/>
              <a:buChar char="•"/>
            </a:pPr>
            <a:r>
              <a:rPr lang="en-US" altLang="zh-CN" sz="2200" dirty="0"/>
              <a:t>Health cost risk </a:t>
            </a:r>
            <a:r>
              <a:rPr lang="en-US" altLang="zh-CN" sz="2200" dirty="0">
                <a:sym typeface="Wingdings" panose="05000000000000000000" pitchFamily="2" charset="2"/>
              </a:rPr>
              <a:t></a:t>
            </a:r>
            <a:r>
              <a:rPr lang="en-US" altLang="zh-CN" sz="2200" dirty="0"/>
              <a:t> liquidity needs </a:t>
            </a:r>
            <a:r>
              <a:rPr lang="en-US" altLang="zh-CN" sz="2200" dirty="0">
                <a:sym typeface="Wingdings" panose="05000000000000000000" pitchFamily="2" charset="2"/>
              </a:rPr>
              <a:t></a:t>
            </a:r>
            <a:r>
              <a:rPr lang="en-US" altLang="zh-CN" sz="2200" dirty="0"/>
              <a:t> annuity demand</a:t>
            </a:r>
          </a:p>
        </p:txBody>
      </p:sp>
      <p:sp>
        <p:nvSpPr>
          <p:cNvPr id="3" name="灯片编号占位符 2">
            <a:extLst>
              <a:ext uri="{FF2B5EF4-FFF2-40B4-BE49-F238E27FC236}">
                <a16:creationId xmlns:a16="http://schemas.microsoft.com/office/drawing/2014/main" id="{248F530A-664B-44FD-87E8-7003680F6794}"/>
              </a:ext>
            </a:extLst>
          </p:cNvPr>
          <p:cNvSpPr>
            <a:spLocks noGrp="1"/>
          </p:cNvSpPr>
          <p:nvPr>
            <p:ph type="sldNum" sz="quarter" idx="12"/>
          </p:nvPr>
        </p:nvSpPr>
        <p:spPr/>
        <p:txBody>
          <a:bodyPr/>
          <a:lstStyle/>
          <a:p>
            <a:fld id="{0FF54DE5-C571-48E8-A5BC-B369434E2F44}" type="slidenum">
              <a:rPr lang="en-US" altLang="zh-CN" smtClean="0"/>
              <a:pPr/>
              <a:t>2</a:t>
            </a:fld>
            <a:endParaRPr lang="en-US" altLang="zh-CN"/>
          </a:p>
        </p:txBody>
      </p:sp>
    </p:spTree>
    <p:extLst>
      <p:ext uri="{BB962C8B-B14F-4D97-AF65-F5344CB8AC3E}">
        <p14:creationId xmlns:p14="http://schemas.microsoft.com/office/powerpoint/2010/main" val="1716985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Additional analyses on the informal insurance effect</a:t>
            </a:r>
          </a:p>
        </p:txBody>
      </p:sp>
      <p:sp>
        <p:nvSpPr>
          <p:cNvPr id="5" name="灯片编号占位符 4">
            <a:extLst>
              <a:ext uri="{FF2B5EF4-FFF2-40B4-BE49-F238E27FC236}">
                <a16:creationId xmlns:a16="http://schemas.microsoft.com/office/drawing/2014/main" id="{991056DA-7828-4C53-BA31-75534D3EBC1A}"/>
              </a:ext>
            </a:extLst>
          </p:cNvPr>
          <p:cNvSpPr>
            <a:spLocks noGrp="1"/>
          </p:cNvSpPr>
          <p:nvPr>
            <p:ph type="sldNum" sz="quarter" idx="12"/>
          </p:nvPr>
        </p:nvSpPr>
        <p:spPr/>
        <p:txBody>
          <a:bodyPr/>
          <a:lstStyle/>
          <a:p>
            <a:fld id="{0FF54DE5-C571-48E8-A5BC-B369434E2F44}" type="slidenum">
              <a:rPr lang="en-US" altLang="zh-CN" smtClean="0"/>
              <a:pPr/>
              <a:t>20</a:t>
            </a:fld>
            <a:endParaRPr lang="en-US" altLang="zh-CN"/>
          </a:p>
        </p:txBody>
      </p:sp>
      <p:graphicFrame>
        <p:nvGraphicFramePr>
          <p:cNvPr id="3" name="表格 2">
            <a:extLst>
              <a:ext uri="{FF2B5EF4-FFF2-40B4-BE49-F238E27FC236}">
                <a16:creationId xmlns:a16="http://schemas.microsoft.com/office/drawing/2014/main" id="{A235FD6F-3AAD-41E5-94D2-7A9622C506FB}"/>
              </a:ext>
            </a:extLst>
          </p:cNvPr>
          <p:cNvGraphicFramePr>
            <a:graphicFrameLocks noGrp="1"/>
          </p:cNvGraphicFramePr>
          <p:nvPr>
            <p:extLst>
              <p:ext uri="{D42A27DB-BD31-4B8C-83A1-F6EECF244321}">
                <p14:modId xmlns:p14="http://schemas.microsoft.com/office/powerpoint/2010/main" val="2870267145"/>
              </p:ext>
            </p:extLst>
          </p:nvPr>
        </p:nvGraphicFramePr>
        <p:xfrm>
          <a:off x="558487" y="1755015"/>
          <a:ext cx="11075026" cy="4179706"/>
        </p:xfrm>
        <a:graphic>
          <a:graphicData uri="http://schemas.openxmlformats.org/drawingml/2006/table">
            <a:tbl>
              <a:tblPr firstRow="1" bandRow="1">
                <a:tableStyleId>{68D230F3-CF80-4859-8CE7-A43EE81993B5}</a:tableStyleId>
              </a:tblPr>
              <a:tblGrid>
                <a:gridCol w="1016816">
                  <a:extLst>
                    <a:ext uri="{9D8B030D-6E8A-4147-A177-3AD203B41FA5}">
                      <a16:colId xmlns:a16="http://schemas.microsoft.com/office/drawing/2014/main" val="2101884869"/>
                    </a:ext>
                  </a:extLst>
                </a:gridCol>
                <a:gridCol w="1445727">
                  <a:extLst>
                    <a:ext uri="{9D8B030D-6E8A-4147-A177-3AD203B41FA5}">
                      <a16:colId xmlns:a16="http://schemas.microsoft.com/office/drawing/2014/main" val="2732506530"/>
                    </a:ext>
                  </a:extLst>
                </a:gridCol>
                <a:gridCol w="5860420">
                  <a:extLst>
                    <a:ext uri="{9D8B030D-6E8A-4147-A177-3AD203B41FA5}">
                      <a16:colId xmlns:a16="http://schemas.microsoft.com/office/drawing/2014/main" val="1321518999"/>
                    </a:ext>
                  </a:extLst>
                </a:gridCol>
                <a:gridCol w="2752063">
                  <a:extLst>
                    <a:ext uri="{9D8B030D-6E8A-4147-A177-3AD203B41FA5}">
                      <a16:colId xmlns:a16="http://schemas.microsoft.com/office/drawing/2014/main" val="2537329175"/>
                    </a:ext>
                  </a:extLst>
                </a:gridCol>
              </a:tblGrid>
              <a:tr h="535373">
                <a:tc>
                  <a:txBody>
                    <a:bodyPr/>
                    <a:lstStyle/>
                    <a:p>
                      <a:r>
                        <a:rPr lang="en-US" altLang="zh-CN" sz="1400" b="1" dirty="0"/>
                        <a:t>Dimension </a:t>
                      </a:r>
                      <a:endParaRPr lang="zh-CN" altLang="en-US" sz="1400" b="1" dirty="0"/>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t>Characteristics</a:t>
                      </a:r>
                      <a:r>
                        <a:rPr lang="en-US" altLang="zh-CN" sz="1400" b="0" dirty="0"/>
                        <a:t> </a:t>
                      </a:r>
                      <a:endParaRPr lang="en-US" altLang="zh-CN" sz="1400" b="1" dirty="0"/>
                    </a:p>
                  </a:txBody>
                  <a:tcPr>
                    <a:lnB w="12700" cap="flat" cmpd="sng" algn="ctr">
                      <a:solidFill>
                        <a:schemeClr val="tx1"/>
                      </a:solidFill>
                      <a:prstDash val="solid"/>
                      <a:round/>
                      <a:headEnd type="none" w="med" len="med"/>
                      <a:tailEnd type="none" w="med" len="med"/>
                    </a:lnB>
                  </a:tcPr>
                </a:tc>
                <a:tc>
                  <a:txBody>
                    <a:bodyPr/>
                    <a:lstStyle/>
                    <a:p>
                      <a:pPr algn="ctr"/>
                      <a:r>
                        <a:rPr lang="en-US" altLang="zh-CN" sz="1400" b="1" dirty="0"/>
                        <a:t>Reason </a:t>
                      </a:r>
                    </a:p>
                  </a:txBody>
                  <a:tcPr>
                    <a:lnB w="12700" cap="flat" cmpd="sng" algn="ctr">
                      <a:solidFill>
                        <a:schemeClr val="tx1"/>
                      </a:solidFill>
                      <a:prstDash val="solid"/>
                      <a:round/>
                      <a:headEnd type="none" w="med" len="med"/>
                      <a:tailEnd type="none" w="med" len="med"/>
                    </a:lnB>
                  </a:tcPr>
                </a:tc>
                <a:tc>
                  <a:txBody>
                    <a:bodyPr/>
                    <a:lstStyle/>
                    <a:p>
                      <a:r>
                        <a:rPr lang="en-US" altLang="zh-CN" sz="1400" b="1" dirty="0">
                          <a:sym typeface="Wingdings" panose="05000000000000000000" pitchFamily="2" charset="2"/>
                        </a:rPr>
                        <a:t>Health cost risk impact is mitigated more significantly </a:t>
                      </a:r>
                      <a:endParaRPr lang="en-US" altLang="zh-CN" sz="1400" b="1"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248399"/>
                  </a:ext>
                </a:extLst>
              </a:tr>
              <a:tr h="535373">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1" dirty="0"/>
                        <a:t>Children</a:t>
                      </a:r>
                      <a:endParaRPr lang="zh-CN" altLang="en-US" sz="1400" b="1"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1400" b="0" dirty="0"/>
                        <a:t>Education</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altLang="zh-CN" sz="1400" b="0" dirty="0"/>
                        <a:t>A reliable indication of the quality of child-provided informal insurance</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altLang="zh-CN" sz="1400" b="0" dirty="0">
                          <a:solidFill>
                            <a:schemeClr val="tx1"/>
                          </a:solidFill>
                        </a:rPr>
                        <a:t>For households with better educated children</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033560365"/>
                  </a:ext>
                </a:extLst>
              </a:tr>
              <a:tr h="370840">
                <a:tc vMerge="1">
                  <a:txBody>
                    <a:bodyPr/>
                    <a:lstStyle/>
                    <a:p>
                      <a:endParaRPr lang="zh-CN" altLang="en-US" dirty="0"/>
                    </a:p>
                  </a:txBody>
                  <a:tcPr/>
                </a:tc>
                <a:tc>
                  <a:txBody>
                    <a:bodyPr/>
                    <a:lstStyle/>
                    <a:p>
                      <a:r>
                        <a:rPr lang="en-US" altLang="zh-CN" sz="1400" b="0" dirty="0"/>
                        <a:t>Gender differences </a:t>
                      </a:r>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1400" b="0" dirty="0"/>
                        <a:t>Traditionally, it is believed that sons should take on the responsibility of the old-age support. </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1400" b="0" dirty="0">
                          <a:solidFill>
                            <a:schemeClr val="tx1"/>
                          </a:solidFill>
                        </a:rPr>
                        <a:t>does not differ depending on their children’s gender</a:t>
                      </a:r>
                      <a:endParaRPr lang="zh-CN" altLang="en-US" sz="1400" b="0" dirty="0">
                        <a:solidFill>
                          <a:schemeClr val="tx1"/>
                        </a:solidFill>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5413"/>
                  </a:ext>
                </a:extLst>
              </a:tr>
              <a:tr h="370840">
                <a:tc rowSpan="2">
                  <a:txBody>
                    <a:bodyPr/>
                    <a:lstStyle/>
                    <a:p>
                      <a:r>
                        <a:rPr lang="en-US" altLang="zh-CN" sz="1400" b="1" dirty="0"/>
                        <a:t>Parental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1400" b="0" dirty="0"/>
                        <a:t>Income level </a:t>
                      </a:r>
                    </a:p>
                  </a:txBody>
                  <a:tcPr>
                    <a:lnT w="12700" cap="flat" cmpd="sng" algn="ctr">
                      <a:solidFill>
                        <a:schemeClr val="tx1"/>
                      </a:solidFill>
                      <a:prstDash val="solid"/>
                      <a:round/>
                      <a:headEnd type="none" w="med" len="med"/>
                      <a:tailEnd type="none" w="med" len="med"/>
                    </a:lnT>
                  </a:tcPr>
                </a:tc>
                <a:tc>
                  <a:txBody>
                    <a:bodyPr/>
                    <a:lstStyle/>
                    <a:p>
                      <a:r>
                        <a:rPr lang="en-US" altLang="zh-CN" sz="1400" b="0" dirty="0"/>
                        <a:t>Altruistic motives - more support for parents who have lower incomes. </a:t>
                      </a:r>
                    </a:p>
                  </a:txBody>
                  <a:tcPr>
                    <a:lnT w="12700" cap="flat" cmpd="sng" algn="ctr">
                      <a:solidFill>
                        <a:schemeClr val="tx1"/>
                      </a:solidFill>
                      <a:prstDash val="solid"/>
                      <a:round/>
                      <a:headEnd type="none" w="med" len="med"/>
                      <a:tailEnd type="none" w="med" len="med"/>
                    </a:lnT>
                  </a:tcPr>
                </a:tc>
                <a:tc>
                  <a:txBody>
                    <a:bodyPr/>
                    <a:lstStyle/>
                    <a:p>
                      <a:r>
                        <a:rPr lang="en-US" altLang="zh-CN" sz="1400" b="0" dirty="0">
                          <a:solidFill>
                            <a:schemeClr val="tx1"/>
                          </a:solidFill>
                        </a:rPr>
                        <a:t>For households with lower incomes</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24969660"/>
                  </a:ext>
                </a:extLst>
              </a:tr>
              <a:tr h="370840">
                <a:tc vMerge="1">
                  <a:txBody>
                    <a:bodyPr/>
                    <a:lstStyle/>
                    <a:p>
                      <a:endParaRPr lang="zh-CN" altLang="en-US" sz="1100" dirty="0"/>
                    </a:p>
                  </a:txBody>
                  <a:tcPr/>
                </a:tc>
                <a:tc>
                  <a:txBody>
                    <a:bodyPr/>
                    <a:lstStyle/>
                    <a:p>
                      <a:r>
                        <a:rPr lang="en-US" altLang="zh-CN" sz="1400" b="0" dirty="0"/>
                        <a:t>Social networks </a:t>
                      </a:r>
                    </a:p>
                  </a:txBody>
                  <a:tcPr>
                    <a:lnB w="12700" cap="flat" cmpd="sng" algn="ctr">
                      <a:solidFill>
                        <a:schemeClr val="tx1"/>
                      </a:solidFill>
                      <a:prstDash val="solid"/>
                      <a:round/>
                      <a:headEnd type="none" w="med" len="med"/>
                      <a:tailEnd type="none" w="med" len="med"/>
                    </a:lnB>
                  </a:tcPr>
                </a:tc>
                <a:tc>
                  <a:txBody>
                    <a:bodyPr/>
                    <a:lstStyle/>
                    <a:p>
                      <a:r>
                        <a:rPr lang="en-US" altLang="zh-CN" sz="1400" b="0" dirty="0"/>
                        <a:t>More cohesive social networks </a:t>
                      </a:r>
                      <a:r>
                        <a:rPr lang="en-US" altLang="zh-CN" sz="1400" b="0" dirty="0">
                          <a:sym typeface="Wingdings" panose="05000000000000000000" pitchFamily="2" charset="2"/>
                        </a:rPr>
                        <a:t> </a:t>
                      </a:r>
                      <a:r>
                        <a:rPr lang="en-US" altLang="zh-CN" sz="1400" b="0" dirty="0"/>
                        <a:t>more easily form informal risk-sharing arrangements. </a:t>
                      </a:r>
                    </a:p>
                  </a:txBody>
                  <a:tcPr>
                    <a:lnB w="12700" cap="flat" cmpd="sng" algn="ctr">
                      <a:solidFill>
                        <a:schemeClr val="tx1"/>
                      </a:solidFill>
                      <a:prstDash val="solid"/>
                      <a:round/>
                      <a:headEnd type="none" w="med" len="med"/>
                      <a:tailEnd type="none" w="med" len="med"/>
                    </a:lnB>
                  </a:tcPr>
                </a:tc>
                <a:tc>
                  <a:txBody>
                    <a:bodyPr/>
                    <a:lstStyle/>
                    <a:p>
                      <a:r>
                        <a:rPr lang="en-US" altLang="zh-CN" sz="1400" b="0" dirty="0">
                          <a:solidFill>
                            <a:schemeClr val="tx1"/>
                          </a:solidFill>
                        </a:rPr>
                        <a:t>For households with more informal social networks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703865"/>
                  </a:ext>
                </a:extLst>
              </a:tr>
              <a:tr h="370840">
                <a:tc rowSpan="3">
                  <a:txBody>
                    <a:bodyPr/>
                    <a:lstStyle/>
                    <a:p>
                      <a:r>
                        <a:rPr lang="en-US" altLang="zh-CN" sz="1400" b="1" dirty="0"/>
                        <a:t>Regional</a:t>
                      </a:r>
                      <a:endParaRPr lang="zh-CN" altLang="en-US" sz="1400" b="1" dirty="0"/>
                    </a:p>
                  </a:txBody>
                  <a:tcPr>
                    <a:lnT w="12700" cap="flat" cmpd="sng" algn="ctr">
                      <a:solidFill>
                        <a:schemeClr val="tx1"/>
                      </a:solidFill>
                      <a:prstDash val="solid"/>
                      <a:round/>
                      <a:headEnd type="none" w="med" len="med"/>
                      <a:tailEnd type="none" w="med" len="med"/>
                    </a:lnT>
                  </a:tcPr>
                </a:tc>
                <a:tc>
                  <a:txBody>
                    <a:bodyPr/>
                    <a:lstStyle/>
                    <a:p>
                      <a:r>
                        <a:rPr lang="en-US" altLang="zh-CN" sz="1400" b="0" dirty="0"/>
                        <a:t>Male–female ratio </a:t>
                      </a:r>
                    </a:p>
                  </a:txBody>
                  <a:tcPr>
                    <a:lnT w="12700" cap="flat" cmpd="sng" algn="ctr">
                      <a:solidFill>
                        <a:schemeClr val="tx1"/>
                      </a:solidFill>
                      <a:prstDash val="solid"/>
                      <a:round/>
                      <a:headEnd type="none" w="med" len="med"/>
                      <a:tailEnd type="none" w="med" len="med"/>
                    </a:lnT>
                  </a:tcPr>
                </a:tc>
                <a:tc>
                  <a:txBody>
                    <a:bodyPr/>
                    <a:lstStyle/>
                    <a:p>
                      <a:r>
                        <a:rPr lang="en-US" altLang="zh-CN" sz="1400" b="0" dirty="0"/>
                        <a:t>The level of gender selection prior to birth and the ideology about bringing up sons for old age support. </a:t>
                      </a:r>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dirty="0">
                          <a:solidFill>
                            <a:schemeClr val="tx1"/>
                          </a:solidFill>
                        </a:rPr>
                        <a:t>Higher male-female ratio regions</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62660269"/>
                  </a:ext>
                </a:extLst>
              </a:tr>
              <a:tr h="370840">
                <a:tc vMerge="1">
                  <a:txBody>
                    <a:bodyPr/>
                    <a:lstStyle/>
                    <a:p>
                      <a:endParaRPr lang="zh-CN" altLang="en-US" sz="1100" dirty="0"/>
                    </a:p>
                  </a:txBody>
                  <a:tcPr/>
                </a:tc>
                <a:tc>
                  <a:txBody>
                    <a:bodyPr/>
                    <a:lstStyle/>
                    <a:p>
                      <a:r>
                        <a:rPr lang="en-US" altLang="zh-CN" sz="1400" b="0" dirty="0"/>
                        <a:t>Mobility</a:t>
                      </a:r>
                    </a:p>
                  </a:txBody>
                  <a:tcPr/>
                </a:tc>
                <a:tc>
                  <a:txBody>
                    <a:bodyPr/>
                    <a:lstStyle/>
                    <a:p>
                      <a:r>
                        <a:rPr lang="en-US" altLang="zh-CN" sz="1400" b="0" dirty="0"/>
                        <a:t>The problem of pension account migration and the continuation of a pension scheme when moving between provinces.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dirty="0">
                          <a:solidFill>
                            <a:schemeClr val="tx1"/>
                          </a:solidFill>
                        </a:rPr>
                        <a:t>Higher mobility regions</a:t>
                      </a:r>
                    </a:p>
                  </a:txBody>
                  <a:tcPr/>
                </a:tc>
                <a:extLst>
                  <a:ext uri="{0D108BD9-81ED-4DB2-BD59-A6C34878D82A}">
                    <a16:rowId xmlns:a16="http://schemas.microsoft.com/office/drawing/2014/main" val="537616073"/>
                  </a:ext>
                </a:extLst>
              </a:tr>
              <a:tr h="370840">
                <a:tc vMerge="1">
                  <a:txBody>
                    <a:bodyPr/>
                    <a:lstStyle/>
                    <a:p>
                      <a:endParaRPr lang="zh-CN" altLang="en-US" sz="1100" dirty="0"/>
                    </a:p>
                  </a:txBody>
                  <a:tcPr/>
                </a:tc>
                <a:tc>
                  <a:txBody>
                    <a:bodyPr/>
                    <a:lstStyle/>
                    <a:p>
                      <a:r>
                        <a:rPr lang="en-US" altLang="zh-CN" sz="1400" b="0" dirty="0"/>
                        <a:t>Development level </a:t>
                      </a:r>
                    </a:p>
                  </a:txBody>
                  <a:tcPr/>
                </a:tc>
                <a:tc>
                  <a:txBody>
                    <a:bodyPr/>
                    <a:lstStyle/>
                    <a:p>
                      <a:r>
                        <a:rPr lang="en-US" altLang="zh-CN" sz="1400" b="0" dirty="0"/>
                        <a:t>In less-developed areas in China, informal social and economic ties are important in household financial decisions (Bu and Liao, 2022).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dirty="0">
                          <a:solidFill>
                            <a:schemeClr val="tx1"/>
                          </a:solidFill>
                        </a:rPr>
                        <a:t>Less developed regions</a:t>
                      </a:r>
                    </a:p>
                  </a:txBody>
                  <a:tcPr/>
                </a:tc>
                <a:extLst>
                  <a:ext uri="{0D108BD9-81ED-4DB2-BD59-A6C34878D82A}">
                    <a16:rowId xmlns:a16="http://schemas.microsoft.com/office/drawing/2014/main" val="3206761847"/>
                  </a:ext>
                </a:extLst>
              </a:tr>
            </a:tbl>
          </a:graphicData>
        </a:graphic>
      </p:graphicFrame>
    </p:spTree>
    <p:extLst>
      <p:ext uri="{BB962C8B-B14F-4D97-AF65-F5344CB8AC3E}">
        <p14:creationId xmlns:p14="http://schemas.microsoft.com/office/powerpoint/2010/main" val="876501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sym typeface="Arial" panose="020B0604020202020204" pitchFamily="34" charset="0"/>
              </a:rPr>
              <a:t>Alternative explanations:</a:t>
            </a:r>
            <a:r>
              <a:rPr lang="zh-CN" altLang="en-US" sz="2800" dirty="0">
                <a:latin typeface="+mj-lt"/>
                <a:sym typeface="Arial" panose="020B0604020202020204" pitchFamily="34" charset="0"/>
              </a:rPr>
              <a:t> </a:t>
            </a:r>
            <a:r>
              <a:rPr lang="en-US" altLang="zh-CN" sz="2800" dirty="0">
                <a:latin typeface="+mj-lt"/>
                <a:sym typeface="Arial" panose="020B0604020202020204" pitchFamily="34" charset="0"/>
              </a:rPr>
              <a:t>Income and property ownership</a:t>
            </a:r>
          </a:p>
        </p:txBody>
      </p:sp>
      <p:graphicFrame>
        <p:nvGraphicFramePr>
          <p:cNvPr id="11" name="表格 10">
            <a:extLst>
              <a:ext uri="{FF2B5EF4-FFF2-40B4-BE49-F238E27FC236}">
                <a16:creationId xmlns:a16="http://schemas.microsoft.com/office/drawing/2014/main" id="{BBDC826B-473B-48AD-BFE1-BC88A9E5DAAD}"/>
              </a:ext>
            </a:extLst>
          </p:cNvPr>
          <p:cNvGraphicFramePr>
            <a:graphicFrameLocks noGrp="1"/>
          </p:cNvGraphicFramePr>
          <p:nvPr>
            <p:extLst>
              <p:ext uri="{D42A27DB-BD31-4B8C-83A1-F6EECF244321}">
                <p14:modId xmlns:p14="http://schemas.microsoft.com/office/powerpoint/2010/main" val="2358735047"/>
              </p:ext>
            </p:extLst>
          </p:nvPr>
        </p:nvGraphicFramePr>
        <p:xfrm>
          <a:off x="554797" y="1375892"/>
          <a:ext cx="10248800" cy="5237248"/>
        </p:xfrm>
        <a:graphic>
          <a:graphicData uri="http://schemas.openxmlformats.org/drawingml/2006/table">
            <a:tbl>
              <a:tblPr firstRow="1" bandRow="1">
                <a:tableStyleId>{2A488322-F2BA-4B5B-9748-0D474271808F}</a:tableStyleId>
              </a:tblPr>
              <a:tblGrid>
                <a:gridCol w="2880000">
                  <a:extLst>
                    <a:ext uri="{9D8B030D-6E8A-4147-A177-3AD203B41FA5}">
                      <a16:colId xmlns:a16="http://schemas.microsoft.com/office/drawing/2014/main" val="2792280233"/>
                    </a:ext>
                  </a:extLst>
                </a:gridCol>
                <a:gridCol w="1800000">
                  <a:extLst>
                    <a:ext uri="{9D8B030D-6E8A-4147-A177-3AD203B41FA5}">
                      <a16:colId xmlns:a16="http://schemas.microsoft.com/office/drawing/2014/main" val="3836581373"/>
                    </a:ext>
                  </a:extLst>
                </a:gridCol>
                <a:gridCol w="1800000">
                  <a:extLst>
                    <a:ext uri="{9D8B030D-6E8A-4147-A177-3AD203B41FA5}">
                      <a16:colId xmlns:a16="http://schemas.microsoft.com/office/drawing/2014/main" val="3579728910"/>
                    </a:ext>
                  </a:extLst>
                </a:gridCol>
                <a:gridCol w="168800">
                  <a:extLst>
                    <a:ext uri="{9D8B030D-6E8A-4147-A177-3AD203B41FA5}">
                      <a16:colId xmlns:a16="http://schemas.microsoft.com/office/drawing/2014/main" val="4072891990"/>
                    </a:ext>
                  </a:extLst>
                </a:gridCol>
                <a:gridCol w="1800000">
                  <a:extLst>
                    <a:ext uri="{9D8B030D-6E8A-4147-A177-3AD203B41FA5}">
                      <a16:colId xmlns:a16="http://schemas.microsoft.com/office/drawing/2014/main" val="2125628733"/>
                    </a:ext>
                  </a:extLst>
                </a:gridCol>
                <a:gridCol w="1800000">
                  <a:extLst>
                    <a:ext uri="{9D8B030D-6E8A-4147-A177-3AD203B41FA5}">
                      <a16:colId xmlns:a16="http://schemas.microsoft.com/office/drawing/2014/main" val="2883934172"/>
                    </a:ext>
                  </a:extLst>
                </a:gridCol>
              </a:tblGrid>
              <a:tr h="577255">
                <a:tc>
                  <a:txBody>
                    <a:bodyPr/>
                    <a:lstStyle/>
                    <a:p>
                      <a:pPr algn="l">
                        <a:spcAft>
                          <a:spcPts val="0"/>
                        </a:spcAft>
                      </a:pPr>
                      <a:r>
                        <a:rPr lang="en-US" sz="1300" kern="100" dirty="0">
                          <a:effectLst/>
                        </a:rPr>
                        <a:t>VARIABLES</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solidFill>
                      <a:srgbClr val="A6A19C"/>
                    </a:solidFill>
                  </a:tcPr>
                </a:tc>
                <a:tc gridSpan="2">
                  <a:txBody>
                    <a:bodyPr/>
                    <a:lstStyle/>
                    <a:p>
                      <a:pPr algn="ctr">
                        <a:spcAft>
                          <a:spcPts val="0"/>
                        </a:spcAft>
                      </a:pPr>
                      <a:r>
                        <a:rPr lang="en-US" sz="1300" kern="0" dirty="0">
                          <a:effectLst/>
                          <a:latin typeface="+mn-ea"/>
                          <a:ea typeface="+mn-ea"/>
                        </a:rPr>
                        <a:t>Pension_participation</a:t>
                      </a:r>
                    </a:p>
                    <a:p>
                      <a:pPr algn="ctr">
                        <a:spcAft>
                          <a:spcPts val="0"/>
                        </a:spcAft>
                      </a:pPr>
                      <a:r>
                        <a:rPr lang="en-US" sz="1300" kern="100" dirty="0">
                          <a:effectLst/>
                        </a:rPr>
                        <a:t>(1)                  (2)</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dirty="0"/>
                    </a:p>
                  </a:txBody>
                  <a:tcPr/>
                </a:tc>
                <a:tc>
                  <a:txBody>
                    <a:bodyPr/>
                    <a:lstStyle/>
                    <a:p>
                      <a:pPr algn="ctr">
                        <a:spcAft>
                          <a:spcPts val="0"/>
                        </a:spcAft>
                      </a:pPr>
                      <a:r>
                        <a:rPr lang="en-US" sz="1300" kern="0" dirty="0">
                          <a:effectLst/>
                        </a:rPr>
                        <a:t> </a:t>
                      </a:r>
                      <a:endParaRPr lang="zh-CN" sz="1300" kern="100" dirty="0">
                        <a:effectLst/>
                      </a:endParaRPr>
                    </a:p>
                    <a:p>
                      <a:pPr algn="ctr">
                        <a:spcAft>
                          <a:spcPts val="0"/>
                        </a:spcAft>
                      </a:pPr>
                      <a:r>
                        <a:rPr lang="en-US" sz="1300" kern="100" dirty="0">
                          <a:effectLst/>
                        </a:rPr>
                        <a:t> </a:t>
                      </a:r>
                      <a:endParaRPr lang="zh-CN" sz="1300" kern="100" dirty="0">
                        <a:effectLst/>
                      </a:endParaRPr>
                    </a:p>
                    <a:p>
                      <a:pPr algn="ctr">
                        <a:spcAft>
                          <a:spcPts val="0"/>
                        </a:spcAft>
                      </a:pPr>
                      <a:r>
                        <a:rPr lang="en-US" sz="1300" kern="100" dirty="0">
                          <a:effectLst/>
                        </a:rPr>
                        <a:t> </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2">
                  <a:txBody>
                    <a:bodyPr/>
                    <a:lstStyle/>
                    <a:p>
                      <a:pPr algn="ctr">
                        <a:spcAft>
                          <a:spcPts val="0"/>
                        </a:spcAft>
                      </a:pPr>
                      <a:r>
                        <a:rPr lang="en-US" sz="1300" kern="0" dirty="0">
                          <a:effectLst/>
                        </a:rPr>
                        <a:t>Ln(</a:t>
                      </a:r>
                      <a:r>
                        <a:rPr lang="en-US" sz="1300" kern="0" dirty="0" err="1">
                          <a:effectLst/>
                        </a:rPr>
                        <a:t>Pension_contribution</a:t>
                      </a:r>
                      <a:r>
                        <a:rPr lang="en-US" sz="1300" kern="0" dirty="0">
                          <a:effectLst/>
                        </a:rPr>
                        <a:t>)</a:t>
                      </a:r>
                      <a:endParaRPr lang="zh-CN" sz="1300" kern="100" dirty="0">
                        <a:effectLst/>
                      </a:endParaRPr>
                    </a:p>
                    <a:p>
                      <a:pPr algn="ctr">
                        <a:spcAft>
                          <a:spcPts val="0"/>
                        </a:spcAft>
                      </a:pPr>
                      <a:r>
                        <a:rPr lang="en-US" sz="1300" kern="100" dirty="0">
                          <a:effectLst/>
                        </a:rPr>
                        <a:t>(3)                  (4)</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extLst>
                  <a:ext uri="{0D108BD9-81ED-4DB2-BD59-A6C34878D82A}">
                    <a16:rowId xmlns:a16="http://schemas.microsoft.com/office/drawing/2014/main" val="2681542257"/>
                  </a:ext>
                </a:extLst>
              </a:tr>
              <a:tr h="192418">
                <a:tc>
                  <a:txBody>
                    <a:bodyPr/>
                    <a:lstStyle/>
                    <a:p>
                      <a:pPr algn="l">
                        <a:spcAft>
                          <a:spcPts val="0"/>
                        </a:spcAft>
                      </a:pPr>
                      <a:endParaRPr lang="zh-CN" sz="1300" kern="100" dirty="0">
                        <a:effectLst/>
                        <a:latin typeface="+mn-ea"/>
                        <a:ea typeface="+mn-ea"/>
                        <a:cs typeface="Times New Roman" panose="02020603050405020304" pitchFamily="18" charset="0"/>
                      </a:endParaRPr>
                    </a:p>
                  </a:txBody>
                  <a:tcPr marL="36195" marR="36195" marT="0" marB="0" anchor="ctr">
                    <a:solidFill>
                      <a:schemeClr val="accent6"/>
                    </a:solidFill>
                  </a:tcPr>
                </a:tc>
                <a:tc gridSpan="5">
                  <a:txBody>
                    <a:bodyPr/>
                    <a:lstStyle/>
                    <a:p>
                      <a:pPr algn="ctr">
                        <a:spcAft>
                          <a:spcPts val="0"/>
                        </a:spcAft>
                      </a:pPr>
                      <a:r>
                        <a:rPr lang="en-US" altLang="zh-CN" sz="1300" b="1" dirty="0">
                          <a:solidFill>
                            <a:schemeClr val="bg1"/>
                          </a:solidFill>
                        </a:rPr>
                        <a:t>Income as alternative explanation</a:t>
                      </a:r>
                      <a:endParaRPr lang="zh-CN" sz="1300" kern="100" dirty="0">
                        <a:solidFill>
                          <a:schemeClr val="bg1"/>
                        </a:solidFill>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extLst>
                  <a:ext uri="{0D108BD9-81ED-4DB2-BD59-A6C34878D82A}">
                    <a16:rowId xmlns:a16="http://schemas.microsoft.com/office/drawing/2014/main" val="2865771377"/>
                  </a:ext>
                </a:extLst>
              </a:tr>
              <a:tr h="219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Net_income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0.000640</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tc>
                  <a:txBody>
                    <a:bodyPr/>
                    <a:lstStyle/>
                    <a:p>
                      <a:pPr algn="ctr">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-0.00571</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478593642"/>
                  </a:ext>
                </a:extLst>
              </a:tr>
              <a:tr h="219907">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(0.00179)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tc>
                  <a:txBody>
                    <a:bodyPr/>
                    <a:lstStyle/>
                    <a:p>
                      <a:pPr algn="ctr">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(0.00378)</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2871747037"/>
                  </a:ext>
                </a:extLst>
              </a:tr>
              <a:tr h="219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Net_income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0.000911</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tc>
                  <a:txBody>
                    <a:bodyPr/>
                    <a:lstStyle/>
                    <a:p>
                      <a:pPr algn="ctr">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0.000141</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extLst>
                  <a:ext uri="{0D108BD9-81ED-4DB2-BD59-A6C34878D82A}">
                    <a16:rowId xmlns:a16="http://schemas.microsoft.com/office/drawing/2014/main" val="221016798"/>
                  </a:ext>
                </a:extLst>
              </a:tr>
              <a:tr h="219907">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(0.00204)</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tc>
                  <a:txBody>
                    <a:bodyPr/>
                    <a:lstStyle/>
                    <a:p>
                      <a:pPr algn="ctr">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(0.00483)</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2662533816"/>
                  </a:ext>
                </a:extLst>
              </a:tr>
              <a:tr h="1924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Labor_income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0.00132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-0.00654*</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812569420"/>
                  </a:ext>
                </a:extLst>
              </a:tr>
              <a:tr h="192418">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(0.00176)</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(0.00386)</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349500586"/>
                  </a:ext>
                </a:extLst>
              </a:tr>
              <a:tr h="1924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Labor_income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-0.000884</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-0.00261</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79313223"/>
                  </a:ext>
                </a:extLst>
              </a:tr>
              <a:tr h="192418">
                <a:tc>
                  <a:txBody>
                    <a:bodyPr/>
                    <a:lstStyle/>
                    <a:p>
                      <a:pPr algn="l">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(0.00205)</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(0.00494)</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94947611"/>
                  </a:ext>
                </a:extLst>
              </a:tr>
              <a:tr h="192418">
                <a:tc>
                  <a:txBody>
                    <a:bodyPr/>
                    <a:lstStyle/>
                    <a:p>
                      <a:pPr algn="l">
                        <a:spcAft>
                          <a:spcPts val="0"/>
                        </a:spcAft>
                      </a:pPr>
                      <a:r>
                        <a:rPr lang="en-US" sz="1300" kern="0" dirty="0">
                          <a:effectLst/>
                          <a:latin typeface="+mn-ea"/>
                          <a:ea typeface="+mn-ea"/>
                        </a:rPr>
                        <a:t>Observations</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14,319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14,319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10,787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10,787</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443869975"/>
                  </a:ext>
                </a:extLst>
              </a:tr>
              <a:tr h="192418">
                <a:tc>
                  <a:txBody>
                    <a:bodyPr/>
                    <a:lstStyle/>
                    <a:p>
                      <a:pPr algn="l">
                        <a:spcAft>
                          <a:spcPts val="0"/>
                        </a:spcAft>
                      </a:pPr>
                      <a:r>
                        <a:rPr lang="en-US" sz="1300" kern="0" dirty="0">
                          <a:effectLst/>
                          <a:latin typeface="+mn-ea"/>
                          <a:ea typeface="+mn-ea"/>
                        </a:rPr>
                        <a:t>(Pseudo) R</a:t>
                      </a:r>
                      <a:r>
                        <a:rPr lang="en-US" sz="1300" kern="0" baseline="30000" dirty="0">
                          <a:effectLst/>
                          <a:latin typeface="+mn-ea"/>
                          <a:ea typeface="+mn-ea"/>
                        </a:rPr>
                        <a:t>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0.186</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0.185</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0.215</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100" dirty="0">
                          <a:effectLst/>
                          <a:latin typeface="+mn-ea"/>
                          <a:ea typeface="+mn-ea"/>
                          <a:cs typeface="Times New Roman" panose="02020603050405020304" pitchFamily="18" charset="0"/>
                        </a:rPr>
                        <a:t>0.216</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143980427"/>
                  </a:ext>
                </a:extLst>
              </a:tr>
              <a:tr h="192418">
                <a:tc>
                  <a:txBody>
                    <a:bodyPr/>
                    <a:lstStyle/>
                    <a:p>
                      <a:pPr algn="l">
                        <a:spcAft>
                          <a:spcPts val="0"/>
                        </a:spcAft>
                      </a:pPr>
                      <a:endParaRPr lang="zh-CN" sz="1300" kern="100" dirty="0">
                        <a:effectLst/>
                        <a:latin typeface="+mn-ea"/>
                        <a:ea typeface="+mn-ea"/>
                        <a:cs typeface="Times New Roman" panose="02020603050405020304" pitchFamily="18" charset="0"/>
                      </a:endParaRPr>
                    </a:p>
                  </a:txBody>
                  <a:tcPr marL="36195" marR="36195" marT="0" marB="0" anchor="ctr">
                    <a:solidFill>
                      <a:schemeClr val="accent6"/>
                    </a:solidFill>
                  </a:tcPr>
                </a:tc>
                <a:tc gridSpan="5">
                  <a:txBody>
                    <a:bodyPr/>
                    <a:lstStyle/>
                    <a:p>
                      <a:pPr algn="ctr">
                        <a:spcAft>
                          <a:spcPts val="0"/>
                        </a:spcAft>
                      </a:pPr>
                      <a:r>
                        <a:rPr lang="en-US" altLang="zh-CN" sz="1300" b="1" dirty="0">
                          <a:solidFill>
                            <a:schemeClr val="bg1"/>
                          </a:solidFill>
                        </a:rPr>
                        <a:t>Property ownership as alternative explanation</a:t>
                      </a:r>
                      <a:endParaRPr lang="zh-CN" sz="1300" kern="100" dirty="0">
                        <a:solidFill>
                          <a:schemeClr val="bg1"/>
                        </a:solidFill>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tc hMerge="1">
                  <a:txBody>
                    <a:bodyPr/>
                    <a:lstStyle/>
                    <a:p>
                      <a:pPr algn="ctr">
                        <a:spcAft>
                          <a:spcPts val="0"/>
                        </a:spcAft>
                      </a:pPr>
                      <a:endParaRPr lang="zh-CN" sz="1400" kern="100" dirty="0">
                        <a:effectLst/>
                        <a:latin typeface="+mn-ea"/>
                        <a:ea typeface="+mn-ea"/>
                        <a:cs typeface="Times New Roman" panose="02020603050405020304" pitchFamily="18" charset="0"/>
                      </a:endParaRPr>
                    </a:p>
                  </a:txBody>
                  <a:tcPr marL="36195" marR="36195" marT="0" marB="0" anchor="ctr">
                    <a:solidFill>
                      <a:schemeClr val="accent6"/>
                    </a:solidFill>
                  </a:tcPr>
                </a:tc>
                <a:extLst>
                  <a:ext uri="{0D108BD9-81ED-4DB2-BD59-A6C34878D82A}">
                    <a16:rowId xmlns:a16="http://schemas.microsoft.com/office/drawing/2014/main" val="2818101983"/>
                  </a:ext>
                </a:extLst>
              </a:tr>
              <a:tr h="24739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Rental_income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0.00184</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0.00385</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2350106186"/>
                  </a:ext>
                </a:extLst>
              </a:tr>
              <a:tr h="247395">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(0.00346)</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(0.00837)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3325626814"/>
                  </a:ext>
                </a:extLst>
              </a:tr>
              <a:tr h="24739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a:effectLst/>
                          <a:latin typeface="+mn-ea"/>
                          <a:ea typeface="+mn-ea"/>
                          <a:cs typeface="Times New Roman" panose="02020603050405020304" pitchFamily="18" charset="0"/>
                        </a:rPr>
                        <a:t>Ln(</a:t>
                      </a:r>
                      <a:r>
                        <a:rPr lang="en-US" altLang="zh-CN" sz="1300" kern="0" dirty="0" err="1">
                          <a:effectLst/>
                          <a:latin typeface="+mn-ea"/>
                          <a:ea typeface="+mn-ea"/>
                          <a:cs typeface="Times New Roman" panose="02020603050405020304" pitchFamily="18" charset="0"/>
                        </a:rPr>
                        <a:t>Rental_income</a:t>
                      </a:r>
                      <a:r>
                        <a:rPr lang="en-US" altLang="zh-CN" sz="1300" kern="0" dirty="0">
                          <a:effectLst/>
                          <a:latin typeface="+mn-ea"/>
                          <a:ea typeface="+mn-ea"/>
                          <a:cs typeface="Times New Roman" panose="02020603050405020304" pitchFamily="18" charset="0"/>
                        </a:rPr>
                        <a:t>)</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0.00771</a:t>
                      </a:r>
                      <a:r>
                        <a:rPr lang="en-US" sz="1300" kern="0" baseline="30000" dirty="0">
                          <a:effectLst/>
                          <a:latin typeface="+mn-ea"/>
                          <a:ea typeface="+mn-ea"/>
                          <a:cs typeface="Times New Roman" panose="02020603050405020304" pitchFamily="18" charset="0"/>
                        </a:rPr>
                        <a:t>*</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0.00358</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919876762"/>
                  </a:ext>
                </a:extLst>
              </a:tr>
              <a:tr h="247395">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(0.00398)</a:t>
                      </a:r>
                      <a:endParaRPr lang="zh-CN" sz="1300" kern="10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(0.0103)</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endParaRPr lang="zh-CN" altLang="en-US" sz="1300" dirty="0"/>
                    </a:p>
                  </a:txBody>
                  <a:tcPr marL="36195" marR="36195" marT="0" marB="0" anchor="ctr"/>
                </a:tc>
                <a:extLst>
                  <a:ext uri="{0D108BD9-81ED-4DB2-BD59-A6C34878D82A}">
                    <a16:rowId xmlns:a16="http://schemas.microsoft.com/office/drawing/2014/main" val="3681117784"/>
                  </a:ext>
                </a:extLst>
              </a:tr>
              <a:tr h="19241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err="1">
                          <a:effectLst/>
                          <a:latin typeface="+mn-ea"/>
                          <a:ea typeface="+mn-ea"/>
                          <a:cs typeface="Times New Roman" panose="02020603050405020304" pitchFamily="18" charset="0"/>
                        </a:rPr>
                        <a:t>Property_ownership</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0.0403</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-0.210</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3039680102"/>
                  </a:ext>
                </a:extLst>
              </a:tr>
              <a:tr h="192418">
                <a:tc>
                  <a:txBody>
                    <a:bodyPr/>
                    <a:lstStyle/>
                    <a:p>
                      <a:endParaRPr lang="zh-CN" sz="1300" kern="100" dirty="0">
                        <a:effectLst/>
                        <a:latin typeface="+mn-ea"/>
                        <a:ea typeface="+mn-ea"/>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(0.0517)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(0.200)</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161147818"/>
                  </a:ext>
                </a:extLst>
              </a:tr>
              <a:tr h="19241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r>
                        <a:rPr lang="en-US" sz="1300" kern="0" baseline="30000" dirty="0">
                          <a:effectLst/>
                          <a:latin typeface="+mn-ea"/>
                          <a:ea typeface="+mn-ea"/>
                          <a:cs typeface="Times New Roman" panose="02020603050405020304" pitchFamily="18" charset="0"/>
                        </a:rPr>
                        <a:t> </a:t>
                      </a:r>
                      <a:r>
                        <a:rPr lang="en-US" sz="1300" kern="0" dirty="0">
                          <a:effectLst/>
                          <a:latin typeface="+mn-ea"/>
                          <a:ea typeface="+mn-ea"/>
                          <a:cs typeface="Times New Roman" panose="02020603050405020304" pitchFamily="18" charset="0"/>
                        </a:rPr>
                        <a:t>×</a:t>
                      </a:r>
                      <a:r>
                        <a:rPr lang="en-US" sz="1300" kern="0" baseline="30000" dirty="0">
                          <a:effectLst/>
                          <a:latin typeface="+mn-ea"/>
                          <a:ea typeface="+mn-ea"/>
                          <a:cs typeface="Times New Roman" panose="02020603050405020304" pitchFamily="18" charset="0"/>
                        </a:rPr>
                        <a:t> </a:t>
                      </a:r>
                      <a:r>
                        <a:rPr lang="en-US" altLang="zh-CN" sz="1300" kern="0" dirty="0" err="1">
                          <a:effectLst/>
                          <a:latin typeface="+mn-ea"/>
                          <a:ea typeface="+mn-ea"/>
                          <a:cs typeface="Times New Roman" panose="02020603050405020304" pitchFamily="18" charset="0"/>
                        </a:rPr>
                        <a:t>Property_ownership</a:t>
                      </a:r>
                      <a:endParaRPr lang="zh-CN" alt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0.0587</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-0.127</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2013033676"/>
                  </a:ext>
                </a:extLst>
              </a:tr>
              <a:tr h="192418">
                <a:tc>
                  <a:txBody>
                    <a:bodyPr/>
                    <a:lstStyle/>
                    <a:p>
                      <a:endParaRPr lang="zh-CN" sz="1300" kern="100">
                        <a:effectLst/>
                        <a:latin typeface="+mn-ea"/>
                        <a:ea typeface="+mn-ea"/>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(0.0658)</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(0.235)</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4596135"/>
                  </a:ext>
                </a:extLst>
              </a:tr>
              <a:tr h="192418">
                <a:tc>
                  <a:txBody>
                    <a:bodyPr/>
                    <a:lstStyle/>
                    <a:p>
                      <a:pPr algn="l">
                        <a:spcAft>
                          <a:spcPts val="0"/>
                        </a:spcAft>
                      </a:pPr>
                      <a:r>
                        <a:rPr lang="en-US" sz="1300" kern="0" dirty="0">
                          <a:effectLst/>
                          <a:latin typeface="+mn-ea"/>
                          <a:ea typeface="+mn-ea"/>
                        </a:rPr>
                        <a:t>Observations</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14,043</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14,289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10,689</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10,771</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931183968"/>
                  </a:ext>
                </a:extLst>
              </a:tr>
              <a:tr h="192418">
                <a:tc>
                  <a:txBody>
                    <a:bodyPr/>
                    <a:lstStyle/>
                    <a:p>
                      <a:pPr algn="l">
                        <a:spcAft>
                          <a:spcPts val="0"/>
                        </a:spcAft>
                      </a:pPr>
                      <a:r>
                        <a:rPr lang="en-US" sz="1300" kern="0" dirty="0">
                          <a:effectLst/>
                          <a:latin typeface="+mn-ea"/>
                          <a:ea typeface="+mn-ea"/>
                        </a:rPr>
                        <a:t>(Pseudo) R</a:t>
                      </a:r>
                      <a:r>
                        <a:rPr lang="en-US" sz="1300" kern="0" baseline="30000" dirty="0">
                          <a:effectLst/>
                          <a:latin typeface="+mn-ea"/>
                          <a:ea typeface="+mn-ea"/>
                        </a:rPr>
                        <a:t>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0.173</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0.186</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0.216</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algn="ctr">
                        <a:spcAft>
                          <a:spcPts val="0"/>
                        </a:spcAft>
                      </a:pPr>
                      <a:r>
                        <a:rPr lang="en-US" sz="1300" kern="0" dirty="0">
                          <a:effectLst/>
                          <a:latin typeface="+mn-ea"/>
                          <a:ea typeface="+mn-ea"/>
                          <a:cs typeface="Times New Roman" panose="02020603050405020304" pitchFamily="18" charset="0"/>
                        </a:rPr>
                        <a:t>0.216</a:t>
                      </a:r>
                      <a:endParaRPr lang="zh-CN" sz="1300" kern="100" dirty="0">
                        <a:effectLst/>
                        <a:latin typeface="+mn-ea"/>
                        <a:ea typeface="+mn-ea"/>
                        <a:cs typeface="Times New Roman" panose="02020603050405020304" pitchFamily="18" charset="0"/>
                      </a:endParaRPr>
                    </a:p>
                  </a:txBody>
                  <a:tcPr marL="36195" marR="36195" marT="0" marB="0" anchor="ctr"/>
                </a:tc>
                <a:extLst>
                  <a:ext uri="{0D108BD9-81ED-4DB2-BD59-A6C34878D82A}">
                    <a16:rowId xmlns:a16="http://schemas.microsoft.com/office/drawing/2014/main" val="145990007"/>
                  </a:ext>
                </a:extLst>
              </a:tr>
            </a:tbl>
          </a:graphicData>
        </a:graphic>
      </p:graphicFrame>
      <p:sp>
        <p:nvSpPr>
          <p:cNvPr id="2" name="灯片编号占位符 1">
            <a:extLst>
              <a:ext uri="{FF2B5EF4-FFF2-40B4-BE49-F238E27FC236}">
                <a16:creationId xmlns:a16="http://schemas.microsoft.com/office/drawing/2014/main" id="{E9E4B414-61A8-4A3D-8B10-797410EFF7F7}"/>
              </a:ext>
            </a:extLst>
          </p:cNvPr>
          <p:cNvSpPr>
            <a:spLocks noGrp="1"/>
          </p:cNvSpPr>
          <p:nvPr>
            <p:ph type="sldNum" sz="quarter" idx="12"/>
          </p:nvPr>
        </p:nvSpPr>
        <p:spPr/>
        <p:txBody>
          <a:bodyPr/>
          <a:lstStyle/>
          <a:p>
            <a:fld id="{0FF54DE5-C571-48E8-A5BC-B369434E2F44}" type="slidenum">
              <a:rPr lang="en-US" altLang="zh-CN" smtClean="0"/>
              <a:pPr/>
              <a:t>21</a:t>
            </a:fld>
            <a:endParaRPr lang="en-US" altLang="zh-CN"/>
          </a:p>
        </p:txBody>
      </p:sp>
      <p:sp>
        <p:nvSpPr>
          <p:cNvPr id="7" name="矩形 5">
            <a:extLst>
              <a:ext uri="{FF2B5EF4-FFF2-40B4-BE49-F238E27FC236}">
                <a16:creationId xmlns:a16="http://schemas.microsoft.com/office/drawing/2014/main" id="{140A3758-BB86-47A4-B4A8-C86FB9269955}"/>
              </a:ext>
            </a:extLst>
          </p:cNvPr>
          <p:cNvSpPr/>
          <p:nvPr/>
        </p:nvSpPr>
        <p:spPr>
          <a:xfrm>
            <a:off x="3444536" y="2191509"/>
            <a:ext cx="7048870" cy="1652522"/>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0" name="标注: 线形(带强调线) 9">
            <a:extLst>
              <a:ext uri="{FF2B5EF4-FFF2-40B4-BE49-F238E27FC236}">
                <a16:creationId xmlns:a16="http://schemas.microsoft.com/office/drawing/2014/main" id="{9E1D8DBB-FB38-4D66-8805-D2F1662E2603}"/>
              </a:ext>
            </a:extLst>
          </p:cNvPr>
          <p:cNvSpPr/>
          <p:nvPr/>
        </p:nvSpPr>
        <p:spPr>
          <a:xfrm>
            <a:off x="10952989" y="2224143"/>
            <a:ext cx="1239011" cy="1512082"/>
          </a:xfrm>
          <a:prstGeom prst="accentCallout1">
            <a:avLst>
              <a:gd name="adj1" fmla="val 18750"/>
              <a:gd name="adj2" fmla="val -8333"/>
              <a:gd name="adj3" fmla="val 87229"/>
              <a:gd name="adj4" fmla="val -3833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CN" sz="1600" dirty="0"/>
              <a:t>Income can not explain the opposite results</a:t>
            </a:r>
            <a:endParaRPr lang="zh-CN" altLang="en-US" sz="1600" dirty="0"/>
          </a:p>
        </p:txBody>
      </p:sp>
      <p:sp>
        <p:nvSpPr>
          <p:cNvPr id="13" name="矩形 5">
            <a:extLst>
              <a:ext uri="{FF2B5EF4-FFF2-40B4-BE49-F238E27FC236}">
                <a16:creationId xmlns:a16="http://schemas.microsoft.com/office/drawing/2014/main" id="{58EB305D-A146-4B99-AAF7-6C067094B9C4}"/>
              </a:ext>
            </a:extLst>
          </p:cNvPr>
          <p:cNvSpPr/>
          <p:nvPr/>
        </p:nvSpPr>
        <p:spPr>
          <a:xfrm>
            <a:off x="3446016" y="4444037"/>
            <a:ext cx="7048870" cy="1777102"/>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5" name="标注: 线形(带强调线) 14">
            <a:extLst>
              <a:ext uri="{FF2B5EF4-FFF2-40B4-BE49-F238E27FC236}">
                <a16:creationId xmlns:a16="http://schemas.microsoft.com/office/drawing/2014/main" id="{B5F8E0A1-DEAB-46E9-989E-C76F9D0B01FD}"/>
              </a:ext>
            </a:extLst>
          </p:cNvPr>
          <p:cNvSpPr/>
          <p:nvPr/>
        </p:nvSpPr>
        <p:spPr>
          <a:xfrm>
            <a:off x="10952989" y="4426451"/>
            <a:ext cx="1239011" cy="1601487"/>
          </a:xfrm>
          <a:prstGeom prst="accentCallout1">
            <a:avLst>
              <a:gd name="adj1" fmla="val 18750"/>
              <a:gd name="adj2" fmla="val -8333"/>
              <a:gd name="adj3" fmla="val 87229"/>
              <a:gd name="adj4" fmla="val -3833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CN" sz="1600" dirty="0"/>
              <a:t>Property ownership can not explain the opposite results</a:t>
            </a:r>
            <a:endParaRPr lang="zh-CN" altLang="en-US" sz="1600" dirty="0"/>
          </a:p>
        </p:txBody>
      </p:sp>
    </p:spTree>
    <p:extLst>
      <p:ext uri="{BB962C8B-B14F-4D97-AF65-F5344CB8AC3E}">
        <p14:creationId xmlns:p14="http://schemas.microsoft.com/office/powerpoint/2010/main" val="3136647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sym typeface="Arial" panose="020B0604020202020204" pitchFamily="34" charset="0"/>
              </a:rPr>
              <a:t>Alternative explanations:</a:t>
            </a:r>
            <a:r>
              <a:rPr lang="zh-CN" altLang="en-US" sz="2800" dirty="0">
                <a:latin typeface="+mj-lt"/>
                <a:sym typeface="Arial" panose="020B0604020202020204" pitchFamily="34" charset="0"/>
              </a:rPr>
              <a:t> </a:t>
            </a:r>
            <a:r>
              <a:rPr lang="en-US" altLang="zh-CN" sz="2800" dirty="0">
                <a:latin typeface="+mj-lt"/>
                <a:sym typeface="Arial" panose="020B0604020202020204" pitchFamily="34" charset="0"/>
              </a:rPr>
              <a:t>Income and property ownership</a:t>
            </a:r>
          </a:p>
        </p:txBody>
      </p:sp>
      <p:sp>
        <p:nvSpPr>
          <p:cNvPr id="2" name="灯片编号占位符 1">
            <a:extLst>
              <a:ext uri="{FF2B5EF4-FFF2-40B4-BE49-F238E27FC236}">
                <a16:creationId xmlns:a16="http://schemas.microsoft.com/office/drawing/2014/main" id="{E9E4B414-61A8-4A3D-8B10-797410EFF7F7}"/>
              </a:ext>
            </a:extLst>
          </p:cNvPr>
          <p:cNvSpPr>
            <a:spLocks noGrp="1"/>
          </p:cNvSpPr>
          <p:nvPr>
            <p:ph type="sldNum" sz="quarter" idx="12"/>
          </p:nvPr>
        </p:nvSpPr>
        <p:spPr/>
        <p:txBody>
          <a:bodyPr/>
          <a:lstStyle/>
          <a:p>
            <a:fld id="{0FF54DE5-C571-48E8-A5BC-B369434E2F44}" type="slidenum">
              <a:rPr lang="en-US" altLang="zh-CN" smtClean="0"/>
              <a:pPr/>
              <a:t>22</a:t>
            </a:fld>
            <a:endParaRPr lang="en-US" altLang="zh-CN"/>
          </a:p>
        </p:txBody>
      </p:sp>
      <p:graphicFrame>
        <p:nvGraphicFramePr>
          <p:cNvPr id="9" name="表格 8">
            <a:extLst>
              <a:ext uri="{FF2B5EF4-FFF2-40B4-BE49-F238E27FC236}">
                <a16:creationId xmlns:a16="http://schemas.microsoft.com/office/drawing/2014/main" id="{7885B33E-9677-4AB1-A048-47ED26B0508B}"/>
              </a:ext>
            </a:extLst>
          </p:cNvPr>
          <p:cNvGraphicFramePr>
            <a:graphicFrameLocks noGrp="1"/>
          </p:cNvGraphicFramePr>
          <p:nvPr>
            <p:extLst>
              <p:ext uri="{D42A27DB-BD31-4B8C-83A1-F6EECF244321}">
                <p14:modId xmlns:p14="http://schemas.microsoft.com/office/powerpoint/2010/main" val="3364300309"/>
              </p:ext>
            </p:extLst>
          </p:nvPr>
        </p:nvGraphicFramePr>
        <p:xfrm>
          <a:off x="662170" y="1655469"/>
          <a:ext cx="9980025" cy="4556244"/>
        </p:xfrm>
        <a:graphic>
          <a:graphicData uri="http://schemas.openxmlformats.org/drawingml/2006/table">
            <a:tbl>
              <a:tblPr firstRow="1" bandRow="1">
                <a:tableStyleId>{2A488322-F2BA-4B5B-9748-0D474271808F}</a:tableStyleId>
              </a:tblPr>
              <a:tblGrid>
                <a:gridCol w="3076083">
                  <a:extLst>
                    <a:ext uri="{9D8B030D-6E8A-4147-A177-3AD203B41FA5}">
                      <a16:colId xmlns:a16="http://schemas.microsoft.com/office/drawing/2014/main" val="252477639"/>
                    </a:ext>
                  </a:extLst>
                </a:gridCol>
                <a:gridCol w="1092095">
                  <a:extLst>
                    <a:ext uri="{9D8B030D-6E8A-4147-A177-3AD203B41FA5}">
                      <a16:colId xmlns:a16="http://schemas.microsoft.com/office/drawing/2014/main" val="4274917832"/>
                    </a:ext>
                  </a:extLst>
                </a:gridCol>
                <a:gridCol w="1092095">
                  <a:extLst>
                    <a:ext uri="{9D8B030D-6E8A-4147-A177-3AD203B41FA5}">
                      <a16:colId xmlns:a16="http://schemas.microsoft.com/office/drawing/2014/main" val="2235616385"/>
                    </a:ext>
                  </a:extLst>
                </a:gridCol>
                <a:gridCol w="1092095">
                  <a:extLst>
                    <a:ext uri="{9D8B030D-6E8A-4147-A177-3AD203B41FA5}">
                      <a16:colId xmlns:a16="http://schemas.microsoft.com/office/drawing/2014/main" val="561487890"/>
                    </a:ext>
                  </a:extLst>
                </a:gridCol>
                <a:gridCol w="351372">
                  <a:extLst>
                    <a:ext uri="{9D8B030D-6E8A-4147-A177-3AD203B41FA5}">
                      <a16:colId xmlns:a16="http://schemas.microsoft.com/office/drawing/2014/main" val="4043441777"/>
                    </a:ext>
                  </a:extLst>
                </a:gridCol>
                <a:gridCol w="1092095">
                  <a:extLst>
                    <a:ext uri="{9D8B030D-6E8A-4147-A177-3AD203B41FA5}">
                      <a16:colId xmlns:a16="http://schemas.microsoft.com/office/drawing/2014/main" val="2626953305"/>
                    </a:ext>
                  </a:extLst>
                </a:gridCol>
                <a:gridCol w="1092095">
                  <a:extLst>
                    <a:ext uri="{9D8B030D-6E8A-4147-A177-3AD203B41FA5}">
                      <a16:colId xmlns:a16="http://schemas.microsoft.com/office/drawing/2014/main" val="1460189118"/>
                    </a:ext>
                  </a:extLst>
                </a:gridCol>
                <a:gridCol w="1092095">
                  <a:extLst>
                    <a:ext uri="{9D8B030D-6E8A-4147-A177-3AD203B41FA5}">
                      <a16:colId xmlns:a16="http://schemas.microsoft.com/office/drawing/2014/main" val="2034719639"/>
                    </a:ext>
                  </a:extLst>
                </a:gridCol>
              </a:tblGrid>
              <a:tr h="395724">
                <a:tc>
                  <a:txBody>
                    <a:bodyPr/>
                    <a:lstStyle/>
                    <a:p>
                      <a:pPr algn="just">
                        <a:spcAft>
                          <a:spcPts val="0"/>
                        </a:spcAft>
                      </a:pPr>
                      <a:r>
                        <a:rPr lang="en-US" sz="1300" kern="100" dirty="0">
                          <a:effectLst/>
                        </a:rPr>
                        <a:t>VARIABLES</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300" kern="0" dirty="0" err="1">
                          <a:effectLst/>
                        </a:rPr>
                        <a:t>Pension_participation</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(1)         (2)          (3)</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tc>
                  <a:txBody>
                    <a:bodyPr/>
                    <a:lstStyle/>
                    <a:p>
                      <a:pPr algn="ctr">
                        <a:spcAft>
                          <a:spcPts val="0"/>
                        </a:spcAft>
                      </a:pPr>
                      <a:r>
                        <a:rPr lang="en-US" sz="1300" kern="0" dirty="0">
                          <a:effectLst/>
                        </a:rPr>
                        <a:t> </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 </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gridSpan="3">
                  <a:txBody>
                    <a:bodyPr/>
                    <a:lstStyle/>
                    <a:p>
                      <a:pPr algn="ctr">
                        <a:spcAft>
                          <a:spcPts val="0"/>
                        </a:spcAft>
                      </a:pPr>
                      <a:r>
                        <a:rPr lang="en-US" sz="1300" kern="0" dirty="0">
                          <a:effectLst/>
                        </a:rPr>
                        <a:t>Ln(</a:t>
                      </a:r>
                      <a:r>
                        <a:rPr lang="en-US" sz="1300" kern="0" dirty="0" err="1">
                          <a:effectLst/>
                        </a:rPr>
                        <a:t>Pension_contribution</a:t>
                      </a:r>
                      <a:r>
                        <a:rPr lang="en-US" sz="1300" kern="0" dirty="0">
                          <a:effectLst/>
                        </a:rPr>
                        <a:t>)</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p>
                      <a:pPr algn="ctr">
                        <a:spcAft>
                          <a:spcPts val="0"/>
                        </a:spcAft>
                      </a:pPr>
                      <a:r>
                        <a:rPr lang="en-US" sz="1300" kern="100" dirty="0">
                          <a:effectLst/>
                        </a:rPr>
                        <a:t>(4)          (5)    </a:t>
                      </a:r>
                      <a:r>
                        <a:rPr lang="en-US" sz="1300" kern="100" dirty="0">
                          <a:effectLst/>
                          <a:latin typeface="等线" panose="02010600030101010101" pitchFamily="2" charset="-122"/>
                          <a:ea typeface="等线" panose="02010600030101010101" pitchFamily="2" charset="-122"/>
                          <a:cs typeface="Times New Roman" panose="02020603050405020304" pitchFamily="18" charset="0"/>
                        </a:rPr>
                        <a:t>          </a:t>
                      </a:r>
                      <a:r>
                        <a:rPr lang="en-US" sz="1300" kern="100" dirty="0">
                          <a:effectLst/>
                        </a:rPr>
                        <a:t>(6)</a:t>
                      </a:r>
                      <a:endParaRPr lang="zh-CN" sz="13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36195" marR="36195"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771229864"/>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fair</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-0.0678</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0.000233</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962501087"/>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(0.0488)</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(0.121)</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267837008"/>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a:t>
                      </a:r>
                      <a:r>
                        <a:rPr lang="en-US" sz="1300" kern="0" baseline="30000" dirty="0" err="1">
                          <a:effectLst/>
                          <a:latin typeface="+mn-ea"/>
                          <a:ea typeface="+mn-ea"/>
                          <a:cs typeface="Times New Roman" panose="02020603050405020304" pitchFamily="18" charset="0"/>
                        </a:rPr>
                        <a:t>good</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-0.0960*</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0.434***</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462720302"/>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(0.0532)</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(0.163)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173371853"/>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Chronic_diseases</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0.0337**</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-0.00674</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2231849147"/>
                  </a:ext>
                </a:extLst>
              </a:tr>
              <a:tr h="197862">
                <a:tc>
                  <a:txBody>
                    <a:bodyPr/>
                    <a:lstStyle/>
                    <a:p>
                      <a:pPr algn="l">
                        <a:spcAft>
                          <a:spcPts val="0"/>
                        </a:spcAft>
                      </a:pPr>
                      <a:r>
                        <a:rPr lang="en-US" sz="1300" kern="100">
                          <a:effectLst/>
                          <a:latin typeface="+mn-ea"/>
                          <a:ea typeface="+mn-ea"/>
                          <a:cs typeface="Times New Roman" panose="02020603050405020304" pitchFamily="18" charset="0"/>
                        </a:rPr>
                        <a:t> </a:t>
                      </a:r>
                      <a:endParaRPr lang="zh-CN" sz="1300" kern="10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(0.0138)</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(0.0390)</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775762825"/>
                  </a:ext>
                </a:extLst>
              </a:tr>
              <a:tr h="197862">
                <a:tc>
                  <a:txBody>
                    <a:bodyPr/>
                    <a:lstStyle/>
                    <a:p>
                      <a:pPr algn="l">
                        <a:spcAft>
                          <a:spcPts val="0"/>
                        </a:spcAft>
                      </a:pPr>
                      <a:r>
                        <a:rPr lang="en-US" sz="1300" kern="0" dirty="0" err="1">
                          <a:effectLst/>
                          <a:latin typeface="+mn-ea"/>
                          <a:ea typeface="+mn-ea"/>
                          <a:cs typeface="Times New Roman" panose="02020603050405020304" pitchFamily="18" charset="0"/>
                        </a:rPr>
                        <a:t>Health_risk</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0.215*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-0.634**</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478295992"/>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(0.115)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(0.316)</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648503699"/>
                  </a:ext>
                </a:extLst>
              </a:tr>
              <a:tr h="197862">
                <a:tc>
                  <a:txBody>
                    <a:bodyPr/>
                    <a:lstStyle/>
                    <a:p>
                      <a:pPr algn="l">
                        <a:spcAft>
                          <a:spcPts val="0"/>
                        </a:spcAft>
                      </a:pPr>
                      <a:r>
                        <a:rPr lang="en-US" sz="1300" kern="0" dirty="0" err="1">
                          <a:solidFill>
                            <a:schemeClr val="dk1"/>
                          </a:solidFill>
                          <a:effectLst/>
                          <a:latin typeface="+mn-ea"/>
                          <a:ea typeface="+mn-ea"/>
                          <a:cs typeface="Times New Roman" panose="02020603050405020304" pitchFamily="18" charset="0"/>
                        </a:rPr>
                        <a:t>Healthfair</a:t>
                      </a:r>
                      <a:r>
                        <a:rPr lang="en-US" sz="1300" kern="0" dirty="0">
                          <a:solidFill>
                            <a:schemeClr val="dk1"/>
                          </a:solidFill>
                          <a:effectLst/>
                          <a:latin typeface="+mn-ea"/>
                          <a:ea typeface="+mn-ea"/>
                          <a:cs typeface="Times New Roman" panose="02020603050405020304" pitchFamily="18" charset="0"/>
                        </a:rPr>
                        <a:t> × </a:t>
                      </a:r>
                      <a:r>
                        <a:rPr lang="en-US" altLang="zh-CN" sz="1300" kern="0" dirty="0" err="1">
                          <a:solidFill>
                            <a:schemeClr val="dk1"/>
                          </a:solidFill>
                          <a:effectLst/>
                          <a:latin typeface="+mn-ea"/>
                          <a:ea typeface="+mn-ea"/>
                          <a:cs typeface="Times New Roman" panose="02020603050405020304" pitchFamily="18" charset="0"/>
                        </a:rPr>
                        <a:t>Health_insurance</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0.0526</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0.0282</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2377994261"/>
                  </a:ext>
                </a:extLst>
              </a:tr>
              <a:tr h="197862">
                <a:tc>
                  <a:txBody>
                    <a:bodyPr/>
                    <a:lstStyle/>
                    <a:p>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(0.0493)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(0.122)</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410601428"/>
                  </a:ext>
                </a:extLst>
              </a:tr>
              <a:tr h="197862">
                <a:tc>
                  <a:txBody>
                    <a:bodyPr/>
                    <a:lstStyle/>
                    <a:p>
                      <a:pPr algn="l">
                        <a:spcAft>
                          <a:spcPts val="0"/>
                        </a:spcAft>
                      </a:pPr>
                      <a:r>
                        <a:rPr lang="en-US" sz="1300" kern="0" dirty="0" err="1">
                          <a:solidFill>
                            <a:schemeClr val="dk1"/>
                          </a:solidFill>
                          <a:effectLst/>
                          <a:latin typeface="+mn-ea"/>
                          <a:ea typeface="+mn-ea"/>
                          <a:cs typeface="Times New Roman" panose="02020603050405020304" pitchFamily="18" charset="0"/>
                        </a:rPr>
                        <a:t>Healthgood</a:t>
                      </a:r>
                      <a:r>
                        <a:rPr lang="en-US" sz="1300" kern="0" dirty="0">
                          <a:solidFill>
                            <a:schemeClr val="dk1"/>
                          </a:solidFill>
                          <a:effectLst/>
                          <a:latin typeface="+mn-ea"/>
                          <a:ea typeface="+mn-ea"/>
                          <a:cs typeface="Times New Roman" panose="02020603050405020304" pitchFamily="18" charset="0"/>
                        </a:rPr>
                        <a:t> × </a:t>
                      </a:r>
                      <a:r>
                        <a:rPr lang="en-US" altLang="zh-CN" sz="1300" kern="0" dirty="0" err="1">
                          <a:solidFill>
                            <a:schemeClr val="dk1"/>
                          </a:solidFill>
                          <a:effectLst/>
                          <a:latin typeface="+mn-ea"/>
                          <a:ea typeface="+mn-ea"/>
                          <a:cs typeface="Times New Roman" panose="02020603050405020304" pitchFamily="18" charset="0"/>
                        </a:rPr>
                        <a:t>Health_insurance</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0.0793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-0.336**</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394499561"/>
                  </a:ext>
                </a:extLst>
              </a:tr>
              <a:tr h="197862">
                <a:tc>
                  <a:txBody>
                    <a:bodyPr/>
                    <a:lstStyle/>
                    <a:p>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(0.0537)</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(0.163)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4156659581"/>
                  </a:ext>
                </a:extLst>
              </a:tr>
              <a:tr h="395724">
                <a:tc>
                  <a:txBody>
                    <a:bodyPr/>
                    <a:lstStyle/>
                    <a:p>
                      <a:pPr algn="l">
                        <a:spcAft>
                          <a:spcPts val="0"/>
                        </a:spcAft>
                      </a:pPr>
                      <a:r>
                        <a:rPr lang="en-US" sz="1300" kern="0" dirty="0" err="1">
                          <a:solidFill>
                            <a:schemeClr val="dk1"/>
                          </a:solidFill>
                          <a:effectLst/>
                          <a:latin typeface="+mn-ea"/>
                          <a:ea typeface="+mn-ea"/>
                          <a:cs typeface="Times New Roman" panose="02020603050405020304" pitchFamily="18" charset="0"/>
                        </a:rPr>
                        <a:t>Chronic_diseases</a:t>
                      </a:r>
                      <a:r>
                        <a:rPr lang="en-US" sz="1300" kern="0" dirty="0">
                          <a:solidFill>
                            <a:schemeClr val="dk1"/>
                          </a:solidFill>
                          <a:effectLst/>
                          <a:latin typeface="+mn-ea"/>
                          <a:ea typeface="+mn-ea"/>
                          <a:cs typeface="Times New Roman" panose="02020603050405020304" pitchFamily="18" charset="0"/>
                        </a:rPr>
                        <a:t> × </a:t>
                      </a:r>
                      <a:r>
                        <a:rPr lang="en-US" altLang="zh-CN" sz="1300" kern="0" dirty="0" err="1">
                          <a:solidFill>
                            <a:schemeClr val="dk1"/>
                          </a:solidFill>
                          <a:effectLst/>
                          <a:latin typeface="+mn-ea"/>
                          <a:ea typeface="+mn-ea"/>
                          <a:cs typeface="Times New Roman" panose="02020603050405020304" pitchFamily="18" charset="0"/>
                        </a:rPr>
                        <a:t>Health_insurance</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-0.0297**</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-0.00265</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056262820"/>
                  </a:ext>
                </a:extLst>
              </a:tr>
              <a:tr h="197862">
                <a:tc>
                  <a:txBody>
                    <a:bodyPr/>
                    <a:lstStyle/>
                    <a:p>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(0.0139)</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(0.0392)</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058259129"/>
                  </a:ext>
                </a:extLst>
              </a:tr>
              <a:tr h="197862">
                <a:tc>
                  <a:txBody>
                    <a:bodyPr/>
                    <a:lstStyle/>
                    <a:p>
                      <a:pPr algn="l">
                        <a:spcAft>
                          <a:spcPts val="0"/>
                        </a:spcAft>
                      </a:pPr>
                      <a:r>
                        <a:rPr lang="en-US" sz="1300" kern="0" dirty="0" err="1">
                          <a:solidFill>
                            <a:schemeClr val="dk1"/>
                          </a:solidFill>
                          <a:effectLst/>
                          <a:latin typeface="+mn-ea"/>
                          <a:ea typeface="+mn-ea"/>
                          <a:cs typeface="Times New Roman" panose="02020603050405020304" pitchFamily="18" charset="0"/>
                        </a:rPr>
                        <a:t>Health_risk</a:t>
                      </a:r>
                      <a:r>
                        <a:rPr lang="en-US" sz="1300" kern="0" dirty="0">
                          <a:solidFill>
                            <a:schemeClr val="dk1"/>
                          </a:solidFill>
                          <a:effectLst/>
                          <a:latin typeface="+mn-ea"/>
                          <a:ea typeface="+mn-ea"/>
                          <a:cs typeface="Times New Roman" panose="02020603050405020304" pitchFamily="18" charset="0"/>
                        </a:rPr>
                        <a:t> × </a:t>
                      </a:r>
                      <a:r>
                        <a:rPr lang="en-US" altLang="zh-CN" sz="1300" kern="0" dirty="0" err="1">
                          <a:solidFill>
                            <a:schemeClr val="dk1"/>
                          </a:solidFill>
                          <a:effectLst/>
                          <a:latin typeface="+mn-ea"/>
                          <a:ea typeface="+mn-ea"/>
                          <a:cs typeface="Times New Roman" panose="02020603050405020304" pitchFamily="18" charset="0"/>
                        </a:rPr>
                        <a:t>Health_insurance</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-0.173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0.520</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2771273807"/>
                  </a:ext>
                </a:extLst>
              </a:tr>
              <a:tr h="197862">
                <a:tc>
                  <a:txBody>
                    <a:bodyPr/>
                    <a:lstStyle/>
                    <a:p>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(0.116)</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(0.317)</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196476837"/>
                  </a:ext>
                </a:extLst>
              </a:tr>
              <a:tr h="197862">
                <a:tc>
                  <a:txBody>
                    <a:bodyPr/>
                    <a:lstStyle/>
                    <a:p>
                      <a:pPr algn="l">
                        <a:spcAft>
                          <a:spcPts val="0"/>
                        </a:spcAft>
                      </a:pPr>
                      <a:r>
                        <a:rPr lang="en-US" altLang="zh-CN" sz="1300" kern="0" dirty="0" err="1">
                          <a:solidFill>
                            <a:schemeClr val="dk1"/>
                          </a:solidFill>
                          <a:effectLst/>
                          <a:latin typeface="+mn-ea"/>
                          <a:ea typeface="+mn-ea"/>
                          <a:cs typeface="Times New Roman" panose="02020603050405020304" pitchFamily="18" charset="0"/>
                        </a:rPr>
                        <a:t>Health_insurance</a:t>
                      </a:r>
                      <a:endParaRPr lang="zh-CN" altLang="en-US" sz="1300" kern="0" dirty="0">
                        <a:solidFill>
                          <a:schemeClr val="dk1"/>
                        </a:solidFill>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0.251***</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0.335***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0.344***</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0.00396</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-0.0811</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-0.227*</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2521815111"/>
                  </a:ext>
                </a:extLst>
              </a:tr>
              <a:tr h="197862">
                <a:tc>
                  <a:txBody>
                    <a:bodyPr/>
                    <a:lstStyle/>
                    <a:p>
                      <a:pPr algn="l">
                        <a:spcAft>
                          <a:spcPts val="0"/>
                        </a:spcAft>
                      </a:pPr>
                      <a:r>
                        <a:rPr lang="en-US" sz="1300" kern="100" dirty="0">
                          <a:effectLst/>
                          <a:latin typeface="+mn-ea"/>
                          <a:ea typeface="+mn-ea"/>
                          <a:cs typeface="Times New Roman" panose="02020603050405020304" pitchFamily="18" charset="0"/>
                        </a:rPr>
                        <a:t> </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(0.0394)</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(0.0271)</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(0.0368)</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(0.0913)</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(0.0819)</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(0.119)</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4149654969"/>
                  </a:ext>
                </a:extLst>
              </a:tr>
              <a:tr h="197862">
                <a:tc>
                  <a:txBody>
                    <a:bodyPr/>
                    <a:lstStyle/>
                    <a:p>
                      <a:pPr algn="l">
                        <a:spcAft>
                          <a:spcPts val="0"/>
                        </a:spcAft>
                      </a:pPr>
                      <a:r>
                        <a:rPr lang="en-US" sz="1300" kern="0" dirty="0">
                          <a:effectLst/>
                          <a:latin typeface="+mn-ea"/>
                          <a:ea typeface="+mn-ea"/>
                          <a:cs typeface="Times New Roman" panose="02020603050405020304" pitchFamily="18" charset="0"/>
                        </a:rPr>
                        <a:t>Observations</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14,322</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14,323</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14,319</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 </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10,788</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10,788</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10,787</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1995365634"/>
                  </a:ext>
                </a:extLst>
              </a:tr>
              <a:tr h="197862">
                <a:tc>
                  <a:txBody>
                    <a:bodyPr/>
                    <a:lstStyle/>
                    <a:p>
                      <a:pPr algn="l">
                        <a:spcAft>
                          <a:spcPts val="0"/>
                        </a:spcAft>
                      </a:pPr>
                      <a:r>
                        <a:rPr lang="en-US" sz="1300" kern="0" dirty="0">
                          <a:effectLst/>
                          <a:latin typeface="+mn-ea"/>
                          <a:ea typeface="+mn-ea"/>
                          <a:cs typeface="Times New Roman" panose="02020603050405020304" pitchFamily="18" charset="0"/>
                        </a:rPr>
                        <a:t>(Pseudo) R</a:t>
                      </a:r>
                      <a:r>
                        <a:rPr lang="en-US" sz="1300" kern="0" baseline="30000" dirty="0">
                          <a:effectLst/>
                          <a:latin typeface="+mn-ea"/>
                          <a:ea typeface="+mn-ea"/>
                          <a:cs typeface="Times New Roman" panose="02020603050405020304" pitchFamily="18" charset="0"/>
                        </a:rPr>
                        <a:t>2</a:t>
                      </a:r>
                      <a:endParaRPr lang="zh-CN" sz="1300" kern="100" dirty="0">
                        <a:effectLst/>
                        <a:latin typeface="+mn-ea"/>
                        <a:ea typeface="+mn-ea"/>
                        <a:cs typeface="Times New Roman" panose="02020603050405020304" pitchFamily="18" charset="0"/>
                      </a:endParaRPr>
                    </a:p>
                  </a:txBody>
                  <a:tcPr marL="36195" marR="36195"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0.185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0.185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0.185</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 </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a:solidFill>
                            <a:schemeClr val="dk1"/>
                          </a:solidFill>
                          <a:effectLst/>
                          <a:latin typeface="+mn-ea"/>
                          <a:ea typeface="+mn-ea"/>
                          <a:cs typeface="Times New Roman" panose="02020603050405020304" pitchFamily="18" charset="0"/>
                        </a:rPr>
                        <a:t>0.216</a:t>
                      </a:r>
                      <a:endParaRPr lang="zh-CN" altLang="en-US" sz="1300" kern="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0.214</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en-US" sz="1300" kern="0" dirty="0">
                          <a:solidFill>
                            <a:schemeClr val="dk1"/>
                          </a:solidFill>
                          <a:effectLst/>
                          <a:latin typeface="+mn-ea"/>
                          <a:ea typeface="+mn-ea"/>
                          <a:cs typeface="Times New Roman" panose="02020603050405020304" pitchFamily="18" charset="0"/>
                        </a:rPr>
                        <a:t>0.214</a:t>
                      </a:r>
                      <a:endParaRPr lang="zh-CN" altLang="en-US" sz="1300" kern="0" dirty="0">
                        <a:solidFill>
                          <a:schemeClr val="dk1"/>
                        </a:solidFill>
                        <a:effectLst/>
                        <a:latin typeface="+mn-ea"/>
                        <a:ea typeface="+mn-ea"/>
                        <a:cs typeface="Times New Roman" panose="02020603050405020304" pitchFamily="18" charset="0"/>
                      </a:endParaRPr>
                    </a:p>
                  </a:txBody>
                  <a:tcPr marL="17780" marR="17780" marT="0" marB="0" anchor="ctr"/>
                </a:tc>
                <a:extLst>
                  <a:ext uri="{0D108BD9-81ED-4DB2-BD59-A6C34878D82A}">
                    <a16:rowId xmlns:a16="http://schemas.microsoft.com/office/drawing/2014/main" val="3592902824"/>
                  </a:ext>
                </a:extLst>
              </a:tr>
            </a:tbl>
          </a:graphicData>
        </a:graphic>
      </p:graphicFrame>
      <p:sp>
        <p:nvSpPr>
          <p:cNvPr id="7" name="矩形 5">
            <a:extLst>
              <a:ext uri="{FF2B5EF4-FFF2-40B4-BE49-F238E27FC236}">
                <a16:creationId xmlns:a16="http://schemas.microsoft.com/office/drawing/2014/main" id="{140A3758-BB86-47A4-B4A8-C86FB9269955}"/>
              </a:ext>
            </a:extLst>
          </p:cNvPr>
          <p:cNvSpPr/>
          <p:nvPr/>
        </p:nvSpPr>
        <p:spPr>
          <a:xfrm>
            <a:off x="3748722" y="3638745"/>
            <a:ext cx="6893473" cy="1762813"/>
          </a:xfrm>
          <a:prstGeom prst="rect">
            <a:avLst/>
          </a:prstGeom>
          <a:noFill/>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0" name="标注: 线形(带强调线) 9">
            <a:extLst>
              <a:ext uri="{FF2B5EF4-FFF2-40B4-BE49-F238E27FC236}">
                <a16:creationId xmlns:a16="http://schemas.microsoft.com/office/drawing/2014/main" id="{9E1D8DBB-FB38-4D66-8805-D2F1662E2603}"/>
              </a:ext>
            </a:extLst>
          </p:cNvPr>
          <p:cNvSpPr/>
          <p:nvPr/>
        </p:nvSpPr>
        <p:spPr>
          <a:xfrm>
            <a:off x="10952989" y="2224142"/>
            <a:ext cx="1239011" cy="1999065"/>
          </a:xfrm>
          <a:prstGeom prst="accentCallout1">
            <a:avLst>
              <a:gd name="adj1" fmla="val 18750"/>
              <a:gd name="adj2" fmla="val -8333"/>
              <a:gd name="adj3" fmla="val 91593"/>
              <a:gd name="adj4" fmla="val -24638"/>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CN" sz="1600" dirty="0"/>
              <a:t>Formal health Insurance can not explain the opposite results</a:t>
            </a:r>
            <a:endParaRPr lang="zh-CN" altLang="en-US" sz="1600" dirty="0"/>
          </a:p>
        </p:txBody>
      </p:sp>
    </p:spTree>
    <p:extLst>
      <p:ext uri="{BB962C8B-B14F-4D97-AF65-F5344CB8AC3E}">
        <p14:creationId xmlns:p14="http://schemas.microsoft.com/office/powerpoint/2010/main" val="3648610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Conclusions</a:t>
            </a:r>
          </a:p>
        </p:txBody>
      </p:sp>
      <p:sp>
        <p:nvSpPr>
          <p:cNvPr id="15" name="Rectangle 15">
            <a:extLst>
              <a:ext uri="{FF2B5EF4-FFF2-40B4-BE49-F238E27FC236}">
                <a16:creationId xmlns:a16="http://schemas.microsoft.com/office/drawing/2014/main" id="{2828C1F3-64FC-0543-A46E-EF9CBB444126}"/>
              </a:ext>
            </a:extLst>
          </p:cNvPr>
          <p:cNvSpPr/>
          <p:nvPr/>
        </p:nvSpPr>
        <p:spPr>
          <a:xfrm>
            <a:off x="605791" y="1465408"/>
            <a:ext cx="10812780" cy="5027467"/>
          </a:xfrm>
          <a:prstGeom prst="rect">
            <a:avLst/>
          </a:prstGeom>
        </p:spPr>
        <p:txBody>
          <a:bodyPr wrap="square">
            <a:spAutoFit/>
          </a:bodyPr>
          <a:lstStyle/>
          <a:p>
            <a:pPr marL="742950" lvl="1" indent="-285750" defTabSz="685800" fontAlgn="base">
              <a:lnSpc>
                <a:spcPct val="150000"/>
              </a:lnSpc>
              <a:spcBef>
                <a:spcPct val="0"/>
              </a:spcBef>
              <a:spcAft>
                <a:spcPct val="0"/>
              </a:spcAft>
              <a:buFont typeface="Arial" pitchFamily="34" charset="0"/>
              <a:buChar char="•"/>
            </a:pPr>
            <a:r>
              <a:rPr lang="en-US" altLang="zh-CN" dirty="0">
                <a:ea typeface="微软雅黑" panose="020B0503020204020204" pitchFamily="34" charset="-122"/>
              </a:rPr>
              <a:t>The first piece of empirical evidence </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The impact of health cost risk on annuitization decisions and pension demand </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sym typeface="Wingdings" panose="05000000000000000000" pitchFamily="2" charset="2"/>
              </a:rPr>
              <a:t>Consistently negative after teasing out the effect of informal insurance</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Individuals with lower health cost risk and with no children are more likely to participate in a pension and contribute more after enrollment</a:t>
            </a:r>
            <a:endParaRPr lang="en-US" altLang="zh-CN" sz="1600" dirty="0">
              <a:ea typeface="微软雅黑" panose="020B0503020204020204" pitchFamily="34" charset="-122"/>
              <a:sym typeface="Wingdings" panose="05000000000000000000" pitchFamily="2" charset="2"/>
            </a:endParaRPr>
          </a:p>
          <a:p>
            <a:pPr marL="742950" lvl="1" indent="-285750" defTabSz="685800" fontAlgn="base">
              <a:lnSpc>
                <a:spcPct val="150000"/>
              </a:lnSpc>
              <a:spcBef>
                <a:spcPct val="0"/>
              </a:spcBef>
              <a:spcAft>
                <a:spcPct val="0"/>
              </a:spcAft>
              <a:buFont typeface="Arial" pitchFamily="34" charset="0"/>
              <a:buChar char="•"/>
            </a:pPr>
            <a:r>
              <a:rPr lang="en-US" altLang="zh-CN" dirty="0">
                <a:ea typeface="微软雅黑" panose="020B0503020204020204" pitchFamily="34" charset="-122"/>
                <a:sym typeface="Wingdings" panose="05000000000000000000" pitchFamily="2" charset="2"/>
              </a:rPr>
              <a:t> </a:t>
            </a:r>
            <a:r>
              <a:rPr lang="en-US" altLang="zh-CN" dirty="0">
                <a:ea typeface="微软雅黑" panose="020B0503020204020204" pitchFamily="34" charset="-122"/>
              </a:rPr>
              <a:t>A seemingly contradictory result</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Health cost risk increases the probability of pension participation</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Health cost risk decreases the amount of pension contribution for pension participants</a:t>
            </a:r>
          </a:p>
          <a:p>
            <a:pPr marL="742950" lvl="1" indent="-285750" defTabSz="685800" fontAlgn="base">
              <a:lnSpc>
                <a:spcPct val="150000"/>
              </a:lnSpc>
              <a:spcBef>
                <a:spcPct val="0"/>
              </a:spcBef>
              <a:spcAft>
                <a:spcPct val="0"/>
              </a:spcAft>
              <a:buFont typeface="Arial" pitchFamily="34" charset="0"/>
              <a:buChar char="•"/>
            </a:pPr>
            <a:r>
              <a:rPr lang="en-US" altLang="zh-CN" dirty="0">
                <a:ea typeface="微软雅黑" panose="020B0503020204020204" pitchFamily="34" charset="-122"/>
              </a:rPr>
              <a:t>The substitution effect of informal insurance on pensions is stronger than thus mitigates the health cost risk impact more pronounced</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among households with better-educated children, lower incomes, and more informal social networks</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in regions that have a higher male–female ratio, that have higher mobility, or are less developed </a:t>
            </a:r>
          </a:p>
          <a:p>
            <a:pPr marL="1200150" lvl="2" indent="-285750" defTabSz="685800" fontAlgn="base">
              <a:lnSpc>
                <a:spcPct val="150000"/>
              </a:lnSpc>
              <a:spcBef>
                <a:spcPct val="0"/>
              </a:spcBef>
              <a:spcAft>
                <a:spcPct val="0"/>
              </a:spcAft>
              <a:buFont typeface="Arial" pitchFamily="34" charset="0"/>
              <a:buChar char="•"/>
            </a:pPr>
            <a:r>
              <a:rPr lang="en-US" altLang="zh-CN" sz="1600" dirty="0">
                <a:ea typeface="微软雅黑" panose="020B0503020204020204" pitchFamily="34" charset="-122"/>
              </a:rPr>
              <a:t>does not differ depending on their children’s gender</a:t>
            </a:r>
          </a:p>
        </p:txBody>
      </p:sp>
      <p:sp>
        <p:nvSpPr>
          <p:cNvPr id="2" name="灯片编号占位符 1">
            <a:extLst>
              <a:ext uri="{FF2B5EF4-FFF2-40B4-BE49-F238E27FC236}">
                <a16:creationId xmlns:a16="http://schemas.microsoft.com/office/drawing/2014/main" id="{8002BB96-F06B-4A52-A093-75B70B9F6318}"/>
              </a:ext>
            </a:extLst>
          </p:cNvPr>
          <p:cNvSpPr>
            <a:spLocks noGrp="1"/>
          </p:cNvSpPr>
          <p:nvPr>
            <p:ph type="sldNum" sz="quarter" idx="12"/>
          </p:nvPr>
        </p:nvSpPr>
        <p:spPr/>
        <p:txBody>
          <a:bodyPr/>
          <a:lstStyle/>
          <a:p>
            <a:fld id="{0FF54DE5-C571-48E8-A5BC-B369434E2F44}" type="slidenum">
              <a:rPr lang="en-US" altLang="zh-CN" smtClean="0"/>
              <a:pPr/>
              <a:t>23</a:t>
            </a:fld>
            <a:endParaRPr lang="en-US" altLang="zh-CN"/>
          </a:p>
        </p:txBody>
      </p:sp>
    </p:spTree>
    <p:extLst>
      <p:ext uri="{BB962C8B-B14F-4D97-AF65-F5344CB8AC3E}">
        <p14:creationId xmlns:p14="http://schemas.microsoft.com/office/powerpoint/2010/main" val="155094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99" y="2971806"/>
            <a:ext cx="10456624" cy="1684150"/>
          </a:xfrm>
        </p:spPr>
        <p:txBody>
          <a:bodyPr/>
          <a:lstStyle/>
          <a:p>
            <a:r>
              <a:rPr lang="en-US" dirty="0"/>
              <a:t>Q&amp;A</a:t>
            </a:r>
          </a:p>
        </p:txBody>
      </p:sp>
      <p:sp>
        <p:nvSpPr>
          <p:cNvPr id="3" name="Text Placeholder 2"/>
          <p:cNvSpPr>
            <a:spLocks noGrp="1"/>
          </p:cNvSpPr>
          <p:nvPr>
            <p:ph type="body" idx="1"/>
          </p:nvPr>
        </p:nvSpPr>
        <p:spPr/>
        <p:txBody>
          <a:bodyPr>
            <a:normAutofit/>
          </a:bodyPr>
          <a:lstStyle/>
          <a:p>
            <a:r>
              <a:rPr lang="en-US" sz="1800" dirty="0"/>
              <a:t>aimeitong@cufe.edu.cn</a:t>
            </a:r>
          </a:p>
        </p:txBody>
      </p:sp>
      <p:sp>
        <p:nvSpPr>
          <p:cNvPr id="6" name="灯片编号占位符 5">
            <a:extLst>
              <a:ext uri="{FF2B5EF4-FFF2-40B4-BE49-F238E27FC236}">
                <a16:creationId xmlns:a16="http://schemas.microsoft.com/office/drawing/2014/main" id="{8770E1DB-2B2B-49A7-A74A-F4D214557D97}"/>
              </a:ext>
            </a:extLst>
          </p:cNvPr>
          <p:cNvSpPr>
            <a:spLocks noGrp="1"/>
          </p:cNvSpPr>
          <p:nvPr>
            <p:ph type="sldNum" sz="quarter" idx="12"/>
          </p:nvPr>
        </p:nvSpPr>
        <p:spPr/>
        <p:txBody>
          <a:bodyPr/>
          <a:lstStyle/>
          <a:p>
            <a:fld id="{0FF54DE5-C571-48E8-A5BC-B369434E2F44}" type="slidenum">
              <a:rPr lang="en-US" altLang="zh-CN" smtClean="0"/>
              <a:pPr/>
              <a:t>24</a:t>
            </a:fld>
            <a:endParaRPr lang="en-US" altLang="zh-CN"/>
          </a:p>
        </p:txBody>
      </p:sp>
    </p:spTree>
    <p:extLst>
      <p:ext uri="{BB962C8B-B14F-4D97-AF65-F5344CB8AC3E}">
        <p14:creationId xmlns:p14="http://schemas.microsoft.com/office/powerpoint/2010/main" val="132884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Other robustness tests</a:t>
            </a:r>
          </a:p>
        </p:txBody>
      </p:sp>
      <p:sp>
        <p:nvSpPr>
          <p:cNvPr id="2" name="矩形 1">
            <a:extLst>
              <a:ext uri="{FF2B5EF4-FFF2-40B4-BE49-F238E27FC236}">
                <a16:creationId xmlns:a16="http://schemas.microsoft.com/office/drawing/2014/main" id="{F833CFC7-F117-4511-BF4A-0FC2FB77095F}"/>
              </a:ext>
            </a:extLst>
          </p:cNvPr>
          <p:cNvSpPr/>
          <p:nvPr/>
        </p:nvSpPr>
        <p:spPr>
          <a:xfrm>
            <a:off x="1099073" y="1341572"/>
            <a:ext cx="10319497" cy="4975462"/>
          </a:xfrm>
          <a:prstGeom prst="rect">
            <a:avLst/>
          </a:prstGeom>
        </p:spPr>
        <p:txBody>
          <a:bodyPr/>
          <a:lstStyle/>
          <a:p>
            <a:pPr marL="342900" lvl="0" indent="-342900">
              <a:lnSpc>
                <a:spcPct val="150000"/>
              </a:lnSpc>
              <a:spcAft>
                <a:spcPts val="600"/>
              </a:spcAft>
              <a:buFont typeface="+mj-lt"/>
              <a:buAutoNum type="arabicPeriod"/>
            </a:pPr>
            <a:r>
              <a:rPr lang="en-US" altLang="zh-CN" sz="1800" dirty="0"/>
              <a:t>Using a full sample including both pension participants and nonparticipants to estimate the impact on pension contribution</a:t>
            </a:r>
            <a:endParaRPr lang="zh-CN" altLang="en-US" sz="1800" dirty="0"/>
          </a:p>
          <a:p>
            <a:pPr marL="342900" lvl="0" indent="-342900">
              <a:lnSpc>
                <a:spcPct val="150000"/>
              </a:lnSpc>
              <a:spcAft>
                <a:spcPts val="600"/>
              </a:spcAft>
              <a:buFont typeface="+mj-lt"/>
              <a:buAutoNum type="arabicPeriod"/>
            </a:pPr>
            <a:r>
              <a:rPr lang="en-US" altLang="zh-CN" sz="1800" dirty="0"/>
              <a:t>Using </a:t>
            </a:r>
            <a:r>
              <a:rPr lang="en-US" altLang="zh-CN" sz="1800" i="1" dirty="0" err="1"/>
              <a:t>Rely_on_children</a:t>
            </a:r>
            <a:r>
              <a:rPr lang="en-US" altLang="zh-CN" sz="1800" i="1" dirty="0"/>
              <a:t> </a:t>
            </a:r>
            <a:r>
              <a:rPr lang="en-US" altLang="zh-CN" sz="1800" dirty="0"/>
              <a:t>to measure the existence of informal insurance, capturing individuals’ subjective belief</a:t>
            </a:r>
          </a:p>
          <a:p>
            <a:pPr marL="342900" lvl="0" indent="-342900">
              <a:lnSpc>
                <a:spcPct val="150000"/>
              </a:lnSpc>
              <a:spcAft>
                <a:spcPts val="600"/>
              </a:spcAft>
              <a:buFont typeface="+mj-lt"/>
              <a:buAutoNum type="arabicPeriod"/>
            </a:pPr>
            <a:r>
              <a:rPr lang="en-US" altLang="zh-CN" sz="1800" dirty="0"/>
              <a:t>Using Ln(</a:t>
            </a:r>
            <a:r>
              <a:rPr lang="en-US" altLang="zh-CN" sz="1800" i="1" dirty="0" err="1"/>
              <a:t>Number_of_children</a:t>
            </a:r>
            <a:r>
              <a:rPr lang="en-US" altLang="zh-CN" sz="1800" i="1" dirty="0"/>
              <a:t>)</a:t>
            </a:r>
            <a:r>
              <a:rPr lang="en-US" altLang="zh-CN" sz="1800" dirty="0"/>
              <a:t> to capture </a:t>
            </a:r>
            <a:r>
              <a:rPr lang="en-US" altLang="zh-CN" dirty="0"/>
              <a:t>the potential</a:t>
            </a:r>
            <a:r>
              <a:rPr lang="en-US" altLang="zh-CN" sz="1800" dirty="0"/>
              <a:t> marginally decreasing substitution effect of having more children</a:t>
            </a:r>
          </a:p>
          <a:p>
            <a:pPr marL="342900" lvl="0" indent="-342900">
              <a:lnSpc>
                <a:spcPct val="150000"/>
              </a:lnSpc>
              <a:spcAft>
                <a:spcPts val="600"/>
              </a:spcAft>
              <a:buFont typeface="+mj-lt"/>
              <a:buAutoNum type="arabicPeriod"/>
            </a:pPr>
            <a:r>
              <a:rPr lang="en-US" altLang="zh-CN" sz="1800" dirty="0"/>
              <a:t>Using individuals’ registered residence (</a:t>
            </a:r>
            <a:r>
              <a:rPr lang="en-US" altLang="zh-CN" sz="1800" i="1" dirty="0"/>
              <a:t>urban</a:t>
            </a:r>
            <a:r>
              <a:rPr lang="en-US" altLang="zh-CN" sz="1800" dirty="0"/>
              <a:t>) for the regional development level in the analysis of heterogeneous informal insurance impact</a:t>
            </a:r>
          </a:p>
          <a:p>
            <a:pPr marL="342900" lvl="0" indent="-342900">
              <a:lnSpc>
                <a:spcPct val="150000"/>
              </a:lnSpc>
              <a:spcAft>
                <a:spcPts val="600"/>
              </a:spcAft>
              <a:buFont typeface="+mj-lt"/>
              <a:buAutoNum type="arabicPeriod"/>
            </a:pPr>
            <a:r>
              <a:rPr lang="en-US" altLang="zh-CN" sz="1800" dirty="0"/>
              <a:t>Considering the bundling policy of parents and children; therefore controlling for </a:t>
            </a:r>
            <a:r>
              <a:rPr lang="en-US" altLang="zh-CN" sz="1800" i="1" dirty="0" err="1"/>
              <a:t>Living_parent</a:t>
            </a:r>
            <a:r>
              <a:rPr lang="en-US" altLang="zh-CN" i="1" dirty="0"/>
              <a:t> </a:t>
            </a:r>
            <a:r>
              <a:rPr lang="en-US" altLang="zh-CN" dirty="0"/>
              <a:t>and </a:t>
            </a:r>
            <a:r>
              <a:rPr lang="en-US" altLang="zh-CN" sz="1800" dirty="0"/>
              <a:t>using clustered standard errors at the household level</a:t>
            </a:r>
          </a:p>
          <a:p>
            <a:pPr marL="342900" lvl="0" indent="-342900">
              <a:lnSpc>
                <a:spcPct val="150000"/>
              </a:lnSpc>
              <a:spcAft>
                <a:spcPts val="600"/>
              </a:spcAft>
              <a:buFont typeface="+mj-lt"/>
              <a:buAutoNum type="arabicPeriod"/>
            </a:pPr>
            <a:r>
              <a:rPr lang="en-US" altLang="zh-CN" dirty="0"/>
              <a:t>Considering </a:t>
            </a:r>
            <a:r>
              <a:rPr lang="en-US" altLang="zh-CN" sz="1800" dirty="0"/>
              <a:t>the impact of health cost risk on pension demand may change as age increases; therefore adding an interaction term between health cost risk and age dummies</a:t>
            </a:r>
          </a:p>
        </p:txBody>
      </p:sp>
      <p:sp>
        <p:nvSpPr>
          <p:cNvPr id="3" name="灯片编号占位符 2">
            <a:extLst>
              <a:ext uri="{FF2B5EF4-FFF2-40B4-BE49-F238E27FC236}">
                <a16:creationId xmlns:a16="http://schemas.microsoft.com/office/drawing/2014/main" id="{21CC4E2E-838C-42C6-ACCA-E1F32899FF66}"/>
              </a:ext>
            </a:extLst>
          </p:cNvPr>
          <p:cNvSpPr>
            <a:spLocks noGrp="1"/>
          </p:cNvSpPr>
          <p:nvPr>
            <p:ph type="sldNum" sz="quarter" idx="12"/>
          </p:nvPr>
        </p:nvSpPr>
        <p:spPr/>
        <p:txBody>
          <a:bodyPr/>
          <a:lstStyle/>
          <a:p>
            <a:fld id="{0FF54DE5-C571-48E8-A5BC-B369434E2F44}" type="slidenum">
              <a:rPr lang="en-US" altLang="zh-CN" smtClean="0"/>
              <a:pPr/>
              <a:t>25</a:t>
            </a:fld>
            <a:endParaRPr lang="en-US" altLang="zh-CN"/>
          </a:p>
        </p:txBody>
      </p:sp>
    </p:spTree>
    <p:extLst>
      <p:ext uri="{BB962C8B-B14F-4D97-AF65-F5344CB8AC3E}">
        <p14:creationId xmlns:p14="http://schemas.microsoft.com/office/powerpoint/2010/main" val="3350373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Motivation II: Health cost risk</a:t>
            </a:r>
          </a:p>
        </p:txBody>
      </p:sp>
      <p:sp>
        <p:nvSpPr>
          <p:cNvPr id="3" name="灯片编号占位符 2">
            <a:extLst>
              <a:ext uri="{FF2B5EF4-FFF2-40B4-BE49-F238E27FC236}">
                <a16:creationId xmlns:a16="http://schemas.microsoft.com/office/drawing/2014/main" id="{6A341352-E6BA-43CA-9689-165F6E1DCCA5}"/>
              </a:ext>
            </a:extLst>
          </p:cNvPr>
          <p:cNvSpPr>
            <a:spLocks noGrp="1"/>
          </p:cNvSpPr>
          <p:nvPr>
            <p:ph type="sldNum" sz="quarter" idx="12"/>
          </p:nvPr>
        </p:nvSpPr>
        <p:spPr/>
        <p:txBody>
          <a:bodyPr/>
          <a:lstStyle/>
          <a:p>
            <a:fld id="{0FF54DE5-C571-48E8-A5BC-B369434E2F44}" type="slidenum">
              <a:rPr lang="en-US" altLang="zh-CN" smtClean="0"/>
              <a:pPr/>
              <a:t>3</a:t>
            </a:fld>
            <a:endParaRPr lang="en-US" altLang="zh-CN"/>
          </a:p>
        </p:txBody>
      </p:sp>
      <p:sp>
        <p:nvSpPr>
          <p:cNvPr id="4" name="文本框 3">
            <a:extLst>
              <a:ext uri="{FF2B5EF4-FFF2-40B4-BE49-F238E27FC236}">
                <a16:creationId xmlns:a16="http://schemas.microsoft.com/office/drawing/2014/main" id="{F2BD9D2A-F338-80AD-1FFB-29E868544E19}"/>
              </a:ext>
            </a:extLst>
          </p:cNvPr>
          <p:cNvSpPr txBox="1"/>
          <p:nvPr/>
        </p:nvSpPr>
        <p:spPr>
          <a:xfrm>
            <a:off x="946339" y="1665395"/>
            <a:ext cx="10602658" cy="38940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2400" dirty="0"/>
              <a:t>The existing theoretical models and simulations about the impact of the health cost risk on annuity demand in the early retirement years</a:t>
            </a:r>
          </a:p>
          <a:p>
            <a:pPr marL="742950" lvl="1" indent="-285750">
              <a:lnSpc>
                <a:spcPct val="150000"/>
              </a:lnSpc>
              <a:buFont typeface="Arial" panose="020B0604020202020204" pitchFamily="34" charset="0"/>
              <a:buChar char="•"/>
            </a:pPr>
            <a:r>
              <a:rPr lang="en-US" altLang="zh-CN" sz="2400" dirty="0"/>
              <a:t>Negative (Davidoff et al., 2005; </a:t>
            </a:r>
            <a:r>
              <a:rPr lang="en-US" altLang="zh-CN" sz="2400" dirty="0" err="1"/>
              <a:t>Peijnenburg</a:t>
            </a:r>
            <a:r>
              <a:rPr lang="en-US" altLang="zh-CN" sz="2400" dirty="0"/>
              <a:t> et al., 2017)</a:t>
            </a:r>
          </a:p>
          <a:p>
            <a:pPr marL="742950" lvl="1" indent="-285750">
              <a:lnSpc>
                <a:spcPct val="150000"/>
              </a:lnSpc>
              <a:buFont typeface="Arial" panose="020B0604020202020204" pitchFamily="34" charset="0"/>
              <a:buChar char="•"/>
            </a:pPr>
            <a:r>
              <a:rPr lang="en-US" altLang="zh-CN" sz="2400" dirty="0"/>
              <a:t>Positive (Pang and Warshawsky, 2010)</a:t>
            </a:r>
          </a:p>
          <a:p>
            <a:pPr marL="742950" lvl="1" indent="-285750">
              <a:lnSpc>
                <a:spcPct val="150000"/>
              </a:lnSpc>
              <a:buFont typeface="Arial" panose="020B0604020202020204" pitchFamily="34" charset="0"/>
              <a:buChar char="•"/>
            </a:pPr>
            <a:r>
              <a:rPr lang="en-US" altLang="zh-CN" sz="2400" dirty="0"/>
              <a:t>Parameter-sensitive (</a:t>
            </a:r>
            <a:r>
              <a:rPr lang="en-US" altLang="zh-CN" sz="2400" dirty="0" err="1"/>
              <a:t>Pashchenko</a:t>
            </a:r>
            <a:r>
              <a:rPr lang="en-US" altLang="zh-CN" sz="2400" dirty="0"/>
              <a:t>, 2013). </a:t>
            </a:r>
          </a:p>
          <a:p>
            <a:pPr marL="285750" indent="-285750">
              <a:lnSpc>
                <a:spcPct val="150000"/>
              </a:lnSpc>
              <a:buFont typeface="Arial" panose="020B0604020202020204" pitchFamily="34" charset="0"/>
              <a:buChar char="•"/>
            </a:pPr>
            <a:endParaRPr lang="en-US" altLang="zh-CN" sz="2400" dirty="0"/>
          </a:p>
          <a:p>
            <a:pPr marL="285750" indent="-285750">
              <a:lnSpc>
                <a:spcPct val="150000"/>
              </a:lnSpc>
              <a:buFont typeface="Arial" panose="020B0604020202020204" pitchFamily="34" charset="0"/>
              <a:buChar char="•"/>
            </a:pPr>
            <a:r>
              <a:rPr lang="en-US" altLang="zh-CN" sz="2400" dirty="0"/>
              <a:t>Real world empirical evidence remains a gap</a:t>
            </a:r>
          </a:p>
        </p:txBody>
      </p:sp>
    </p:spTree>
    <p:extLst>
      <p:ext uri="{BB962C8B-B14F-4D97-AF65-F5344CB8AC3E}">
        <p14:creationId xmlns:p14="http://schemas.microsoft.com/office/powerpoint/2010/main" val="1277935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Institutional background </a:t>
            </a:r>
          </a:p>
        </p:txBody>
      </p:sp>
      <p:sp>
        <p:nvSpPr>
          <p:cNvPr id="15" name="Rectangle 15">
            <a:extLst>
              <a:ext uri="{FF2B5EF4-FFF2-40B4-BE49-F238E27FC236}">
                <a16:creationId xmlns:a16="http://schemas.microsoft.com/office/drawing/2014/main" id="{2828C1F3-64FC-0543-A46E-EF9CBB444126}"/>
              </a:ext>
            </a:extLst>
          </p:cNvPr>
          <p:cNvSpPr/>
          <p:nvPr/>
        </p:nvSpPr>
        <p:spPr>
          <a:xfrm>
            <a:off x="1089182" y="1487022"/>
            <a:ext cx="9909018" cy="5107104"/>
          </a:xfrm>
          <a:prstGeom prst="rect">
            <a:avLst/>
          </a:prstGeom>
        </p:spPr>
        <p:txBody>
          <a:bodyPr wrap="square">
            <a:spAutoFit/>
          </a:bodyPr>
          <a:lstStyle/>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Residents Basic Pension in China </a:t>
            </a: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The individual-account pension benefits are financed by individual contributions in the heritable, fully funded individual accounts.</a:t>
            </a:r>
          </a:p>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The general account basic pension benefits are financed purely by the general tax on a pay-as-you-go basis.</a:t>
            </a:r>
          </a:p>
        </p:txBody>
      </p:sp>
      <p:graphicFrame>
        <p:nvGraphicFramePr>
          <p:cNvPr id="5" name="图示 4">
            <a:extLst>
              <a:ext uri="{FF2B5EF4-FFF2-40B4-BE49-F238E27FC236}">
                <a16:creationId xmlns:a16="http://schemas.microsoft.com/office/drawing/2014/main" id="{1685672C-49A6-4C5C-B13F-811DB4303751}"/>
              </a:ext>
            </a:extLst>
          </p:cNvPr>
          <p:cNvGraphicFramePr/>
          <p:nvPr>
            <p:extLst>
              <p:ext uri="{D42A27DB-BD31-4B8C-83A1-F6EECF244321}">
                <p14:modId xmlns:p14="http://schemas.microsoft.com/office/powerpoint/2010/main" val="405398923"/>
              </p:ext>
            </p:extLst>
          </p:nvPr>
        </p:nvGraphicFramePr>
        <p:xfrm>
          <a:off x="2769900" y="2293399"/>
          <a:ext cx="7136100" cy="2060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灯片编号占位符 1">
            <a:extLst>
              <a:ext uri="{FF2B5EF4-FFF2-40B4-BE49-F238E27FC236}">
                <a16:creationId xmlns:a16="http://schemas.microsoft.com/office/drawing/2014/main" id="{EE0CB0D1-5FB2-416A-845D-7556AA75BCD9}"/>
              </a:ext>
            </a:extLst>
          </p:cNvPr>
          <p:cNvSpPr>
            <a:spLocks noGrp="1"/>
          </p:cNvSpPr>
          <p:nvPr>
            <p:ph type="sldNum" sz="quarter" idx="12"/>
          </p:nvPr>
        </p:nvSpPr>
        <p:spPr/>
        <p:txBody>
          <a:bodyPr/>
          <a:lstStyle/>
          <a:p>
            <a:fld id="{0FF54DE5-C571-48E8-A5BC-B369434E2F44}" type="slidenum">
              <a:rPr lang="en-US" altLang="zh-CN" smtClean="0"/>
              <a:pPr/>
              <a:t>4</a:t>
            </a:fld>
            <a:endParaRPr lang="en-US" altLang="zh-CN"/>
          </a:p>
        </p:txBody>
      </p:sp>
    </p:spTree>
    <p:extLst>
      <p:ext uri="{BB962C8B-B14F-4D97-AF65-F5344CB8AC3E}">
        <p14:creationId xmlns:p14="http://schemas.microsoft.com/office/powerpoint/2010/main" val="298409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Institutional background </a:t>
            </a:r>
          </a:p>
        </p:txBody>
      </p:sp>
      <p:sp>
        <p:nvSpPr>
          <p:cNvPr id="15" name="Rectangle 15">
            <a:extLst>
              <a:ext uri="{FF2B5EF4-FFF2-40B4-BE49-F238E27FC236}">
                <a16:creationId xmlns:a16="http://schemas.microsoft.com/office/drawing/2014/main" id="{2828C1F3-64FC-0543-A46E-EF9CBB444126}"/>
              </a:ext>
            </a:extLst>
          </p:cNvPr>
          <p:cNvSpPr/>
          <p:nvPr/>
        </p:nvSpPr>
        <p:spPr>
          <a:xfrm>
            <a:off x="1099073" y="4080196"/>
            <a:ext cx="9909018" cy="2337115"/>
          </a:xfrm>
          <a:prstGeom prst="rect">
            <a:avLst/>
          </a:prstGeom>
        </p:spPr>
        <p:txBody>
          <a:bodyPr wrap="square">
            <a:spAutoFit/>
          </a:bodyPr>
          <a:lstStyle/>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Residents not covered by the compulsory Employees’ Basic Pension (EBP).</a:t>
            </a:r>
          </a:p>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No annuity access before the RBP program.</a:t>
            </a:r>
          </a:p>
          <a:p>
            <a:pPr marL="742950" lvl="1" indent="-285750" defTabSz="685800" fontAlgn="base">
              <a:lnSpc>
                <a:spcPct val="150000"/>
              </a:lnSpc>
              <a:spcBef>
                <a:spcPct val="0"/>
              </a:spcBef>
              <a:spcAft>
                <a:spcPct val="0"/>
              </a:spcAft>
              <a:buFont typeface="Arial" pitchFamily="34" charset="0"/>
              <a:buChar char="•"/>
            </a:pPr>
            <a:r>
              <a:rPr lang="en-US" altLang="zh-CN" sz="2000" dirty="0">
                <a:ea typeface="微软雅黑" panose="020B0503020204020204" pitchFamily="34" charset="-122"/>
              </a:rPr>
              <a:t>Only make their annuitization decisions once when they decide to participate in the voluntary program.</a:t>
            </a:r>
          </a:p>
          <a:p>
            <a:pPr marL="742950" lvl="1" indent="-285750" defTabSz="685800" fontAlgn="base">
              <a:lnSpc>
                <a:spcPct val="150000"/>
              </a:lnSpc>
              <a:spcBef>
                <a:spcPct val="0"/>
              </a:spcBef>
              <a:spcAft>
                <a:spcPct val="0"/>
              </a:spcAft>
              <a:buFont typeface="Arial" pitchFamily="34" charset="0"/>
              <a:buChar char="•"/>
            </a:pPr>
            <a:endParaRPr lang="en-US" altLang="zh-CN" sz="2000" dirty="0">
              <a:ea typeface="微软雅黑" panose="020B0503020204020204" pitchFamily="34" charset="-122"/>
            </a:endParaRPr>
          </a:p>
        </p:txBody>
      </p:sp>
      <p:graphicFrame>
        <p:nvGraphicFramePr>
          <p:cNvPr id="2" name="图示 1">
            <a:extLst>
              <a:ext uri="{FF2B5EF4-FFF2-40B4-BE49-F238E27FC236}">
                <a16:creationId xmlns:a16="http://schemas.microsoft.com/office/drawing/2014/main" id="{C92C46DC-34BA-44A2-9824-A5917254DA55}"/>
              </a:ext>
            </a:extLst>
          </p:cNvPr>
          <p:cNvGraphicFramePr/>
          <p:nvPr>
            <p:extLst>
              <p:ext uri="{D42A27DB-BD31-4B8C-83A1-F6EECF244321}">
                <p14:modId xmlns:p14="http://schemas.microsoft.com/office/powerpoint/2010/main" val="1962729703"/>
              </p:ext>
            </p:extLst>
          </p:nvPr>
        </p:nvGraphicFramePr>
        <p:xfrm>
          <a:off x="1543729" y="1589023"/>
          <a:ext cx="6836792" cy="2183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灯片编号占位符 2">
            <a:extLst>
              <a:ext uri="{FF2B5EF4-FFF2-40B4-BE49-F238E27FC236}">
                <a16:creationId xmlns:a16="http://schemas.microsoft.com/office/drawing/2014/main" id="{A1F733B5-3DF7-4364-8FEB-618E77400EDF}"/>
              </a:ext>
            </a:extLst>
          </p:cNvPr>
          <p:cNvSpPr>
            <a:spLocks noGrp="1"/>
          </p:cNvSpPr>
          <p:nvPr>
            <p:ph type="sldNum" sz="quarter" idx="12"/>
          </p:nvPr>
        </p:nvSpPr>
        <p:spPr/>
        <p:txBody>
          <a:bodyPr/>
          <a:lstStyle/>
          <a:p>
            <a:fld id="{0FF54DE5-C571-48E8-A5BC-B369434E2F44}" type="slidenum">
              <a:rPr lang="en-US" altLang="zh-CN" smtClean="0"/>
              <a:pPr/>
              <a:t>5</a:t>
            </a:fld>
            <a:endParaRPr lang="en-US" altLang="zh-CN"/>
          </a:p>
        </p:txBody>
      </p:sp>
    </p:spTree>
    <p:extLst>
      <p:ext uri="{BB962C8B-B14F-4D97-AF65-F5344CB8AC3E}">
        <p14:creationId xmlns:p14="http://schemas.microsoft.com/office/powerpoint/2010/main" val="150943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36861"/>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Key findings </a:t>
            </a:r>
          </a:p>
        </p:txBody>
      </p:sp>
      <p:sp>
        <p:nvSpPr>
          <p:cNvPr id="6" name="不完整圆 5">
            <a:extLst>
              <a:ext uri="{FF2B5EF4-FFF2-40B4-BE49-F238E27FC236}">
                <a16:creationId xmlns:a16="http://schemas.microsoft.com/office/drawing/2014/main" id="{E24533B7-3638-4C23-AB79-D3280AA966C3}"/>
              </a:ext>
            </a:extLst>
          </p:cNvPr>
          <p:cNvSpPr/>
          <p:nvPr/>
        </p:nvSpPr>
        <p:spPr>
          <a:xfrm>
            <a:off x="605790" y="1511002"/>
            <a:ext cx="4693673" cy="4710138"/>
          </a:xfrm>
          <a:prstGeom prst="pi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graphicFrame>
        <p:nvGraphicFramePr>
          <p:cNvPr id="7" name="图示 6">
            <a:extLst>
              <a:ext uri="{FF2B5EF4-FFF2-40B4-BE49-F238E27FC236}">
                <a16:creationId xmlns:a16="http://schemas.microsoft.com/office/drawing/2014/main" id="{796DD797-895B-4CC0-91A1-307ABDFFC43A}"/>
              </a:ext>
            </a:extLst>
          </p:cNvPr>
          <p:cNvGraphicFramePr/>
          <p:nvPr/>
        </p:nvGraphicFramePr>
        <p:xfrm>
          <a:off x="65393" y="2592279"/>
          <a:ext cx="4361164" cy="3315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弦形 8">
            <a:extLst>
              <a:ext uri="{FF2B5EF4-FFF2-40B4-BE49-F238E27FC236}">
                <a16:creationId xmlns:a16="http://schemas.microsoft.com/office/drawing/2014/main" id="{BC2280AB-2250-4D10-9E13-0D6C1ECAAE3D}"/>
              </a:ext>
            </a:extLst>
          </p:cNvPr>
          <p:cNvSpPr/>
          <p:nvPr/>
        </p:nvSpPr>
        <p:spPr>
          <a:xfrm rot="2049563">
            <a:off x="3746081" y="2281877"/>
            <a:ext cx="2043527" cy="913495"/>
          </a:xfrm>
          <a:prstGeom prst="chord">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latin typeface="+mn-ea"/>
                <a:cs typeface="Times New Roman" panose="02020603050405020304" pitchFamily="18" charset="0"/>
              </a:rPr>
              <a:t>Informal insurance</a:t>
            </a:r>
            <a:endParaRPr lang="zh-CN" altLang="en-US" sz="2000" b="1" dirty="0">
              <a:solidFill>
                <a:schemeClr val="tx1"/>
              </a:solidFill>
              <a:latin typeface="+mn-ea"/>
              <a:cs typeface="Times New Roman" panose="02020603050405020304" pitchFamily="18" charset="0"/>
            </a:endParaRPr>
          </a:p>
        </p:txBody>
      </p:sp>
      <p:sp>
        <p:nvSpPr>
          <p:cNvPr id="10" name="箭头: 左 9">
            <a:extLst>
              <a:ext uri="{FF2B5EF4-FFF2-40B4-BE49-F238E27FC236}">
                <a16:creationId xmlns:a16="http://schemas.microsoft.com/office/drawing/2014/main" id="{DABE6A4F-BBBC-4F75-8DF7-75F5A7C15B0A}"/>
              </a:ext>
            </a:extLst>
          </p:cNvPr>
          <p:cNvSpPr/>
          <p:nvPr/>
        </p:nvSpPr>
        <p:spPr>
          <a:xfrm rot="19069251">
            <a:off x="3726875" y="3166340"/>
            <a:ext cx="242263" cy="27507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不完整圆 10">
            <a:extLst>
              <a:ext uri="{FF2B5EF4-FFF2-40B4-BE49-F238E27FC236}">
                <a16:creationId xmlns:a16="http://schemas.microsoft.com/office/drawing/2014/main" id="{D482B91D-ECD0-4C27-8CC6-690F6CF86772}"/>
              </a:ext>
            </a:extLst>
          </p:cNvPr>
          <p:cNvSpPr/>
          <p:nvPr/>
        </p:nvSpPr>
        <p:spPr>
          <a:xfrm>
            <a:off x="7285065" y="2013221"/>
            <a:ext cx="4035296" cy="4019256"/>
          </a:xfrm>
          <a:prstGeom prst="pi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13" name="椭圆 12">
            <a:extLst>
              <a:ext uri="{FF2B5EF4-FFF2-40B4-BE49-F238E27FC236}">
                <a16:creationId xmlns:a16="http://schemas.microsoft.com/office/drawing/2014/main" id="{A9B428C2-979C-4712-8D51-2925D631F32A}"/>
              </a:ext>
            </a:extLst>
          </p:cNvPr>
          <p:cNvSpPr/>
          <p:nvPr/>
        </p:nvSpPr>
        <p:spPr>
          <a:xfrm>
            <a:off x="7090224" y="1649273"/>
            <a:ext cx="4693671" cy="4547169"/>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a:extLst>
              <a:ext uri="{FF2B5EF4-FFF2-40B4-BE49-F238E27FC236}">
                <a16:creationId xmlns:a16="http://schemas.microsoft.com/office/drawing/2014/main" id="{130CC6A6-406F-482E-A13F-CF3D17E0835E}"/>
              </a:ext>
            </a:extLst>
          </p:cNvPr>
          <p:cNvSpPr txBox="1"/>
          <p:nvPr/>
        </p:nvSpPr>
        <p:spPr>
          <a:xfrm>
            <a:off x="7570962" y="4081114"/>
            <a:ext cx="3847950" cy="1323439"/>
          </a:xfrm>
          <a:prstGeom prst="rect">
            <a:avLst/>
          </a:prstGeom>
          <a:noFill/>
        </p:spPr>
        <p:txBody>
          <a:bodyPr wrap="square" rtlCol="0">
            <a:spAutoFit/>
          </a:bodyPr>
          <a:lstStyle/>
          <a:p>
            <a:pPr lvl="1"/>
            <a:r>
              <a:rPr lang="en-US" altLang="zh-CN" sz="2000" dirty="0">
                <a:latin typeface="+mn-ea"/>
                <a:cs typeface="Times New Roman" panose="02020603050405020304" pitchFamily="18" charset="0"/>
              </a:rPr>
              <a:t>The impact of the health cost risk on pension demand is </a:t>
            </a:r>
            <a:r>
              <a:rPr lang="en-US" altLang="zh-CN" sz="2000" b="1" dirty="0">
                <a:latin typeface="+mn-ea"/>
                <a:cs typeface="Times New Roman" panose="02020603050405020304" pitchFamily="18" charset="0"/>
              </a:rPr>
              <a:t>consistently</a:t>
            </a:r>
            <a:r>
              <a:rPr lang="en-US" altLang="zh-CN" sz="2000" dirty="0">
                <a:latin typeface="+mn-ea"/>
                <a:cs typeface="Times New Roman" panose="02020603050405020304" pitchFamily="18" charset="0"/>
              </a:rPr>
              <a:t> </a:t>
            </a:r>
            <a:r>
              <a:rPr lang="en-US" altLang="zh-CN" sz="2000" b="1" dirty="0">
                <a:latin typeface="+mn-ea"/>
                <a:cs typeface="Times New Roman" panose="02020603050405020304" pitchFamily="18" charset="0"/>
              </a:rPr>
              <a:t>negative</a:t>
            </a:r>
            <a:endParaRPr lang="zh-CN" altLang="en-US" sz="2000" dirty="0">
              <a:latin typeface="+mn-ea"/>
              <a:cs typeface="Times New Roman" panose="02020603050405020304" pitchFamily="18" charset="0"/>
            </a:endParaRPr>
          </a:p>
        </p:txBody>
      </p:sp>
      <p:cxnSp>
        <p:nvCxnSpPr>
          <p:cNvPr id="15" name="直接连接符 14">
            <a:extLst>
              <a:ext uri="{FF2B5EF4-FFF2-40B4-BE49-F238E27FC236}">
                <a16:creationId xmlns:a16="http://schemas.microsoft.com/office/drawing/2014/main" id="{70754720-4682-4DD7-9E59-A49DD3235B91}"/>
              </a:ext>
            </a:extLst>
          </p:cNvPr>
          <p:cNvCxnSpPr>
            <a:cxnSpLocks/>
            <a:stCxn id="13" idx="0"/>
          </p:cNvCxnSpPr>
          <p:nvPr/>
        </p:nvCxnSpPr>
        <p:spPr>
          <a:xfrm>
            <a:off x="9437060" y="1649273"/>
            <a:ext cx="0" cy="2267876"/>
          </a:xfrm>
          <a:prstGeom prst="line">
            <a:avLst/>
          </a:prstGeom>
        </p:spPr>
        <p:style>
          <a:lnRef idx="1">
            <a:schemeClr val="dk1"/>
          </a:lnRef>
          <a:fillRef idx="0">
            <a:schemeClr val="dk1"/>
          </a:fillRef>
          <a:effectRef idx="0">
            <a:schemeClr val="dk1"/>
          </a:effectRef>
          <a:fontRef idx="minor">
            <a:schemeClr val="tx1"/>
          </a:fontRef>
        </p:style>
      </p:cxnSp>
      <p:cxnSp>
        <p:nvCxnSpPr>
          <p:cNvPr id="16" name="直接连接符 15">
            <a:extLst>
              <a:ext uri="{FF2B5EF4-FFF2-40B4-BE49-F238E27FC236}">
                <a16:creationId xmlns:a16="http://schemas.microsoft.com/office/drawing/2014/main" id="{B3782FD8-DBF0-4451-A78B-439E64E3C0EA}"/>
              </a:ext>
            </a:extLst>
          </p:cNvPr>
          <p:cNvCxnSpPr>
            <a:cxnSpLocks/>
            <a:endCxn id="13" idx="6"/>
          </p:cNvCxnSpPr>
          <p:nvPr/>
        </p:nvCxnSpPr>
        <p:spPr>
          <a:xfrm>
            <a:off x="9437059" y="3917149"/>
            <a:ext cx="2346836" cy="5709"/>
          </a:xfrm>
          <a:prstGeom prst="line">
            <a:avLst/>
          </a:prstGeom>
        </p:spPr>
        <p:style>
          <a:lnRef idx="1">
            <a:schemeClr val="dk1"/>
          </a:lnRef>
          <a:fillRef idx="0">
            <a:schemeClr val="dk1"/>
          </a:fillRef>
          <a:effectRef idx="0">
            <a:schemeClr val="dk1"/>
          </a:effectRef>
          <a:fontRef idx="minor">
            <a:schemeClr val="tx1"/>
          </a:fontRef>
        </p:style>
      </p:cxnSp>
      <p:sp>
        <p:nvSpPr>
          <p:cNvPr id="17" name="文本框 16">
            <a:extLst>
              <a:ext uri="{FF2B5EF4-FFF2-40B4-BE49-F238E27FC236}">
                <a16:creationId xmlns:a16="http://schemas.microsoft.com/office/drawing/2014/main" id="{D51834AB-EA39-4256-96A4-5F422D4B4A86}"/>
              </a:ext>
            </a:extLst>
          </p:cNvPr>
          <p:cNvSpPr txBox="1"/>
          <p:nvPr/>
        </p:nvSpPr>
        <p:spPr>
          <a:xfrm>
            <a:off x="9408355" y="2789055"/>
            <a:ext cx="2022933" cy="707886"/>
          </a:xfrm>
          <a:prstGeom prst="rect">
            <a:avLst/>
          </a:prstGeom>
          <a:noFill/>
        </p:spPr>
        <p:txBody>
          <a:bodyPr wrap="square" rtlCol="0">
            <a:spAutoFit/>
          </a:bodyPr>
          <a:lstStyle/>
          <a:p>
            <a:pPr lvl="1"/>
            <a:r>
              <a:rPr lang="en-US" altLang="zh-CN" sz="2000" b="1" dirty="0">
                <a:latin typeface="+mn-ea"/>
                <a:cs typeface="Times New Roman" panose="02020603050405020304" pitchFamily="18" charset="0"/>
              </a:rPr>
              <a:t>Informal insurance</a:t>
            </a:r>
            <a:endParaRPr lang="zh-CN" altLang="en-US" sz="2000" dirty="0">
              <a:latin typeface="+mn-ea"/>
              <a:cs typeface="Times New Roman" panose="02020603050405020304" pitchFamily="18" charset="0"/>
            </a:endParaRPr>
          </a:p>
        </p:txBody>
      </p:sp>
      <p:sp>
        <p:nvSpPr>
          <p:cNvPr id="18" name="箭头: 下 17">
            <a:extLst>
              <a:ext uri="{FF2B5EF4-FFF2-40B4-BE49-F238E27FC236}">
                <a16:creationId xmlns:a16="http://schemas.microsoft.com/office/drawing/2014/main" id="{BC3067E0-F170-49BD-8E79-76E5C62E1E88}"/>
              </a:ext>
            </a:extLst>
          </p:cNvPr>
          <p:cNvSpPr/>
          <p:nvPr/>
        </p:nvSpPr>
        <p:spPr>
          <a:xfrm>
            <a:off x="7780557" y="3104275"/>
            <a:ext cx="1303806" cy="720729"/>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dirty="0"/>
          </a:p>
        </p:txBody>
      </p:sp>
      <p:sp>
        <p:nvSpPr>
          <p:cNvPr id="21" name="箭头: 右 20">
            <a:extLst>
              <a:ext uri="{FF2B5EF4-FFF2-40B4-BE49-F238E27FC236}">
                <a16:creationId xmlns:a16="http://schemas.microsoft.com/office/drawing/2014/main" id="{BBDC2858-4FF2-462E-8AAA-5997A312CC7B}"/>
              </a:ext>
            </a:extLst>
          </p:cNvPr>
          <p:cNvSpPr/>
          <p:nvPr/>
        </p:nvSpPr>
        <p:spPr>
          <a:xfrm>
            <a:off x="5750999" y="3677790"/>
            <a:ext cx="1002925" cy="490134"/>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dirty="0"/>
          </a:p>
        </p:txBody>
      </p:sp>
      <p:sp>
        <p:nvSpPr>
          <p:cNvPr id="12" name="灯片编号占位符 11">
            <a:extLst>
              <a:ext uri="{FF2B5EF4-FFF2-40B4-BE49-F238E27FC236}">
                <a16:creationId xmlns:a16="http://schemas.microsoft.com/office/drawing/2014/main" id="{F4978F4F-F001-4E3A-808E-A8A801B91607}"/>
              </a:ext>
            </a:extLst>
          </p:cNvPr>
          <p:cNvSpPr>
            <a:spLocks noGrp="1"/>
          </p:cNvSpPr>
          <p:nvPr>
            <p:ph type="sldNum" sz="quarter" idx="12"/>
          </p:nvPr>
        </p:nvSpPr>
        <p:spPr/>
        <p:txBody>
          <a:bodyPr/>
          <a:lstStyle/>
          <a:p>
            <a:fld id="{0FF54DE5-C571-48E8-A5BC-B369434E2F44}" type="slidenum">
              <a:rPr lang="en-US" altLang="zh-CN" smtClean="0"/>
              <a:pPr/>
              <a:t>6</a:t>
            </a:fld>
            <a:endParaRPr lang="en-US" altLang="zh-CN"/>
          </a:p>
        </p:txBody>
      </p:sp>
    </p:spTree>
    <p:extLst>
      <p:ext uri="{BB962C8B-B14F-4D97-AF65-F5344CB8AC3E}">
        <p14:creationId xmlns:p14="http://schemas.microsoft.com/office/powerpoint/2010/main" val="1068608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Contribution I: Health cost risk</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52208563"/>
              </p:ext>
            </p:extLst>
          </p:nvPr>
        </p:nvGraphicFramePr>
        <p:xfrm>
          <a:off x="695241" y="1480684"/>
          <a:ext cx="10800000" cy="4960080"/>
        </p:xfrm>
        <a:graphic>
          <a:graphicData uri="http://schemas.openxmlformats.org/drawingml/2006/table">
            <a:tbl>
              <a:tblPr firstRow="1" bandRow="1">
                <a:tableStyleId>{93296810-A885-4BE3-A3E7-6D5BEEA58F35}</a:tableStyleId>
              </a:tblPr>
              <a:tblGrid>
                <a:gridCol w="1800000">
                  <a:extLst>
                    <a:ext uri="{9D8B030D-6E8A-4147-A177-3AD203B41FA5}">
                      <a16:colId xmlns:a16="http://schemas.microsoft.com/office/drawing/2014/main" val="20000"/>
                    </a:ext>
                  </a:extLst>
                </a:gridCol>
                <a:gridCol w="7264395">
                  <a:extLst>
                    <a:ext uri="{9D8B030D-6E8A-4147-A177-3AD203B41FA5}">
                      <a16:colId xmlns:a16="http://schemas.microsoft.com/office/drawing/2014/main" val="20001"/>
                    </a:ext>
                  </a:extLst>
                </a:gridCol>
                <a:gridCol w="1735605">
                  <a:extLst>
                    <a:ext uri="{9D8B030D-6E8A-4147-A177-3AD203B41FA5}">
                      <a16:colId xmlns:a16="http://schemas.microsoft.com/office/drawing/2014/main" val="20002"/>
                    </a:ext>
                  </a:extLst>
                </a:gridCol>
              </a:tblGrid>
              <a:tr h="616296">
                <a:tc>
                  <a:txBody>
                    <a:bodyPr/>
                    <a:lstStyle/>
                    <a:p>
                      <a:endParaRPr lang="en-US" dirty="0"/>
                    </a:p>
                  </a:txBody>
                  <a:tcPr anchor="ctr"/>
                </a:tc>
                <a:tc>
                  <a:txBody>
                    <a:bodyPr/>
                    <a:lstStyle/>
                    <a:p>
                      <a:r>
                        <a:rPr lang="en-US" dirty="0"/>
                        <a:t>Existing literature </a:t>
                      </a:r>
                    </a:p>
                  </a:txBody>
                  <a:tcPr anchor="ctr"/>
                </a:tc>
                <a:tc>
                  <a:txBody>
                    <a:bodyPr/>
                    <a:lstStyle/>
                    <a:p>
                      <a:r>
                        <a:rPr lang="en-US" dirty="0"/>
                        <a:t>Our</a:t>
                      </a:r>
                      <a:r>
                        <a:rPr lang="en-US" baseline="0" dirty="0"/>
                        <a:t> contributions</a:t>
                      </a:r>
                      <a:endParaRPr lang="en-US" dirty="0"/>
                    </a:p>
                  </a:txBody>
                  <a:tcPr anchor="ctr"/>
                </a:tc>
                <a:extLst>
                  <a:ext uri="{0D108BD9-81ED-4DB2-BD59-A6C34878D82A}">
                    <a16:rowId xmlns:a16="http://schemas.microsoft.com/office/drawing/2014/main" val="10000"/>
                  </a:ext>
                </a:extLst>
              </a:tr>
              <a:tr h="4320000">
                <a:tc>
                  <a:txBody>
                    <a:bodyPr/>
                    <a:lstStyle/>
                    <a:p>
                      <a:r>
                        <a:rPr lang="en-US" i="0" dirty="0"/>
                        <a:t>Annuity puzzle </a:t>
                      </a:r>
                    </a:p>
                    <a:p>
                      <a:endParaRPr lang="en-US" i="0" dirty="0"/>
                    </a:p>
                    <a:p>
                      <a:r>
                        <a:rPr lang="en-US" i="0" dirty="0"/>
                        <a:t>and</a:t>
                      </a:r>
                    </a:p>
                    <a:p>
                      <a:endParaRPr lang="en-US" i="0" dirty="0"/>
                    </a:p>
                    <a:p>
                      <a:r>
                        <a:rPr lang="en-US" i="0" dirty="0"/>
                        <a:t>the impact of health cost risk on annuitization decisions</a:t>
                      </a:r>
                    </a:p>
                  </a:txBody>
                  <a:tcPr anchor="ctr"/>
                </a:tc>
                <a:tc>
                  <a:txBody>
                    <a:bodyPr/>
                    <a:lstStyle/>
                    <a:p>
                      <a:pPr marL="342900" indent="-342900">
                        <a:spcAft>
                          <a:spcPts val="600"/>
                        </a:spcAft>
                        <a:buFont typeface="Arial" pitchFamily="34" charset="0"/>
                        <a:buChar char="•"/>
                      </a:pPr>
                      <a:r>
                        <a:rPr lang="en-US" baseline="0" dirty="0"/>
                        <a:t>Davidoff et al. (2005); </a:t>
                      </a:r>
                      <a:r>
                        <a:rPr lang="en-US" baseline="0" dirty="0" err="1"/>
                        <a:t>Reichling</a:t>
                      </a:r>
                      <a:r>
                        <a:rPr lang="en-US" baseline="0" dirty="0"/>
                        <a:t> and </a:t>
                      </a:r>
                      <a:r>
                        <a:rPr lang="en-US" baseline="0" dirty="0" err="1"/>
                        <a:t>Smetters</a:t>
                      </a:r>
                      <a:r>
                        <a:rPr lang="en-US" baseline="0" dirty="0"/>
                        <a:t> (2015): Partial or no annuitization can be the optimal level if considering health cost risk.</a:t>
                      </a:r>
                    </a:p>
                    <a:p>
                      <a:pPr marL="342900" indent="-342900">
                        <a:spcAft>
                          <a:spcPts val="600"/>
                        </a:spcAft>
                        <a:buFont typeface="Arial" pitchFamily="34" charset="0"/>
                        <a:buChar char="•"/>
                      </a:pPr>
                      <a:r>
                        <a:rPr lang="en-US" dirty="0"/>
                        <a:t>Davidoff et al. (2005): An uninsured health cost risk early in life reduces the value of annuities when compared with alternative assets. </a:t>
                      </a:r>
                    </a:p>
                    <a:p>
                      <a:pPr marL="342900" indent="-342900">
                        <a:spcAft>
                          <a:spcPts val="600"/>
                        </a:spcAft>
                        <a:buFont typeface="Arial" pitchFamily="34" charset="0"/>
                        <a:buChar char="•"/>
                      </a:pPr>
                      <a:r>
                        <a:rPr lang="en-US" dirty="0"/>
                        <a:t>Ai et al (2017); </a:t>
                      </a:r>
                      <a:r>
                        <a:rPr lang="en-US" dirty="0" err="1"/>
                        <a:t>Peijnenburg</a:t>
                      </a:r>
                      <a:r>
                        <a:rPr lang="en-US" dirty="0"/>
                        <a:t> et al. (2017): If uncertain health expenses occur later in life, individuals can annuitize and build a liquid wealth buffer against the risk.</a:t>
                      </a:r>
                    </a:p>
                    <a:p>
                      <a:pPr marL="342900" indent="-342900">
                        <a:spcAft>
                          <a:spcPts val="600"/>
                        </a:spcAft>
                        <a:buFont typeface="Arial" pitchFamily="34" charset="0"/>
                        <a:buChar char="•"/>
                      </a:pPr>
                      <a:r>
                        <a:rPr lang="en-US" dirty="0"/>
                        <a:t>Pang and </a:t>
                      </a:r>
                      <a:r>
                        <a:rPr lang="en-US" dirty="0" err="1"/>
                        <a:t>Warshawsky</a:t>
                      </a:r>
                      <a:r>
                        <a:rPr lang="en-US" dirty="0"/>
                        <a:t> (2010): Positive impact of health spending risk on annuity demand.</a:t>
                      </a:r>
                    </a:p>
                    <a:p>
                      <a:pPr marL="342900" indent="-342900">
                        <a:spcAft>
                          <a:spcPts val="600"/>
                        </a:spcAft>
                        <a:buFont typeface="Arial" pitchFamily="34" charset="0"/>
                        <a:buChar char="•"/>
                      </a:pPr>
                      <a:r>
                        <a:rPr lang="en-US" dirty="0" err="1"/>
                        <a:t>Panshchenko</a:t>
                      </a:r>
                      <a:r>
                        <a:rPr lang="en-US" dirty="0"/>
                        <a:t> (2013): A very small effect on annuity ownership. </a:t>
                      </a:r>
                    </a:p>
                  </a:txBody>
                  <a:tcPr anchor="ctr"/>
                </a:tc>
                <a:tc>
                  <a:txBody>
                    <a:bodyPr/>
                    <a:lstStyle/>
                    <a:p>
                      <a:pPr marL="0" indent="0">
                        <a:buFont typeface="Arial" pitchFamily="34" charset="0"/>
                        <a:buNone/>
                      </a:pPr>
                      <a:r>
                        <a:rPr lang="en-US" altLang="zh-CN" sz="1800" kern="1200" dirty="0"/>
                        <a:t>T</a:t>
                      </a:r>
                      <a:r>
                        <a:rPr lang="en-US" sz="1800" kern="1200" dirty="0"/>
                        <a:t>he first piece of empirical evidence </a:t>
                      </a:r>
                    </a:p>
                    <a:p>
                      <a:pPr marL="0" indent="0">
                        <a:buFont typeface="Arial" pitchFamily="34" charset="0"/>
                        <a:buNone/>
                      </a:pPr>
                      <a:r>
                        <a:rPr lang="en-US" sz="1800" kern="1200" dirty="0"/>
                        <a:t>regarding the impact of health cost risk on individuals’ annuitization decisions</a:t>
                      </a:r>
                    </a:p>
                  </a:txBody>
                  <a:tcPr anchor="ctr"/>
                </a:tc>
                <a:extLst>
                  <a:ext uri="{0D108BD9-81ED-4DB2-BD59-A6C34878D82A}">
                    <a16:rowId xmlns:a16="http://schemas.microsoft.com/office/drawing/2014/main" val="10001"/>
                  </a:ext>
                </a:extLst>
              </a:tr>
            </a:tbl>
          </a:graphicData>
        </a:graphic>
      </p:graphicFrame>
      <p:sp>
        <p:nvSpPr>
          <p:cNvPr id="4" name="灯片编号占位符 3">
            <a:extLst>
              <a:ext uri="{FF2B5EF4-FFF2-40B4-BE49-F238E27FC236}">
                <a16:creationId xmlns:a16="http://schemas.microsoft.com/office/drawing/2014/main" id="{BB5481D9-16CC-425D-9F28-A663767B6CFE}"/>
              </a:ext>
            </a:extLst>
          </p:cNvPr>
          <p:cNvSpPr>
            <a:spLocks noGrp="1"/>
          </p:cNvSpPr>
          <p:nvPr>
            <p:ph type="sldNum" sz="quarter" idx="12"/>
          </p:nvPr>
        </p:nvSpPr>
        <p:spPr/>
        <p:txBody>
          <a:bodyPr/>
          <a:lstStyle/>
          <a:p>
            <a:fld id="{0FF54DE5-C571-48E8-A5BC-B369434E2F44}" type="slidenum">
              <a:rPr lang="en-US" altLang="zh-CN" smtClean="0"/>
              <a:pPr/>
              <a:t>7</a:t>
            </a:fld>
            <a:endParaRPr lang="en-US" altLang="zh-C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Contribution II ：Informal insurance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22388029"/>
              </p:ext>
            </p:extLst>
          </p:nvPr>
        </p:nvGraphicFramePr>
        <p:xfrm>
          <a:off x="515241" y="1530345"/>
          <a:ext cx="11160000" cy="4997673"/>
        </p:xfrm>
        <a:graphic>
          <a:graphicData uri="http://schemas.openxmlformats.org/drawingml/2006/table">
            <a:tbl>
              <a:tblPr firstRow="1" bandRow="1">
                <a:tableStyleId>{93296810-A885-4BE3-A3E7-6D5BEEA58F35}</a:tableStyleId>
              </a:tblPr>
              <a:tblGrid>
                <a:gridCol w="2160000">
                  <a:extLst>
                    <a:ext uri="{9D8B030D-6E8A-4147-A177-3AD203B41FA5}">
                      <a16:colId xmlns:a16="http://schemas.microsoft.com/office/drawing/2014/main" val="20000"/>
                    </a:ext>
                  </a:extLst>
                </a:gridCol>
                <a:gridCol w="6840000">
                  <a:extLst>
                    <a:ext uri="{9D8B030D-6E8A-4147-A177-3AD203B41FA5}">
                      <a16:colId xmlns:a16="http://schemas.microsoft.com/office/drawing/2014/main" val="20001"/>
                    </a:ext>
                  </a:extLst>
                </a:gridCol>
                <a:gridCol w="2160000">
                  <a:extLst>
                    <a:ext uri="{9D8B030D-6E8A-4147-A177-3AD203B41FA5}">
                      <a16:colId xmlns:a16="http://schemas.microsoft.com/office/drawing/2014/main" val="20002"/>
                    </a:ext>
                  </a:extLst>
                </a:gridCol>
              </a:tblGrid>
              <a:tr h="677673">
                <a:tc>
                  <a:txBody>
                    <a:bodyPr/>
                    <a:lstStyle/>
                    <a:p>
                      <a:endParaRPr lang="en-US" dirty="0"/>
                    </a:p>
                  </a:txBody>
                  <a:tcPr anchor="ctr"/>
                </a:tc>
                <a:tc>
                  <a:txBody>
                    <a:bodyPr/>
                    <a:lstStyle/>
                    <a:p>
                      <a:r>
                        <a:rPr lang="en-US" dirty="0"/>
                        <a:t>Existing literature </a:t>
                      </a:r>
                    </a:p>
                  </a:txBody>
                  <a:tcPr anchor="ctr"/>
                </a:tc>
                <a:tc>
                  <a:txBody>
                    <a:bodyPr/>
                    <a:lstStyle/>
                    <a:p>
                      <a:r>
                        <a:rPr lang="en-US" dirty="0"/>
                        <a:t>Our</a:t>
                      </a:r>
                      <a:r>
                        <a:rPr lang="en-US" baseline="0" dirty="0"/>
                        <a:t> contributions</a:t>
                      </a:r>
                      <a:endParaRPr lang="en-US" dirty="0"/>
                    </a:p>
                  </a:txBody>
                  <a:tcPr anchor="ctr"/>
                </a:tc>
                <a:extLst>
                  <a:ext uri="{0D108BD9-81ED-4DB2-BD59-A6C34878D82A}">
                    <a16:rowId xmlns:a16="http://schemas.microsoft.com/office/drawing/2014/main" val="10000"/>
                  </a:ext>
                </a:extLst>
              </a:tr>
              <a:tr h="4320000">
                <a:tc>
                  <a:txBody>
                    <a:bodyPr/>
                    <a:lstStyle/>
                    <a:p>
                      <a:r>
                        <a:rPr lang="en-US" dirty="0"/>
                        <a:t>Informal insurance </a:t>
                      </a:r>
                    </a:p>
                    <a:p>
                      <a:endParaRPr lang="en-US" dirty="0"/>
                    </a:p>
                    <a:p>
                      <a:r>
                        <a:rPr lang="en-US" dirty="0"/>
                        <a:t>and </a:t>
                      </a:r>
                    </a:p>
                    <a:p>
                      <a:endParaRPr lang="en-US" dirty="0"/>
                    </a:p>
                    <a:p>
                      <a:r>
                        <a:rPr lang="en-US" dirty="0"/>
                        <a:t>Its substitution effect on pensions</a:t>
                      </a:r>
                    </a:p>
                  </a:txBody>
                  <a:tcPr anchor="ctr"/>
                </a:tc>
                <a:tc>
                  <a:txBody>
                    <a:bodyPr/>
                    <a:lstStyle/>
                    <a:p>
                      <a:pPr marL="342900" indent="-342900">
                        <a:spcAft>
                          <a:spcPts val="1200"/>
                        </a:spcAft>
                        <a:buFont typeface="Arial" pitchFamily="34" charset="0"/>
                        <a:buChar char="•"/>
                      </a:pPr>
                      <a:r>
                        <a:rPr lang="en-US" baseline="0" dirty="0"/>
                        <a:t>Bu and Liao (2022): Informal insurance is prevalent in developing economies.</a:t>
                      </a:r>
                    </a:p>
                    <a:p>
                      <a:pPr marL="342900" indent="-342900">
                        <a:spcAft>
                          <a:spcPts val="1200"/>
                        </a:spcAft>
                        <a:buFont typeface="Arial" pitchFamily="34" charset="0"/>
                        <a:buChar char="•"/>
                      </a:pPr>
                      <a:r>
                        <a:rPr lang="en-US" baseline="0" dirty="0"/>
                        <a:t>Bloch et al. (2008): The demand for social insurance depends on the availability of informal insurance.</a:t>
                      </a:r>
                    </a:p>
                    <a:p>
                      <a:pPr marL="342900" indent="-342900">
                        <a:spcAft>
                          <a:spcPts val="1200"/>
                        </a:spcAft>
                        <a:buFont typeface="Arial" pitchFamily="34" charset="0"/>
                        <a:buChar char="•"/>
                      </a:pPr>
                      <a:r>
                        <a:rPr lang="en-US" baseline="0" dirty="0"/>
                        <a:t>Kotlikoff and Spivak (1981); Foster and Rosenzweig (2001) ; </a:t>
                      </a:r>
                      <a:r>
                        <a:rPr lang="en-US" baseline="0" dirty="0" err="1"/>
                        <a:t>Eugster</a:t>
                      </a:r>
                      <a:r>
                        <a:rPr lang="en-US" baseline="0" dirty="0"/>
                        <a:t> et al. (2011): Altruism and trust within a household ameliorate the commitment constraints and reinforce the risk-sharing agreements within a household.</a:t>
                      </a:r>
                    </a:p>
                    <a:p>
                      <a:pPr marL="342900" indent="-342900">
                        <a:spcAft>
                          <a:spcPts val="1200"/>
                        </a:spcAft>
                        <a:buFont typeface="Arial" pitchFamily="34" charset="0"/>
                        <a:buChar char="•"/>
                      </a:pPr>
                      <a:r>
                        <a:rPr lang="en-US" baseline="0" dirty="0"/>
                        <a:t>Oliveira (2016): Having more children to support the parents in elderly life provides a more adequate and reliable hedge against longevity risks.</a:t>
                      </a:r>
                      <a:endParaRPr lang="en-US" dirty="0"/>
                    </a:p>
                  </a:txBody>
                  <a:tcPr anchor="ctr"/>
                </a:tc>
                <a:tc>
                  <a:txBody>
                    <a:bodyPr/>
                    <a:lstStyle/>
                    <a:p>
                      <a:pPr marL="0" indent="0">
                        <a:buFont typeface="Arial" pitchFamily="34" charset="0"/>
                        <a:buNone/>
                      </a:pPr>
                      <a:r>
                        <a:rPr lang="en-US" sz="1800" kern="1200" dirty="0"/>
                        <a:t>First to examine the pension substitution role that informal insurance plays </a:t>
                      </a:r>
                    </a:p>
                    <a:p>
                      <a:pPr marL="0" indent="0">
                        <a:buFont typeface="Arial" pitchFamily="34" charset="0"/>
                        <a:buNone/>
                      </a:pPr>
                      <a:r>
                        <a:rPr lang="en-US" sz="1800" kern="1200" dirty="0"/>
                        <a:t>in the relationship between health cost risk and annuitization decisions</a:t>
                      </a:r>
                      <a:endParaRPr lang="en-US" sz="1800" kern="1200" dirty="0">
                        <a:solidFill>
                          <a:schemeClr val="tx1"/>
                        </a:solidFill>
                        <a:latin typeface="+mn-lt"/>
                        <a:ea typeface="+mn-ea"/>
                        <a:cs typeface="+mn-cs"/>
                      </a:endParaRPr>
                    </a:p>
                  </a:txBody>
                  <a:tcPr anchor="ctr"/>
                </a:tc>
                <a:extLst>
                  <a:ext uri="{0D108BD9-81ED-4DB2-BD59-A6C34878D82A}">
                    <a16:rowId xmlns:a16="http://schemas.microsoft.com/office/drawing/2014/main" val="10001"/>
                  </a:ext>
                </a:extLst>
              </a:tr>
            </a:tbl>
          </a:graphicData>
        </a:graphic>
      </p:graphicFrame>
      <p:sp>
        <p:nvSpPr>
          <p:cNvPr id="4" name="灯片编号占位符 3">
            <a:extLst>
              <a:ext uri="{FF2B5EF4-FFF2-40B4-BE49-F238E27FC236}">
                <a16:creationId xmlns:a16="http://schemas.microsoft.com/office/drawing/2014/main" id="{F78C020D-66CA-47CE-AE4B-94A38AD89A33}"/>
              </a:ext>
            </a:extLst>
          </p:cNvPr>
          <p:cNvSpPr>
            <a:spLocks noGrp="1"/>
          </p:cNvSpPr>
          <p:nvPr>
            <p:ph type="sldNum" sz="quarter" idx="12"/>
          </p:nvPr>
        </p:nvSpPr>
        <p:spPr/>
        <p:txBody>
          <a:bodyPr/>
          <a:lstStyle/>
          <a:p>
            <a:fld id="{0FF54DE5-C571-48E8-A5BC-B369434E2F44}" type="slidenum">
              <a:rPr lang="en-US" altLang="zh-CN" smtClean="0"/>
              <a:pPr/>
              <a:t>8</a:t>
            </a:fld>
            <a:endParaRPr lang="en-US" altLang="zh-CN"/>
          </a:p>
        </p:txBody>
      </p:sp>
    </p:spTree>
    <p:extLst>
      <p:ext uri="{BB962C8B-B14F-4D97-AF65-F5344CB8AC3E}">
        <p14:creationId xmlns:p14="http://schemas.microsoft.com/office/powerpoint/2010/main" val="1305238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38"/>
          <p:cNvSpPr txBox="1">
            <a:spLocks noChangeArrowheads="1"/>
          </p:cNvSpPr>
          <p:nvPr/>
        </p:nvSpPr>
        <p:spPr bwMode="auto">
          <a:xfrm>
            <a:off x="1099073" y="623613"/>
            <a:ext cx="11967722" cy="490134"/>
          </a:xfrm>
          <a:prstGeom prst="rect">
            <a:avLst/>
          </a:prstGeom>
          <a:noFill/>
          <a:ln w="9525">
            <a:noFill/>
            <a:miter lim="800000"/>
          </a:ln>
        </p:spPr>
        <p:txBody>
          <a:bodyPr wrap="square">
            <a:spAutoFit/>
          </a:bodyPr>
          <a:lstStyle/>
          <a:p>
            <a:pPr>
              <a:lnSpc>
                <a:spcPct val="90000"/>
              </a:lnSpc>
              <a:spcBef>
                <a:spcPct val="0"/>
              </a:spcBef>
            </a:pPr>
            <a:r>
              <a:rPr lang="en-US" altLang="zh-CN" sz="2800" dirty="0">
                <a:latin typeface="+mj-lt"/>
                <a:ea typeface="+mj-ea"/>
                <a:cs typeface="+mj-cs"/>
                <a:sym typeface="Arial" panose="020B0604020202020204" pitchFamily="34" charset="0"/>
              </a:rPr>
              <a:t>Data and sample I</a:t>
            </a:r>
          </a:p>
        </p:txBody>
      </p:sp>
      <p:graphicFrame>
        <p:nvGraphicFramePr>
          <p:cNvPr id="2" name="图示 1">
            <a:extLst>
              <a:ext uri="{FF2B5EF4-FFF2-40B4-BE49-F238E27FC236}">
                <a16:creationId xmlns:a16="http://schemas.microsoft.com/office/drawing/2014/main" id="{A6249ECA-F2EE-4D9B-831C-CA4F3E50CED9}"/>
              </a:ext>
            </a:extLst>
          </p:cNvPr>
          <p:cNvGraphicFramePr/>
          <p:nvPr>
            <p:extLst>
              <p:ext uri="{D42A27DB-BD31-4B8C-83A1-F6EECF244321}">
                <p14:modId xmlns:p14="http://schemas.microsoft.com/office/powerpoint/2010/main" val="3229700377"/>
              </p:ext>
            </p:extLst>
          </p:nvPr>
        </p:nvGraphicFramePr>
        <p:xfrm>
          <a:off x="375285" y="1113747"/>
          <a:ext cx="11212830" cy="5989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灯片编号占位符 2">
            <a:extLst>
              <a:ext uri="{FF2B5EF4-FFF2-40B4-BE49-F238E27FC236}">
                <a16:creationId xmlns:a16="http://schemas.microsoft.com/office/drawing/2014/main" id="{EBE85F2C-7EF3-45BC-AD99-79D93E1DA3A6}"/>
              </a:ext>
            </a:extLst>
          </p:cNvPr>
          <p:cNvSpPr>
            <a:spLocks noGrp="1"/>
          </p:cNvSpPr>
          <p:nvPr>
            <p:ph type="sldNum" sz="quarter" idx="12"/>
          </p:nvPr>
        </p:nvSpPr>
        <p:spPr/>
        <p:txBody>
          <a:bodyPr/>
          <a:lstStyle/>
          <a:p>
            <a:fld id="{0FF54DE5-C571-48E8-A5BC-B369434E2F44}" type="slidenum">
              <a:rPr lang="en-US" altLang="zh-CN" smtClean="0"/>
              <a:pPr/>
              <a:t>9</a:t>
            </a:fld>
            <a:endParaRPr lang="en-US" altLang="zh-CN"/>
          </a:p>
        </p:txBody>
      </p:sp>
    </p:spTree>
    <p:extLst>
      <p:ext uri="{BB962C8B-B14F-4D97-AF65-F5344CB8AC3E}">
        <p14:creationId xmlns:p14="http://schemas.microsoft.com/office/powerpoint/2010/main" val="3307867873"/>
      </p:ext>
    </p:extLst>
  </p:cSld>
  <p:clrMapOvr>
    <a:masterClrMapping/>
  </p:clrMapOvr>
</p:sld>
</file>

<file path=ppt/theme/theme1.xml><?xml version="1.0" encoding="utf-8"?>
<a:theme xmlns:a="http://schemas.openxmlformats.org/drawingml/2006/main" name="tf03431380_win32">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schemas.openxmlformats.org/package/2006/metadata/core-properties"/>
    <ds:schemaRef ds:uri="http://purl.org/dc/terms/"/>
    <ds:schemaRef ds:uri="http://schemas.microsoft.com/office/2006/metadata/properties"/>
    <ds:schemaRef ds:uri="http://purl.org/dc/elements/1.1/"/>
    <ds:schemaRef ds:uri="4873beb7-5857-4685-be1f-d57550cc96cc"/>
    <ds:schemaRef ds:uri="http://schemas.microsoft.com/office/2006/documentManagement/types"/>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tf03431380_win32</Template>
  <TotalTime>13626</TotalTime>
  <Words>3272</Words>
  <Application>Microsoft Office PowerPoint</Application>
  <PresentationFormat>宽屏</PresentationFormat>
  <Paragraphs>1111</Paragraphs>
  <Slides>25</Slides>
  <Notes>25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25</vt:i4>
      </vt:variant>
    </vt:vector>
  </HeadingPairs>
  <TitlesOfParts>
    <vt:vector size="36" baseType="lpstr">
      <vt:lpstr>等线</vt:lpstr>
      <vt:lpstr>楷体</vt:lpstr>
      <vt:lpstr>微软雅黑</vt:lpstr>
      <vt:lpstr>Arial</vt:lpstr>
      <vt:lpstr>Cambria Math</vt:lpstr>
      <vt:lpstr>Euphemia</vt:lpstr>
      <vt:lpstr>Plantagenet Cherokee</vt:lpstr>
      <vt:lpstr>Times</vt:lpstr>
      <vt:lpstr>Times New Roman</vt:lpstr>
      <vt:lpstr>Wingdings</vt:lpstr>
      <vt:lpstr>tf03431380_win32</vt:lpstr>
      <vt:lpstr>Health Cost Risk, Informal Insurance, and Annuitization Decisions   Meitong Ai, School of Insurance, Central University of Finance and Economics Ming Gao, School of Economics, Peking University Ruo Jia, School of Economics, Peking University Yaojing Wang, School of Economics, Peking University   </vt:lpstr>
      <vt:lpstr>PowerPoint 演示文稿</vt:lpstr>
      <vt:lpstr>PowerPoint 演示文稿</vt:lpstr>
      <vt:lpstr>PowerPoint 演示文稿</vt:lpstr>
      <vt:lpstr>PowerPoint 演示文稿</vt:lpstr>
      <vt:lpstr>PowerPoint 演示文稿</vt:lpstr>
      <vt:lpstr>Contribution I: Health cost risk</vt:lpstr>
      <vt:lpstr>Contribution II ：Informal insurance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Q&amp;A</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Ruo (Alex) Jia</dc:creator>
  <cp:lastModifiedBy>Meitong Ai</cp:lastModifiedBy>
  <cp:revision>605</cp:revision>
  <dcterms:created xsi:type="dcterms:W3CDTF">2020-06-29T01:20:09Z</dcterms:created>
  <dcterms:modified xsi:type="dcterms:W3CDTF">2025-08-28T03:50:33Z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