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6" r:id="rId1"/>
  </p:sldMasterIdLst>
  <p:notesMasterIdLst>
    <p:notesMasterId r:id="rId14"/>
  </p:notesMasterIdLst>
  <p:handoutMasterIdLst>
    <p:handoutMasterId r:id="rId15"/>
  </p:handoutMasterIdLst>
  <p:sldIdLst>
    <p:sldId id="324" r:id="rId2"/>
    <p:sldId id="303" r:id="rId3"/>
    <p:sldId id="325" r:id="rId4"/>
    <p:sldId id="328" r:id="rId5"/>
    <p:sldId id="329" r:id="rId6"/>
    <p:sldId id="326" r:id="rId7"/>
    <p:sldId id="327" r:id="rId8"/>
    <p:sldId id="330" r:id="rId9"/>
    <p:sldId id="331" r:id="rId10"/>
    <p:sldId id="332" r:id="rId11"/>
    <p:sldId id="333" r:id="rId12"/>
    <p:sldId id="30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4E8B"/>
    <a:srgbClr val="FF5571"/>
    <a:srgbClr val="A5AC00"/>
    <a:srgbClr val="FF8006"/>
    <a:srgbClr val="00A083"/>
    <a:srgbClr val="FCBA00"/>
    <a:srgbClr val="F59B2D"/>
    <a:srgbClr val="8C2789"/>
    <a:srgbClr val="0B4A75"/>
    <a:srgbClr val="2CA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B071CB-200C-44BD-92D0-A6B22C160ACB}" v="259" dt="2025-08-29T19:00:23.628"/>
    <p1510:client id="{FC9D7ED0-EC73-4C55-80FC-5FCEF9BA6F63}" v="20" dt="2025-08-29T19:09:35.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62" autoAdjust="0"/>
    <p:restoredTop sz="94614"/>
  </p:normalViewPr>
  <p:slideViewPr>
    <p:cSldViewPr snapToGrid="0" showGuides="1">
      <p:cViewPr varScale="1">
        <p:scale>
          <a:sx n="102" d="100"/>
          <a:sy n="102" d="100"/>
        </p:scale>
        <p:origin x="570" y="31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1" d="100"/>
          <a:sy n="71" d="100"/>
        </p:scale>
        <p:origin x="265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a Clark" userId="653aafe1-71ef-4564-b687-ea979b57a57c" providerId="ADAL" clId="{FC9D7ED0-EC73-4C55-80FC-5FCEF9BA6F63}"/>
    <pc:docChg chg="addSld modSld sldOrd">
      <pc:chgData name="Kara Clark" userId="653aafe1-71ef-4564-b687-ea979b57a57c" providerId="ADAL" clId="{FC9D7ED0-EC73-4C55-80FC-5FCEF9BA6F63}" dt="2025-08-29T19:09:35.599" v="433"/>
      <pc:docMkLst>
        <pc:docMk/>
      </pc:docMkLst>
      <pc:sldChg chg="add">
        <pc:chgData name="Kara Clark" userId="653aafe1-71ef-4564-b687-ea979b57a57c" providerId="ADAL" clId="{FC9D7ED0-EC73-4C55-80FC-5FCEF9BA6F63}" dt="2025-08-29T19:09:35.599" v="433"/>
        <pc:sldMkLst>
          <pc:docMk/>
          <pc:sldMk cId="3372231550" sldId="307"/>
        </pc:sldMkLst>
      </pc:sldChg>
      <pc:sldChg chg="ord">
        <pc:chgData name="Kara Clark" userId="653aafe1-71ef-4564-b687-ea979b57a57c" providerId="ADAL" clId="{FC9D7ED0-EC73-4C55-80FC-5FCEF9BA6F63}" dt="2025-08-29T19:03:07.755" v="1"/>
        <pc:sldMkLst>
          <pc:docMk/>
          <pc:sldMk cId="3717969071" sldId="324"/>
        </pc:sldMkLst>
      </pc:sldChg>
      <pc:sldChg chg="addSp modSp mod">
        <pc:chgData name="Kara Clark" userId="653aafe1-71ef-4564-b687-ea979b57a57c" providerId="ADAL" clId="{FC9D7ED0-EC73-4C55-80FC-5FCEF9BA6F63}" dt="2025-08-29T19:09:03.949" v="432" actId="1038"/>
        <pc:sldMkLst>
          <pc:docMk/>
          <pc:sldMk cId="2460321856" sldId="333"/>
        </pc:sldMkLst>
        <pc:spChg chg="mod">
          <ac:chgData name="Kara Clark" userId="653aafe1-71ef-4564-b687-ea979b57a57c" providerId="ADAL" clId="{FC9D7ED0-EC73-4C55-80FC-5FCEF9BA6F63}" dt="2025-08-29T19:04:15.459" v="42" actId="20577"/>
          <ac:spMkLst>
            <pc:docMk/>
            <pc:sldMk cId="2460321856" sldId="333"/>
            <ac:spMk id="2" creationId="{399EF32F-2363-D856-277D-D5FC2159D25A}"/>
          </ac:spMkLst>
        </pc:spChg>
        <pc:spChg chg="mod">
          <ac:chgData name="Kara Clark" userId="653aafe1-71ef-4564-b687-ea979b57a57c" providerId="ADAL" clId="{FC9D7ED0-EC73-4C55-80FC-5FCEF9BA6F63}" dt="2025-08-29T19:08:59.389" v="417" actId="1035"/>
          <ac:spMkLst>
            <pc:docMk/>
            <pc:sldMk cId="2460321856" sldId="333"/>
            <ac:spMk id="4" creationId="{B64663C4-87F4-0E86-7923-C2954C8870C0}"/>
          </ac:spMkLst>
        </pc:spChg>
        <pc:picChg chg="add mod">
          <ac:chgData name="Kara Clark" userId="653aafe1-71ef-4564-b687-ea979b57a57c" providerId="ADAL" clId="{FC9D7ED0-EC73-4C55-80FC-5FCEF9BA6F63}" dt="2025-08-29T19:09:03.949" v="432" actId="1038"/>
          <ac:picMkLst>
            <pc:docMk/>
            <pc:sldMk cId="2460321856" sldId="333"/>
            <ac:picMk id="6" creationId="{B40AB7C4-4C4F-F5FA-BE1F-38C3FFCA84E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BE6BFE-3CFF-4C6C-9E53-184BBC69E5E5}" type="datetimeFigureOut">
              <a:rPr lang="en-US" smtClean="0"/>
              <a:t>8/29/2025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88375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05C1D3-7D3C-7345-81B7-83ECE6346BB3}" type="datetimeFigureOut">
              <a:rPr lang="en-US" smtClean="0"/>
              <a:t>8/29/2025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338505-BB72-D04B-9DD4-A82E2BFC5914}" type="slidenum">
              <a:rPr lang="en-US" smtClean="0"/>
              <a:t>‹#›</a:t>
            </a:fld>
            <a:endParaRPr lang="en-US"/>
          </a:p>
        </p:txBody>
      </p:sp>
    </p:spTree>
    <p:extLst>
      <p:ext uri="{BB962C8B-B14F-4D97-AF65-F5344CB8AC3E}">
        <p14:creationId xmlns:p14="http://schemas.microsoft.com/office/powerpoint/2010/main" val="17171000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4.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L-01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spTree>
    <p:extLst>
      <p:ext uri="{BB962C8B-B14F-4D97-AF65-F5344CB8AC3E}">
        <p14:creationId xmlns:p14="http://schemas.microsoft.com/office/powerpoint/2010/main" val="311008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A_Section">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sp>
        <p:nvSpPr>
          <p:cNvPr id="9" name="Google Shape;12;p7">
            <a:extLst>
              <a:ext uri="{FF2B5EF4-FFF2-40B4-BE49-F238E27FC236}">
                <a16:creationId xmlns:a16="http://schemas.microsoft.com/office/drawing/2014/main" id="{FFC598CC-3607-6449-BBAC-8801B219AC91}"/>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645C2BB6-EC84-984C-976E-5B6DC56DC5F8}"/>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7" name="Title 1">
            <a:extLst>
              <a:ext uri="{FF2B5EF4-FFF2-40B4-BE49-F238E27FC236}">
                <a16:creationId xmlns:a16="http://schemas.microsoft.com/office/drawing/2014/main" id="{DCED6AE8-293B-E74D-AF72-6866FA47ABE4}"/>
              </a:ext>
            </a:extLst>
          </p:cNvPr>
          <p:cNvSpPr>
            <a:spLocks noGrp="1"/>
          </p:cNvSpPr>
          <p:nvPr>
            <p:ph type="title" hasCustomPrompt="1"/>
          </p:nvPr>
        </p:nvSpPr>
        <p:spPr>
          <a:xfrm>
            <a:off x="720676" y="1270001"/>
            <a:ext cx="10767024" cy="2105341"/>
          </a:xfrm>
          <a:prstGeom prst="rect">
            <a:avLst/>
          </a:prstGeom>
        </p:spPr>
        <p:txBody>
          <a:bodyPr anchor="b">
            <a:noAutofit/>
          </a:bodyPr>
          <a:lstStyle>
            <a:lvl1pPr>
              <a:defRPr sz="5000">
                <a:solidFill>
                  <a:schemeClr val="bg1"/>
                </a:solidFill>
                <a:latin typeface="+mj-lt"/>
              </a:defRPr>
            </a:lvl1pPr>
          </a:lstStyle>
          <a:p>
            <a:r>
              <a:rPr lang="en-US" dirty="0"/>
              <a:t>CLICK TO EDIT MASTER TITLE STYLE</a:t>
            </a:r>
          </a:p>
        </p:txBody>
      </p:sp>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334733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ing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105156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3344062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ou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Content Placeholder 6">
            <a:extLst>
              <a:ext uri="{FF2B5EF4-FFF2-40B4-BE49-F238E27FC236}">
                <a16:creationId xmlns:a16="http://schemas.microsoft.com/office/drawing/2014/main" id="{319CAB30-1867-46F8-897B-439D18368B9F}"/>
              </a:ext>
            </a:extLst>
          </p:cNvPr>
          <p:cNvSpPr>
            <a:spLocks noGrp="1"/>
          </p:cNvSpPr>
          <p:nvPr>
            <p:ph sz="quarter" idx="13"/>
          </p:nvPr>
        </p:nvSpPr>
        <p:spPr>
          <a:xfrm>
            <a:off x="60960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7762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eftHalf">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3664202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RightHalf">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Content Placeholder 6">
            <a:extLst>
              <a:ext uri="{FF2B5EF4-FFF2-40B4-BE49-F238E27FC236}">
                <a16:creationId xmlns:a16="http://schemas.microsoft.com/office/drawing/2014/main" id="{319CAB30-1867-46F8-897B-439D18368B9F}"/>
              </a:ext>
            </a:extLst>
          </p:cNvPr>
          <p:cNvSpPr>
            <a:spLocks noGrp="1"/>
          </p:cNvSpPr>
          <p:nvPr>
            <p:ph sz="quarter" idx="13"/>
          </p:nvPr>
        </p:nvSpPr>
        <p:spPr>
          <a:xfrm>
            <a:off x="60960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38896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109325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ntitrus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838200" y="1727200"/>
            <a:ext cx="10515600" cy="4154984"/>
          </a:xfrm>
          <a:prstGeom prst="rect">
            <a:avLst/>
          </a:prstGeom>
          <a:noFill/>
        </p:spPr>
        <p:txBody>
          <a:bodyPr wrap="square" rtlCol="0">
            <a:spAutoFit/>
          </a:bodyPr>
          <a:lstStyle/>
          <a:p>
            <a:r>
              <a:rPr lang="en-US" sz="1100" kern="1200" dirty="0">
                <a:solidFill>
                  <a:schemeClr val="tx1"/>
                </a:solidFill>
                <a:effectLst/>
                <a:latin typeface="+mn-lt"/>
                <a:ea typeface="+mn-ea"/>
                <a:cs typeface="+mn-cs"/>
              </a:rPr>
              <a:t>Active participation in the Society of Actuaries is an important aspect of membership.  While the positive contributions of professional societies and associations are well-recognized and encouraged, association activities are vulnerable to close antitrust scrutiny.  By their very nature, associations bring together industry competitors and other market participants.  </a:t>
            </a:r>
          </a:p>
          <a:p>
            <a:r>
              <a:rPr lang="en-US" sz="1100" kern="1200" dirty="0">
                <a:solidFill>
                  <a:schemeClr val="tx1"/>
                </a:solidFill>
                <a:effectLst/>
                <a:latin typeface="+mn-lt"/>
                <a:ea typeface="+mn-ea"/>
                <a:cs typeface="+mn-cs"/>
              </a:rPr>
              <a:t>The United States antitrust laws aim to protect consumers by preserving the free economy and prohibiting anti-competitive business practices; they promote competition.  There are both state and federal antitrust laws, although state antitrust laws closely follow federal law.  The Sherman Act, is the primary U.S. antitrust law pertaining to association activities.   The Sherman Act prohibits every contract, combination or conspiracy that places an unreasonable restraint on trade.  There are, however, some activities that are illegal under all circumstances, such as price fixing, market allocation and collusive bidding.  </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There is no safe harbor under the antitrust law for professional association activities.  Therefore, association meeting participants should refrain from discussing any activity that could potentially be construed as having an anti-competitive effect. Discussions relating to product or service pricing, market allocations, membership restrictions, product standardization or other conditions on trade could arguably be perceived as a restraint on trade and may expose the SOA and its members to antitrust enforcement procedures.</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While participating in all SOA in person meetings, webinars, teleconferences or side discussions, you should avoid discussing competitively sensitive information with competitors and follow these guidelines:</a:t>
            </a:r>
          </a:p>
          <a:p>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prices for services or products or anything else that might affect prices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what you or other entities plan to do in a particular geographic or product markets or with particular customers.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speak on behalf of the SOA or any of its committees unless specifically authorized to do so.</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leave a meeting where any anticompetitive pricing or market allocation discussion occurs.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alert SOA staff and/or legal counsel to any concerning discussions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consult with legal counsel before raising any matter or making a statement that may involve competitively sensitive information.</a:t>
            </a:r>
          </a:p>
          <a:p>
            <a:pPr lvl="0"/>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Adherence to these guidelines involves not only avoidance of antitrust violations, but avoidance of behavior which might be so construed.  These guidelines only provide an overview of prohibited activities.  SOA legal counsel reviews meeting agenda and materials as deemed appropriate and any discussion that departs from the formal agenda should be scrutinized carefully.  Antitrust compliance is everyone’s responsibility; however, please seek legal counsel if you have any questions or concerns.</a:t>
            </a:r>
          </a:p>
        </p:txBody>
      </p:sp>
      <p:sp>
        <p:nvSpPr>
          <p:cNvPr id="6" name="Google Shape;12;p7">
            <a:extLst>
              <a:ext uri="{FF2B5EF4-FFF2-40B4-BE49-F238E27FC236}">
                <a16:creationId xmlns:a16="http://schemas.microsoft.com/office/drawing/2014/main" id="{AF965BB6-1239-8F4D-AB46-1CB47EC2F21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2E9CA571-A41D-A84F-BEF9-24438584D8F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232445DA-C3FF-2645-B403-7772B5AAC4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Rectangle 7">
            <a:extLst>
              <a:ext uri="{FF2B5EF4-FFF2-40B4-BE49-F238E27FC236}">
                <a16:creationId xmlns:a16="http://schemas.microsoft.com/office/drawing/2014/main" id="{8EC31ACD-0E1D-4AFB-A764-B88B6A3A0341}"/>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SOA Antitrust Compliance Guidelines</a:t>
            </a:r>
          </a:p>
        </p:txBody>
      </p:sp>
    </p:spTree>
    <p:extLst>
      <p:ext uri="{BB962C8B-B14F-4D97-AF65-F5344CB8AC3E}">
        <p14:creationId xmlns:p14="http://schemas.microsoft.com/office/powerpoint/2010/main" val="2703696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1534160" y="1727200"/>
            <a:ext cx="8991600" cy="3939540"/>
          </a:xfrm>
          <a:prstGeom prst="rect">
            <a:avLst/>
          </a:prstGeom>
          <a:noFill/>
        </p:spPr>
        <p:txBody>
          <a:bodyPr wrap="square" rtlCol="0">
            <a:spAutoFit/>
          </a:bodyPr>
          <a:lstStyle/>
          <a:p>
            <a:pPr algn="ctr">
              <a:lnSpc>
                <a:spcPct val="100000"/>
              </a:lnSpc>
            </a:pPr>
            <a:r>
              <a:rPr lang="en-US" sz="2500" i="1" kern="1200" dirty="0">
                <a:solidFill>
                  <a:schemeClr val="tx1"/>
                </a:solidFill>
                <a:effectLst/>
                <a:latin typeface="+mn-lt"/>
                <a:ea typeface="+mn-ea"/>
                <a:cs typeface="+mn-cs"/>
              </a:rPr>
              <a:t>Presentations are intended for educational purposes only and do not replace independent professional judgment.  Statements of fact and opinions expressed are those of the participants individually and, unless expressly stated to the contrary, are not the opinion or position of the Society of Actuaries, its cosponsors or its committees.  The Society of Actuaries does not endorse or approve, and assumes no responsibility for, the content, accuracy or completeness of the information presented.  Attendees should note that the sessions are audio-recorded and may be published in various media, including print, audio and video formats without further notice.</a:t>
            </a:r>
            <a:endParaRPr lang="en-US" sz="2500" kern="1200" dirty="0">
              <a:solidFill>
                <a:schemeClr val="tx1"/>
              </a:solidFill>
              <a:effectLst/>
              <a:latin typeface="+mn-lt"/>
              <a:ea typeface="+mn-ea"/>
              <a:cs typeface="+mn-cs"/>
            </a:endParaRPr>
          </a:p>
        </p:txBody>
      </p:sp>
      <p:sp>
        <p:nvSpPr>
          <p:cNvPr id="6" name="Google Shape;12;p7">
            <a:extLst>
              <a:ext uri="{FF2B5EF4-FFF2-40B4-BE49-F238E27FC236}">
                <a16:creationId xmlns:a16="http://schemas.microsoft.com/office/drawing/2014/main" id="{CB8E2B56-1ED9-5E4A-A9CB-4AEE4842E03B}"/>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44426058-1518-0F40-8520-5F1A6DACC36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4455E092-DAEF-324F-B0E8-FE60EA5D4B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4" name="Rectangle 3">
            <a:extLst>
              <a:ext uri="{FF2B5EF4-FFF2-40B4-BE49-F238E27FC236}">
                <a16:creationId xmlns:a16="http://schemas.microsoft.com/office/drawing/2014/main" id="{B954CF1C-B919-46C9-B147-931ADCF77CD2}"/>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Presentation Disclaimer</a:t>
            </a:r>
          </a:p>
        </p:txBody>
      </p:sp>
    </p:spTree>
    <p:extLst>
      <p:ext uri="{BB962C8B-B14F-4D97-AF65-F5344CB8AC3E}">
        <p14:creationId xmlns:p14="http://schemas.microsoft.com/office/powerpoint/2010/main" val="1222812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t_End">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24400" y="2779515"/>
            <a:ext cx="2743200" cy="1298970"/>
          </a:xfrm>
          <a:prstGeom prst="rect">
            <a:avLst/>
          </a:prstGeom>
        </p:spPr>
      </p:pic>
    </p:spTree>
    <p:extLst>
      <p:ext uri="{BB962C8B-B14F-4D97-AF65-F5344CB8AC3E}">
        <p14:creationId xmlns:p14="http://schemas.microsoft.com/office/powerpoint/2010/main" val="2468134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PD_End">
    <p:spTree>
      <p:nvGrpSpPr>
        <p:cNvPr id="1" name=""/>
        <p:cNvGrpSpPr/>
        <p:nvPr/>
      </p:nvGrpSpPr>
      <p:grpSpPr>
        <a:xfrm>
          <a:off x="0" y="0"/>
          <a:ext cx="0" cy="0"/>
          <a:chOff x="0" y="0"/>
          <a:chExt cx="0" cy="0"/>
        </a:xfrm>
      </p:grpSpPr>
      <p:pic>
        <p:nvPicPr>
          <p:cNvPr id="6" name="Picture 5" descr="A picture containing person, cellphone&#10;&#10;Description automatically generated">
            <a:extLst>
              <a:ext uri="{FF2B5EF4-FFF2-40B4-BE49-F238E27FC236}">
                <a16:creationId xmlns:a16="http://schemas.microsoft.com/office/drawing/2014/main" id="{19C34DE4-805C-402D-993A-578C3F1947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2" y="0"/>
            <a:ext cx="12176256" cy="6858000"/>
          </a:xfrm>
          <a:prstGeom prst="rect">
            <a:avLst/>
          </a:prstGeom>
        </p:spPr>
      </p:pic>
      <p:sp>
        <p:nvSpPr>
          <p:cNvPr id="5" name="Rectangle 4">
            <a:extLst>
              <a:ext uri="{FF2B5EF4-FFF2-40B4-BE49-F238E27FC236}">
                <a16:creationId xmlns:a16="http://schemas.microsoft.com/office/drawing/2014/main" id="{AB852063-A047-43F4-B242-C27415815B85}"/>
              </a:ext>
            </a:extLst>
          </p:cNvPr>
          <p:cNvSpPr/>
          <p:nvPr userDrawn="1"/>
        </p:nvSpPr>
        <p:spPr>
          <a:xfrm>
            <a:off x="0" y="0"/>
            <a:ext cx="12192000" cy="6858000"/>
          </a:xfrm>
          <a:prstGeom prst="rect">
            <a:avLst/>
          </a:prstGeom>
          <a:gradFill flip="none" rotWithShape="1">
            <a:gsLst>
              <a:gs pos="0">
                <a:schemeClr val="accent1">
                  <a:lumMod val="96000"/>
                  <a:alpha val="0"/>
                </a:schemeClr>
              </a:gs>
              <a:gs pos="100000">
                <a:schemeClr val="accent1">
                  <a:lumMod val="10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170568-AFE2-4493-B44A-DAAD8DDC5474}"/>
              </a:ext>
            </a:extLst>
          </p:cNvPr>
          <p:cNvSpPr/>
          <p:nvPr userDrawn="1"/>
        </p:nvSpPr>
        <p:spPr>
          <a:xfrm>
            <a:off x="640080" y="2763520"/>
            <a:ext cx="4582160" cy="3505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90000"/>
              </a:lnSpc>
            </a:pPr>
            <a:r>
              <a:rPr lang="en-US" sz="5700" b="1" dirty="0"/>
              <a:t>Fill Out the Evaluation and Claim Your CPD Credits</a:t>
            </a:r>
          </a:p>
        </p:txBody>
      </p:sp>
    </p:spTree>
    <p:extLst>
      <p:ext uri="{BB962C8B-B14F-4D97-AF65-F5344CB8AC3E}">
        <p14:creationId xmlns:p14="http://schemas.microsoft.com/office/powerpoint/2010/main" val="1901389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L-02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spTree>
    <p:extLst>
      <p:ext uri="{BB962C8B-B14F-4D97-AF65-F5344CB8AC3E}">
        <p14:creationId xmlns:p14="http://schemas.microsoft.com/office/powerpoint/2010/main" val="18387029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SOA_Cover">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BF0CA0E3-9376-AC40-965D-4159618D9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692" y="0"/>
            <a:ext cx="12322692" cy="690391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spTree>
    <p:extLst>
      <p:ext uri="{BB962C8B-B14F-4D97-AF65-F5344CB8AC3E}">
        <p14:creationId xmlns:p14="http://schemas.microsoft.com/office/powerpoint/2010/main" val="906109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SOA-DEI_Cover">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BF0CA0E3-9376-AC40-965D-4159618D9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692" y="0"/>
            <a:ext cx="12322692" cy="690391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1" name="Picture 10">
            <a:extLst>
              <a:ext uri="{FF2B5EF4-FFF2-40B4-BE49-F238E27FC236}">
                <a16:creationId xmlns:a16="http://schemas.microsoft.com/office/drawing/2014/main" id="{BDFAA601-08CE-4C27-896F-1D1B60A931F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365760" y="5623560"/>
            <a:ext cx="746280" cy="914400"/>
          </a:xfrm>
          <a:prstGeom prst="rect">
            <a:avLst/>
          </a:prstGeom>
        </p:spPr>
      </p:pic>
    </p:spTree>
    <p:extLst>
      <p:ext uri="{BB962C8B-B14F-4D97-AF65-F5344CB8AC3E}">
        <p14:creationId xmlns:p14="http://schemas.microsoft.com/office/powerpoint/2010/main" val="3530742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OA_Section">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sp>
        <p:nvSpPr>
          <p:cNvPr id="9" name="Google Shape;12;p7">
            <a:extLst>
              <a:ext uri="{FF2B5EF4-FFF2-40B4-BE49-F238E27FC236}">
                <a16:creationId xmlns:a16="http://schemas.microsoft.com/office/drawing/2014/main" id="{FFC598CC-3607-6449-BBAC-8801B219AC91}"/>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645C2BB6-EC84-984C-976E-5B6DC56DC5F8}"/>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7" name="Title 1">
            <a:extLst>
              <a:ext uri="{FF2B5EF4-FFF2-40B4-BE49-F238E27FC236}">
                <a16:creationId xmlns:a16="http://schemas.microsoft.com/office/drawing/2014/main" id="{DCED6AE8-293B-E74D-AF72-6866FA47ABE4}"/>
              </a:ext>
            </a:extLst>
          </p:cNvPr>
          <p:cNvSpPr>
            <a:spLocks noGrp="1"/>
          </p:cNvSpPr>
          <p:nvPr>
            <p:ph type="title" hasCustomPrompt="1"/>
          </p:nvPr>
        </p:nvSpPr>
        <p:spPr>
          <a:xfrm>
            <a:off x="720676" y="1270001"/>
            <a:ext cx="10767024" cy="2105341"/>
          </a:xfrm>
          <a:prstGeom prst="rect">
            <a:avLst/>
          </a:prstGeom>
        </p:spPr>
        <p:txBody>
          <a:bodyPr anchor="b">
            <a:noAutofit/>
          </a:bodyPr>
          <a:lstStyle>
            <a:lvl1pPr>
              <a:defRPr sz="5000">
                <a:solidFill>
                  <a:schemeClr val="bg1"/>
                </a:solidFill>
                <a:latin typeface="+mj-lt"/>
              </a:defRPr>
            </a:lvl1pPr>
          </a:lstStyle>
          <a:p>
            <a:r>
              <a:rPr lang="en-US" dirty="0"/>
              <a:t>CLICK TO EDIT MASTER TITLE STYLE</a:t>
            </a:r>
          </a:p>
        </p:txBody>
      </p:sp>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1722515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AIT_Cover">
    <p:spTree>
      <p:nvGrpSpPr>
        <p:cNvPr id="1" name=""/>
        <p:cNvGrpSpPr/>
        <p:nvPr/>
      </p:nvGrpSpPr>
      <p:grpSpPr>
        <a:xfrm>
          <a:off x="0" y="0"/>
          <a:ext cx="0" cy="0"/>
          <a:chOff x="0" y="0"/>
          <a:chExt cx="0" cy="0"/>
        </a:xfrm>
      </p:grpSpPr>
      <p:pic>
        <p:nvPicPr>
          <p:cNvPr id="8" name="Picture 7" descr="A picture containing laser, light, tower&#10;&#10;Description automatically generated">
            <a:extLst>
              <a:ext uri="{FF2B5EF4-FFF2-40B4-BE49-F238E27FC236}">
                <a16:creationId xmlns:a16="http://schemas.microsoft.com/office/drawing/2014/main" id="{5D0499FD-6A15-47DA-AE18-A662A4C18F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577" y="10160"/>
            <a:ext cx="12373577" cy="6858000"/>
          </a:xfrm>
          <a:prstGeom prst="rect">
            <a:avLst/>
          </a:prstGeom>
          <a:ln>
            <a:noFill/>
          </a:ln>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800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59B2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descr="Logo, company name&#10;&#10;Description automatically generated">
            <a:extLst>
              <a:ext uri="{FF2B5EF4-FFF2-40B4-BE49-F238E27FC236}">
                <a16:creationId xmlns:a16="http://schemas.microsoft.com/office/drawing/2014/main" id="{688031A5-F59F-41EE-881C-98AFF597405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9238" r="6442"/>
          <a:stretch/>
        </p:blipFill>
        <p:spPr>
          <a:xfrm>
            <a:off x="365760" y="5623560"/>
            <a:ext cx="746280" cy="914400"/>
          </a:xfrm>
          <a:prstGeom prst="rect">
            <a:avLst/>
          </a:prstGeom>
        </p:spPr>
      </p:pic>
    </p:spTree>
    <p:extLst>
      <p:ext uri="{BB962C8B-B14F-4D97-AF65-F5344CB8AC3E}">
        <p14:creationId xmlns:p14="http://schemas.microsoft.com/office/powerpoint/2010/main" val="956051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AIT-DEI_Cover">
    <p:spTree>
      <p:nvGrpSpPr>
        <p:cNvPr id="1" name=""/>
        <p:cNvGrpSpPr/>
        <p:nvPr/>
      </p:nvGrpSpPr>
      <p:grpSpPr>
        <a:xfrm>
          <a:off x="0" y="0"/>
          <a:ext cx="0" cy="0"/>
          <a:chOff x="0" y="0"/>
          <a:chExt cx="0" cy="0"/>
        </a:xfrm>
      </p:grpSpPr>
      <p:pic>
        <p:nvPicPr>
          <p:cNvPr id="8" name="Picture 7" descr="A picture containing laser, light, tower&#10;&#10;Description automatically generated">
            <a:extLst>
              <a:ext uri="{FF2B5EF4-FFF2-40B4-BE49-F238E27FC236}">
                <a16:creationId xmlns:a16="http://schemas.microsoft.com/office/drawing/2014/main" id="{5D0499FD-6A15-47DA-AE18-A662A4C18F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577" y="0"/>
            <a:ext cx="12373577" cy="6858000"/>
          </a:xfrm>
          <a:prstGeom prst="rect">
            <a:avLst/>
          </a:prstGeom>
          <a:ln>
            <a:noFill/>
          </a:ln>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59B2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59B2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descr="Logo, company name&#10;&#10;Description automatically generated">
            <a:extLst>
              <a:ext uri="{FF2B5EF4-FFF2-40B4-BE49-F238E27FC236}">
                <a16:creationId xmlns:a16="http://schemas.microsoft.com/office/drawing/2014/main" id="{688031A5-F59F-41EE-881C-98AFF597405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9238" r="6442"/>
          <a:stretch/>
        </p:blipFill>
        <p:spPr>
          <a:xfrm>
            <a:off x="365760" y="5623560"/>
            <a:ext cx="746280" cy="914400"/>
          </a:xfrm>
          <a:prstGeom prst="rect">
            <a:avLst/>
          </a:prstGeom>
        </p:spPr>
      </p:pic>
      <p:pic>
        <p:nvPicPr>
          <p:cNvPr id="13" name="Picture 12" descr="Text&#10;&#10;Description automatically generated with medium confidence">
            <a:extLst>
              <a:ext uri="{FF2B5EF4-FFF2-40B4-BE49-F238E27FC236}">
                <a16:creationId xmlns:a16="http://schemas.microsoft.com/office/drawing/2014/main" id="{E7D37639-5D15-4F67-B8F8-CD1B6EDDF29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80160" y="5627003"/>
            <a:ext cx="770868" cy="914400"/>
          </a:xfrm>
          <a:prstGeom prst="rect">
            <a:avLst/>
          </a:prstGeom>
        </p:spPr>
      </p:pic>
    </p:spTree>
    <p:extLst>
      <p:ext uri="{BB962C8B-B14F-4D97-AF65-F5344CB8AC3E}">
        <p14:creationId xmlns:p14="http://schemas.microsoft.com/office/powerpoint/2010/main" val="2442780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AIT_Se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DC2589-BADD-714C-963D-54D88EECDD7E}"/>
              </a:ext>
            </a:extLst>
          </p:cNvPr>
          <p:cNvSpPr/>
          <p:nvPr userDrawn="1"/>
        </p:nvSpPr>
        <p:spPr>
          <a:xfrm>
            <a:off x="0" y="-143056"/>
            <a:ext cx="12192000" cy="7001056"/>
          </a:xfrm>
          <a:prstGeom prst="rect">
            <a:avLst/>
          </a:prstGeom>
          <a:gradFill>
            <a:gsLst>
              <a:gs pos="0">
                <a:srgbClr val="F08722"/>
              </a:gs>
              <a:gs pos="100000">
                <a:srgbClr val="EA384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Google Shape;12;p7">
            <a:extLst>
              <a:ext uri="{FF2B5EF4-FFF2-40B4-BE49-F238E27FC236}">
                <a16:creationId xmlns:a16="http://schemas.microsoft.com/office/drawing/2014/main" id="{38F07A28-0160-D647-A101-FF278F3F3D40}"/>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936C3AB2-4087-A844-AE7A-8DA8671ED29E}"/>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8" name="Title 1">
            <a:extLst>
              <a:ext uri="{FF2B5EF4-FFF2-40B4-BE49-F238E27FC236}">
                <a16:creationId xmlns:a16="http://schemas.microsoft.com/office/drawing/2014/main" id="{EED49F4C-BCD1-EE48-AFCC-C08D61BF657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sp>
        <p:nvSpPr>
          <p:cNvPr id="5" name="TextBox 4">
            <a:extLst>
              <a:ext uri="{FF2B5EF4-FFF2-40B4-BE49-F238E27FC236}">
                <a16:creationId xmlns:a16="http://schemas.microsoft.com/office/drawing/2014/main" id="{CF851753-733A-0843-A9B2-6CA21D949483}"/>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Actuarial Innovation and Technology</a:t>
            </a:r>
          </a:p>
        </p:txBody>
      </p:sp>
      <p:pic>
        <p:nvPicPr>
          <p:cNvPr id="12" name="Picture 11" descr="Logo, icon&#10;&#10;Description automatically generated">
            <a:extLst>
              <a:ext uri="{FF2B5EF4-FFF2-40B4-BE49-F238E27FC236}">
                <a16:creationId xmlns:a16="http://schemas.microsoft.com/office/drawing/2014/main" id="{27318153-5B16-3F47-BBDA-F120F6520F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93690"/>
            <a:ext cx="552419" cy="552419"/>
          </a:xfrm>
          <a:prstGeom prst="rect">
            <a:avLst/>
          </a:prstGeom>
        </p:spPr>
      </p:pic>
      <p:pic>
        <p:nvPicPr>
          <p:cNvPr id="18" name="Picture 17" descr="A black and white logo&#10;&#10;Description automatically generated with low confidence">
            <a:extLst>
              <a:ext uri="{FF2B5EF4-FFF2-40B4-BE49-F238E27FC236}">
                <a16:creationId xmlns:a16="http://schemas.microsoft.com/office/drawing/2014/main" id="{FFA9BC84-01BB-C149-BB76-83982783A6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22491666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AR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spTree>
    <p:extLst>
      <p:ext uri="{BB962C8B-B14F-4D97-AF65-F5344CB8AC3E}">
        <p14:creationId xmlns:p14="http://schemas.microsoft.com/office/powerpoint/2010/main" val="1014051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AR-DEI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descr="Text&#10;&#10;Description automatically generated with medium confidence">
            <a:extLst>
              <a:ext uri="{FF2B5EF4-FFF2-40B4-BE49-F238E27FC236}">
                <a16:creationId xmlns:a16="http://schemas.microsoft.com/office/drawing/2014/main" id="{00BC497C-D6DF-4E83-9CF0-46F1246212A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80160" y="5627003"/>
            <a:ext cx="770868" cy="914400"/>
          </a:xfrm>
          <a:prstGeom prst="rect">
            <a:avLst/>
          </a:prstGeom>
        </p:spPr>
      </p:pic>
    </p:spTree>
    <p:extLst>
      <p:ext uri="{BB962C8B-B14F-4D97-AF65-F5344CB8AC3E}">
        <p14:creationId xmlns:p14="http://schemas.microsoft.com/office/powerpoint/2010/main" val="39915973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AR-ML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a:extLst>
              <a:ext uri="{FF2B5EF4-FFF2-40B4-BE49-F238E27FC236}">
                <a16:creationId xmlns:a16="http://schemas.microsoft.com/office/drawing/2014/main" id="{00BC497C-D6DF-4E83-9CF0-46F1246212AE}"/>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7642" y="5627003"/>
            <a:ext cx="755904" cy="914400"/>
          </a:xfrm>
          <a:prstGeom prst="rect">
            <a:avLst/>
          </a:prstGeom>
        </p:spPr>
      </p:pic>
    </p:spTree>
    <p:extLst>
      <p:ext uri="{BB962C8B-B14F-4D97-AF65-F5344CB8AC3E}">
        <p14:creationId xmlns:p14="http://schemas.microsoft.com/office/powerpoint/2010/main" val="32757315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AR-HCCT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a:extLst>
              <a:ext uri="{FF2B5EF4-FFF2-40B4-BE49-F238E27FC236}">
                <a16:creationId xmlns:a16="http://schemas.microsoft.com/office/drawing/2014/main" id="{00BC497C-D6DF-4E83-9CF0-46F1246212AE}"/>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9166" y="5627003"/>
            <a:ext cx="752856" cy="914400"/>
          </a:xfrm>
          <a:prstGeom prst="rect">
            <a:avLst/>
          </a:prstGeom>
        </p:spPr>
      </p:pic>
    </p:spTree>
    <p:extLst>
      <p:ext uri="{BB962C8B-B14F-4D97-AF65-F5344CB8AC3E}">
        <p14:creationId xmlns:p14="http://schemas.microsoft.com/office/powerpoint/2010/main" val="239689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L-03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spTree>
    <p:extLst>
      <p:ext uri="{BB962C8B-B14F-4D97-AF65-F5344CB8AC3E}">
        <p14:creationId xmlns:p14="http://schemas.microsoft.com/office/powerpoint/2010/main" val="10210534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AR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9422968-D9DE-414C-932C-31F6D941E59E}"/>
              </a:ext>
            </a:extLst>
          </p:cNvPr>
          <p:cNvSpPr/>
          <p:nvPr userDrawn="1"/>
        </p:nvSpPr>
        <p:spPr>
          <a:xfrm>
            <a:off x="0" y="0"/>
            <a:ext cx="12192000" cy="6858000"/>
          </a:xfrm>
          <a:prstGeom prst="rect">
            <a:avLst/>
          </a:prstGeom>
          <a:gradFill>
            <a:gsLst>
              <a:gs pos="0">
                <a:srgbClr val="B7D337"/>
              </a:gs>
              <a:gs pos="99000">
                <a:srgbClr val="79A44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7D899B2F-875E-E84E-A504-3A4450E6B86B}"/>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64E3BA23-B95C-8540-8414-1772FBFDC3E5}"/>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35BCFF97-2BAA-E94F-8561-DDB3C9F5F1E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7AC51214-9DE6-424D-907E-B5AEC8C185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63701"/>
            <a:ext cx="552420" cy="552420"/>
          </a:xfrm>
          <a:prstGeom prst="rect">
            <a:avLst/>
          </a:prstGeom>
        </p:spPr>
      </p:pic>
      <p:sp>
        <p:nvSpPr>
          <p:cNvPr id="9" name="TextBox 8">
            <a:extLst>
              <a:ext uri="{FF2B5EF4-FFF2-40B4-BE49-F238E27FC236}">
                <a16:creationId xmlns:a16="http://schemas.microsoft.com/office/drawing/2014/main" id="{2E6DDE82-2D8C-B54A-B8BC-DB9110474577}"/>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Aging and </a:t>
            </a:r>
          </a:p>
          <a:p>
            <a:pPr algn="l"/>
            <a:r>
              <a:rPr lang="en-US" sz="1300" b="0" dirty="0">
                <a:solidFill>
                  <a:schemeClr val="bg1"/>
                </a:solidFill>
                <a:latin typeface="+mj-lt"/>
              </a:rPr>
              <a:t>Retirement</a:t>
            </a:r>
          </a:p>
        </p:txBody>
      </p:sp>
      <p:pic>
        <p:nvPicPr>
          <p:cNvPr id="14" name="Picture 13" descr="A black and white logo&#10;&#10;Description automatically generated with low confidence">
            <a:extLst>
              <a:ext uri="{FF2B5EF4-FFF2-40B4-BE49-F238E27FC236}">
                <a16:creationId xmlns:a16="http://schemas.microsoft.com/office/drawing/2014/main" id="{1254427A-A900-1048-A228-35C04308B79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17214707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C_Cover">
    <p:spTree>
      <p:nvGrpSpPr>
        <p:cNvPr id="1" name=""/>
        <p:cNvGrpSpPr/>
        <p:nvPr/>
      </p:nvGrpSpPr>
      <p:grpSpPr>
        <a:xfrm>
          <a:off x="0" y="0"/>
          <a:ext cx="0" cy="0"/>
          <a:chOff x="0" y="0"/>
          <a:chExt cx="0" cy="0"/>
        </a:xfrm>
      </p:grpSpPr>
      <p:pic>
        <p:nvPicPr>
          <p:cNvPr id="8" name="Picture 7" descr="Background pattern&#10;&#10;Description automatically generated with medium confidence">
            <a:extLst>
              <a:ext uri="{FF2B5EF4-FFF2-40B4-BE49-F238E27FC236}">
                <a16:creationId xmlns:a16="http://schemas.microsoft.com/office/drawing/2014/main" id="{8BDB524F-B8A7-43FE-AEBF-B78AD2BC6B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spTree>
    <p:extLst>
      <p:ext uri="{BB962C8B-B14F-4D97-AF65-F5344CB8AC3E}">
        <p14:creationId xmlns:p14="http://schemas.microsoft.com/office/powerpoint/2010/main" val="1110766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CC-DEI_Cover">
    <p:spTree>
      <p:nvGrpSpPr>
        <p:cNvPr id="1" name=""/>
        <p:cNvGrpSpPr/>
        <p:nvPr/>
      </p:nvGrpSpPr>
      <p:grpSpPr>
        <a:xfrm>
          <a:off x="0" y="0"/>
          <a:ext cx="0" cy="0"/>
          <a:chOff x="0" y="0"/>
          <a:chExt cx="0" cy="0"/>
        </a:xfrm>
      </p:grpSpPr>
      <p:pic>
        <p:nvPicPr>
          <p:cNvPr id="8" name="Picture 7" descr="Background pattern&#10;&#10;Description automatically generated with medium confidence">
            <a:extLst>
              <a:ext uri="{FF2B5EF4-FFF2-40B4-BE49-F238E27FC236}">
                <a16:creationId xmlns:a16="http://schemas.microsoft.com/office/drawing/2014/main" id="{8BDB524F-B8A7-43FE-AEBF-B78AD2BC6B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E3224A64-FCE5-480C-B295-4E83EE9DDBE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80160" y="5623560"/>
            <a:ext cx="770868" cy="914400"/>
          </a:xfrm>
          <a:prstGeom prst="rect">
            <a:avLst/>
          </a:prstGeom>
        </p:spPr>
      </p:pic>
    </p:spTree>
    <p:extLst>
      <p:ext uri="{BB962C8B-B14F-4D97-AF65-F5344CB8AC3E}">
        <p14:creationId xmlns:p14="http://schemas.microsoft.com/office/powerpoint/2010/main" val="3921335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C-HCCT_Cover">
    <p:spTree>
      <p:nvGrpSpPr>
        <p:cNvPr id="1" name=""/>
        <p:cNvGrpSpPr/>
        <p:nvPr/>
      </p:nvGrpSpPr>
      <p:grpSpPr>
        <a:xfrm>
          <a:off x="0" y="0"/>
          <a:ext cx="0" cy="0"/>
          <a:chOff x="0" y="0"/>
          <a:chExt cx="0" cy="0"/>
        </a:xfrm>
      </p:grpSpPr>
      <p:pic>
        <p:nvPicPr>
          <p:cNvPr id="8" name="Picture 7" descr="Background pattern&#10;&#10;Description automatically generated with medium confidence">
            <a:extLst>
              <a:ext uri="{FF2B5EF4-FFF2-40B4-BE49-F238E27FC236}">
                <a16:creationId xmlns:a16="http://schemas.microsoft.com/office/drawing/2014/main" id="{8BDB524F-B8A7-43FE-AEBF-B78AD2BC6B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a:extLst>
              <a:ext uri="{FF2B5EF4-FFF2-40B4-BE49-F238E27FC236}">
                <a16:creationId xmlns:a16="http://schemas.microsoft.com/office/drawing/2014/main" id="{C2FCD93F-5293-446B-A292-62245D6D92E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9166" y="5623560"/>
            <a:ext cx="752856" cy="914400"/>
          </a:xfrm>
          <a:prstGeom prst="rect">
            <a:avLst/>
          </a:prstGeom>
        </p:spPr>
      </p:pic>
    </p:spTree>
    <p:extLst>
      <p:ext uri="{BB962C8B-B14F-4D97-AF65-F5344CB8AC3E}">
        <p14:creationId xmlns:p14="http://schemas.microsoft.com/office/powerpoint/2010/main" val="25151435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CC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BD9EF7-943A-AD49-98D4-2CD825CEAA1F}"/>
              </a:ext>
            </a:extLst>
          </p:cNvPr>
          <p:cNvSpPr/>
          <p:nvPr userDrawn="1"/>
        </p:nvSpPr>
        <p:spPr>
          <a:xfrm>
            <a:off x="0" y="0"/>
            <a:ext cx="12192000" cy="6858000"/>
          </a:xfrm>
          <a:prstGeom prst="rect">
            <a:avLst/>
          </a:prstGeom>
          <a:gradFill>
            <a:gsLst>
              <a:gs pos="0">
                <a:srgbClr val="E73F86"/>
              </a:gs>
              <a:gs pos="100000">
                <a:srgbClr val="C31A8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F4B54604-A03F-B04A-8B6C-F6A99027E443}"/>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7A7AC2D0-B0B0-8843-A79F-173E2FB352A0}"/>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52004C95-4845-0345-AE6B-211F4379D4FA}"/>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B1BF8CD5-9783-954D-8137-469C63C9BC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09" y="5887287"/>
            <a:ext cx="558821" cy="558821"/>
          </a:xfrm>
          <a:prstGeom prst="rect">
            <a:avLst/>
          </a:prstGeom>
        </p:spPr>
      </p:pic>
      <p:sp>
        <p:nvSpPr>
          <p:cNvPr id="9" name="TextBox 8">
            <a:extLst>
              <a:ext uri="{FF2B5EF4-FFF2-40B4-BE49-F238E27FC236}">
                <a16:creationId xmlns:a16="http://schemas.microsoft.com/office/drawing/2014/main" id="{FF4DF418-2034-C744-B8FD-A88929E714C8}"/>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Catastrophe and</a:t>
            </a:r>
          </a:p>
          <a:p>
            <a:pPr algn="l"/>
            <a:r>
              <a:rPr lang="en-US" sz="1300" b="0" dirty="0">
                <a:solidFill>
                  <a:schemeClr val="bg1"/>
                </a:solidFill>
                <a:latin typeface="+mj-lt"/>
              </a:rPr>
              <a:t>Climate</a:t>
            </a:r>
          </a:p>
        </p:txBody>
      </p:sp>
      <p:pic>
        <p:nvPicPr>
          <p:cNvPr id="14" name="Picture 13" descr="A black and white logo&#10;&#10;Description automatically generated with low confidence">
            <a:extLst>
              <a:ext uri="{FF2B5EF4-FFF2-40B4-BE49-F238E27FC236}">
                <a16:creationId xmlns:a16="http://schemas.microsoft.com/office/drawing/2014/main" id="{3F570EFE-833F-C945-9092-F4D06AD0B7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7958714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DEI_Cover">
    <p:spTree>
      <p:nvGrpSpPr>
        <p:cNvPr id="1" name=""/>
        <p:cNvGrpSpPr/>
        <p:nvPr/>
      </p:nvGrpSpPr>
      <p:grpSpPr>
        <a:xfrm>
          <a:off x="0" y="0"/>
          <a:ext cx="0" cy="0"/>
          <a:chOff x="0" y="0"/>
          <a:chExt cx="0" cy="0"/>
        </a:xfrm>
      </p:grpSpPr>
      <p:pic>
        <p:nvPicPr>
          <p:cNvPr id="11" name="Picture 10" descr="A picture containing night sky&#10;&#10;Description automatically generated">
            <a:extLst>
              <a:ext uri="{FF2B5EF4-FFF2-40B4-BE49-F238E27FC236}">
                <a16:creationId xmlns:a16="http://schemas.microsoft.com/office/drawing/2014/main" id="{3A7875DA-0DB0-4661-BE73-1A8A50A24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365760" y="5623560"/>
            <a:ext cx="746280" cy="914400"/>
          </a:xfrm>
          <a:prstGeom prst="rect">
            <a:avLst/>
          </a:prstGeom>
        </p:spPr>
      </p:pic>
    </p:spTree>
    <p:extLst>
      <p:ext uri="{BB962C8B-B14F-4D97-AF65-F5344CB8AC3E}">
        <p14:creationId xmlns:p14="http://schemas.microsoft.com/office/powerpoint/2010/main" val="3898901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DEI-AR_Cover">
    <p:spTree>
      <p:nvGrpSpPr>
        <p:cNvPr id="1" name=""/>
        <p:cNvGrpSpPr/>
        <p:nvPr/>
      </p:nvGrpSpPr>
      <p:grpSpPr>
        <a:xfrm>
          <a:off x="0" y="0"/>
          <a:ext cx="0" cy="0"/>
          <a:chOff x="0" y="0"/>
          <a:chExt cx="0" cy="0"/>
        </a:xfrm>
      </p:grpSpPr>
      <p:pic>
        <p:nvPicPr>
          <p:cNvPr id="11" name="Picture 10" descr="A picture containing night sky&#10;&#10;Description automatically generated">
            <a:extLst>
              <a:ext uri="{FF2B5EF4-FFF2-40B4-BE49-F238E27FC236}">
                <a16:creationId xmlns:a16="http://schemas.microsoft.com/office/drawing/2014/main" id="{3A7875DA-0DB0-4661-BE73-1A8A50A24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0160" y="5623560"/>
            <a:ext cx="755904" cy="914400"/>
          </a:xfrm>
          <a:prstGeom prst="rect">
            <a:avLst/>
          </a:prstGeom>
        </p:spPr>
      </p:pic>
    </p:spTree>
    <p:extLst>
      <p:ext uri="{BB962C8B-B14F-4D97-AF65-F5344CB8AC3E}">
        <p14:creationId xmlns:p14="http://schemas.microsoft.com/office/powerpoint/2010/main" val="4808197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DEI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697E9C-C58F-DE4D-9412-2922F2F0BA68}"/>
              </a:ext>
            </a:extLst>
          </p:cNvPr>
          <p:cNvSpPr/>
          <p:nvPr userDrawn="1"/>
        </p:nvSpPr>
        <p:spPr>
          <a:xfrm>
            <a:off x="0" y="0"/>
            <a:ext cx="12192000" cy="6858000"/>
          </a:xfrm>
          <a:prstGeom prst="rect">
            <a:avLst/>
          </a:prstGeom>
          <a:gradFill>
            <a:gsLst>
              <a:gs pos="0">
                <a:srgbClr val="FACD2E"/>
              </a:gs>
              <a:gs pos="70000">
                <a:srgbClr val="F59B2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3F51D080-A7F6-6A44-8C52-6680F72012AE}"/>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EF032C37-DB33-0448-B3C0-19ACDDC69D93}"/>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C058E3A2-B8E1-094B-ACB8-C6BECE07187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12" name="Picture 11" descr="Icon&#10;&#10;Description automatically generated">
            <a:extLst>
              <a:ext uri="{FF2B5EF4-FFF2-40B4-BE49-F238E27FC236}">
                <a16:creationId xmlns:a16="http://schemas.microsoft.com/office/drawing/2014/main" id="{2391B83F-7AB4-CA40-97BD-DC14004BC2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09" y="5888361"/>
            <a:ext cx="552419" cy="552419"/>
          </a:xfrm>
          <a:prstGeom prst="rect">
            <a:avLst/>
          </a:prstGeom>
        </p:spPr>
      </p:pic>
      <p:sp>
        <p:nvSpPr>
          <p:cNvPr id="9" name="TextBox 8">
            <a:extLst>
              <a:ext uri="{FF2B5EF4-FFF2-40B4-BE49-F238E27FC236}">
                <a16:creationId xmlns:a16="http://schemas.microsoft.com/office/drawing/2014/main" id="{29D93EBC-7734-4F4F-AAD4-56160FFA1C7D}"/>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Diversity, Equity</a:t>
            </a:r>
          </a:p>
          <a:p>
            <a:pPr algn="l"/>
            <a:r>
              <a:rPr lang="en-US" sz="1300" b="0" dirty="0">
                <a:solidFill>
                  <a:schemeClr val="bg1"/>
                </a:solidFill>
                <a:latin typeface="+mj-lt"/>
              </a:rPr>
              <a:t>and Inclusion</a:t>
            </a:r>
          </a:p>
        </p:txBody>
      </p:sp>
      <p:pic>
        <p:nvPicPr>
          <p:cNvPr id="15" name="Picture 14" descr="A black and white logo&#10;&#10;Description automatically generated with low confidence">
            <a:extLst>
              <a:ext uri="{FF2B5EF4-FFF2-40B4-BE49-F238E27FC236}">
                <a16:creationId xmlns:a16="http://schemas.microsoft.com/office/drawing/2014/main" id="{72D3C06D-D20F-7847-9252-8DAB523287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42908491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HCCT_Cover">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299A3A8-2D2B-484B-9C3D-F708429CFC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365760" y="5623560"/>
            <a:ext cx="746280" cy="914400"/>
          </a:xfrm>
          <a:prstGeom prst="rect">
            <a:avLst/>
          </a:prstGeom>
        </p:spPr>
      </p:pic>
    </p:spTree>
    <p:extLst>
      <p:ext uri="{BB962C8B-B14F-4D97-AF65-F5344CB8AC3E}">
        <p14:creationId xmlns:p14="http://schemas.microsoft.com/office/powerpoint/2010/main" val="39090735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HCCT-DEI_Cover">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299A3A8-2D2B-484B-9C3D-F708429CFC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0160" y="5632596"/>
            <a:ext cx="755904" cy="896328"/>
          </a:xfrm>
          <a:prstGeom prst="rect">
            <a:avLst/>
          </a:prstGeom>
        </p:spPr>
      </p:pic>
    </p:spTree>
    <p:extLst>
      <p:ext uri="{BB962C8B-B14F-4D97-AF65-F5344CB8AC3E}">
        <p14:creationId xmlns:p14="http://schemas.microsoft.com/office/powerpoint/2010/main" val="995492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L-AIT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34224601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HCCT-ML_Cover">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299A3A8-2D2B-484B-9C3D-F708429CFC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7630" y="5632596"/>
            <a:ext cx="740964" cy="896328"/>
          </a:xfrm>
          <a:prstGeom prst="rect">
            <a:avLst/>
          </a:prstGeom>
        </p:spPr>
      </p:pic>
    </p:spTree>
    <p:extLst>
      <p:ext uri="{BB962C8B-B14F-4D97-AF65-F5344CB8AC3E}">
        <p14:creationId xmlns:p14="http://schemas.microsoft.com/office/powerpoint/2010/main" val="19642608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HCCT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C16CF2-BB20-664D-AD6C-127E93A0BBBC}"/>
              </a:ext>
            </a:extLst>
          </p:cNvPr>
          <p:cNvSpPr/>
          <p:nvPr userDrawn="1"/>
        </p:nvSpPr>
        <p:spPr>
          <a:xfrm>
            <a:off x="0" y="0"/>
            <a:ext cx="12192000" cy="6858000"/>
          </a:xfrm>
          <a:prstGeom prst="rect">
            <a:avLst/>
          </a:prstGeom>
          <a:gradFill>
            <a:gsLst>
              <a:gs pos="0">
                <a:srgbClr val="2CAB4C"/>
              </a:gs>
              <a:gs pos="100000">
                <a:srgbClr val="2CAB9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083809E2-930A-BA4D-85BB-28EC48EBAD1A}"/>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F40A665F-6FD6-7D4E-A630-8969E43283D9}"/>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30AFE08D-A2C7-1145-9AD2-1EDEADDCC746}"/>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28FFE643-1B22-BB49-BB51-DACF8BE0E6F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6425" y="5859809"/>
            <a:ext cx="560204" cy="560204"/>
          </a:xfrm>
          <a:prstGeom prst="rect">
            <a:avLst/>
          </a:prstGeom>
        </p:spPr>
      </p:pic>
      <p:sp>
        <p:nvSpPr>
          <p:cNvPr id="9" name="TextBox 8">
            <a:extLst>
              <a:ext uri="{FF2B5EF4-FFF2-40B4-BE49-F238E27FC236}">
                <a16:creationId xmlns:a16="http://schemas.microsoft.com/office/drawing/2014/main" id="{3C0CCEF7-C5CB-EF49-A41F-255C48039CB2}"/>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Health Care </a:t>
            </a:r>
          </a:p>
          <a:p>
            <a:pPr algn="l"/>
            <a:r>
              <a:rPr lang="en-US" sz="1300" b="0" dirty="0">
                <a:solidFill>
                  <a:schemeClr val="bg1"/>
                </a:solidFill>
                <a:latin typeface="+mj-lt"/>
              </a:rPr>
              <a:t>Cost Trends</a:t>
            </a:r>
          </a:p>
        </p:txBody>
      </p:sp>
      <p:pic>
        <p:nvPicPr>
          <p:cNvPr id="14" name="Picture 13" descr="A black and white logo&#10;&#10;Description automatically generated with low confidence">
            <a:extLst>
              <a:ext uri="{FF2B5EF4-FFF2-40B4-BE49-F238E27FC236}">
                <a16:creationId xmlns:a16="http://schemas.microsoft.com/office/drawing/2014/main" id="{5B0F7AA5-CB27-094C-9511-EF15A863C3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33178112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ML_Cover">
    <p:spTree>
      <p:nvGrpSpPr>
        <p:cNvPr id="1" name=""/>
        <p:cNvGrpSpPr/>
        <p:nvPr/>
      </p:nvGrpSpPr>
      <p:grpSpPr>
        <a:xfrm>
          <a:off x="0" y="0"/>
          <a:ext cx="0" cy="0"/>
          <a:chOff x="0" y="0"/>
          <a:chExt cx="0" cy="0"/>
        </a:xfrm>
      </p:grpSpPr>
      <p:pic>
        <p:nvPicPr>
          <p:cNvPr id="11" name="Picture 10" descr="A picture containing electronics&#10;&#10;Description automatically generated">
            <a:extLst>
              <a:ext uri="{FF2B5EF4-FFF2-40B4-BE49-F238E27FC236}">
                <a16:creationId xmlns:a16="http://schemas.microsoft.com/office/drawing/2014/main" id="{073947D4-ADFE-4DDA-89DA-D814F8122D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spTree>
    <p:extLst>
      <p:ext uri="{BB962C8B-B14F-4D97-AF65-F5344CB8AC3E}">
        <p14:creationId xmlns:p14="http://schemas.microsoft.com/office/powerpoint/2010/main" val="15995288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L-DEI_Cover">
    <p:spTree>
      <p:nvGrpSpPr>
        <p:cNvPr id="1" name=""/>
        <p:cNvGrpSpPr/>
        <p:nvPr/>
      </p:nvGrpSpPr>
      <p:grpSpPr>
        <a:xfrm>
          <a:off x="0" y="0"/>
          <a:ext cx="0" cy="0"/>
          <a:chOff x="0" y="0"/>
          <a:chExt cx="0" cy="0"/>
        </a:xfrm>
      </p:grpSpPr>
      <p:pic>
        <p:nvPicPr>
          <p:cNvPr id="11" name="Picture 10" descr="A picture containing electronics&#10;&#10;Description automatically generated">
            <a:extLst>
              <a:ext uri="{FF2B5EF4-FFF2-40B4-BE49-F238E27FC236}">
                <a16:creationId xmlns:a16="http://schemas.microsoft.com/office/drawing/2014/main" id="{073947D4-ADFE-4DDA-89DA-D814F8122D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0160" y="5632596"/>
            <a:ext cx="755904" cy="896328"/>
          </a:xfrm>
          <a:prstGeom prst="rect">
            <a:avLst/>
          </a:prstGeom>
        </p:spPr>
      </p:pic>
    </p:spTree>
    <p:extLst>
      <p:ext uri="{BB962C8B-B14F-4D97-AF65-F5344CB8AC3E}">
        <p14:creationId xmlns:p14="http://schemas.microsoft.com/office/powerpoint/2010/main" val="22110643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ML-AR_Cover">
    <p:spTree>
      <p:nvGrpSpPr>
        <p:cNvPr id="1" name=""/>
        <p:cNvGrpSpPr/>
        <p:nvPr/>
      </p:nvGrpSpPr>
      <p:grpSpPr>
        <a:xfrm>
          <a:off x="0" y="0"/>
          <a:ext cx="0" cy="0"/>
          <a:chOff x="0" y="0"/>
          <a:chExt cx="0" cy="0"/>
        </a:xfrm>
      </p:grpSpPr>
      <p:pic>
        <p:nvPicPr>
          <p:cNvPr id="11" name="Picture 10" descr="A picture containing electronics&#10;&#10;Description automatically generated">
            <a:extLst>
              <a:ext uri="{FF2B5EF4-FFF2-40B4-BE49-F238E27FC236}">
                <a16:creationId xmlns:a16="http://schemas.microsoft.com/office/drawing/2014/main" id="{073947D4-ADFE-4DDA-89DA-D814F8122D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7630" y="5632596"/>
            <a:ext cx="740964" cy="896328"/>
          </a:xfrm>
          <a:prstGeom prst="rect">
            <a:avLst/>
          </a:prstGeom>
        </p:spPr>
      </p:pic>
    </p:spTree>
    <p:extLst>
      <p:ext uri="{BB962C8B-B14F-4D97-AF65-F5344CB8AC3E}">
        <p14:creationId xmlns:p14="http://schemas.microsoft.com/office/powerpoint/2010/main" val="12644947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ML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86D442-6558-5640-A286-A686C2B73EAB}"/>
              </a:ext>
            </a:extLst>
          </p:cNvPr>
          <p:cNvSpPr/>
          <p:nvPr userDrawn="1"/>
        </p:nvSpPr>
        <p:spPr>
          <a:xfrm>
            <a:off x="0" y="0"/>
            <a:ext cx="12192000" cy="6858000"/>
          </a:xfrm>
          <a:prstGeom prst="rect">
            <a:avLst/>
          </a:prstGeom>
          <a:gradFill>
            <a:gsLst>
              <a:gs pos="0">
                <a:srgbClr val="B81D88"/>
              </a:gs>
              <a:gs pos="100000">
                <a:srgbClr val="8C278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EA8773BB-5893-DB4E-BECE-CA4836F3E185}"/>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47A8F5E2-1C4F-5145-A707-4B172AE4E883}"/>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B8C29239-8AAB-CA42-A0AB-76FB129C171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7760ED60-309E-4349-9F58-F30ED7FC5B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93690"/>
            <a:ext cx="552419" cy="552419"/>
          </a:xfrm>
          <a:prstGeom prst="rect">
            <a:avLst/>
          </a:prstGeom>
        </p:spPr>
      </p:pic>
      <p:sp>
        <p:nvSpPr>
          <p:cNvPr id="9" name="TextBox 8">
            <a:extLst>
              <a:ext uri="{FF2B5EF4-FFF2-40B4-BE49-F238E27FC236}">
                <a16:creationId xmlns:a16="http://schemas.microsoft.com/office/drawing/2014/main" id="{1230EE96-2A31-0A49-BA05-E6C68CCC8E57}"/>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Mortality and</a:t>
            </a:r>
          </a:p>
          <a:p>
            <a:pPr algn="l"/>
            <a:r>
              <a:rPr lang="en-US" sz="1300" b="0" dirty="0">
                <a:solidFill>
                  <a:schemeClr val="bg1"/>
                </a:solidFill>
                <a:latin typeface="+mj-lt"/>
              </a:rPr>
              <a:t>Longevity</a:t>
            </a:r>
          </a:p>
        </p:txBody>
      </p:sp>
      <p:pic>
        <p:nvPicPr>
          <p:cNvPr id="14" name="Picture 13" descr="A black and white logo&#10;&#10;Description automatically generated with low confidence">
            <a:extLst>
              <a:ext uri="{FF2B5EF4-FFF2-40B4-BE49-F238E27FC236}">
                <a16:creationId xmlns:a16="http://schemas.microsoft.com/office/drawing/2014/main" id="{6521C4A8-C931-8741-96DA-15608F7624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28023921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Sing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105156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398501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Antitrus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838200" y="1727200"/>
            <a:ext cx="10515600" cy="4154984"/>
          </a:xfrm>
          <a:prstGeom prst="rect">
            <a:avLst/>
          </a:prstGeom>
          <a:noFill/>
        </p:spPr>
        <p:txBody>
          <a:bodyPr wrap="square" rtlCol="0">
            <a:spAutoFit/>
          </a:bodyPr>
          <a:lstStyle/>
          <a:p>
            <a:r>
              <a:rPr lang="en-US" sz="1100" kern="1200" dirty="0">
                <a:solidFill>
                  <a:schemeClr val="tx1"/>
                </a:solidFill>
                <a:effectLst/>
                <a:latin typeface="+mn-lt"/>
                <a:ea typeface="+mn-ea"/>
                <a:cs typeface="+mn-cs"/>
              </a:rPr>
              <a:t>Active participation in the Society of Actuaries is an important aspect of membership.  While the positive contributions of professional societies and associations are well-recognized and encouraged, association activities are vulnerable to close antitrust scrutiny.  By their very nature, associations bring together industry competitors and other market participants.  </a:t>
            </a:r>
          </a:p>
          <a:p>
            <a:r>
              <a:rPr lang="en-US" sz="1100" kern="1200" dirty="0">
                <a:solidFill>
                  <a:schemeClr val="tx1"/>
                </a:solidFill>
                <a:effectLst/>
                <a:latin typeface="+mn-lt"/>
                <a:ea typeface="+mn-ea"/>
                <a:cs typeface="+mn-cs"/>
              </a:rPr>
              <a:t>The United States antitrust laws aim to protect consumers by preserving the free economy and prohibiting anti-competitive business practices; they promote competition.  There are both state and federal antitrust laws, although state antitrust laws closely follow federal law.  The Sherman Act, is the primary U.S. antitrust law pertaining to association activities.   The Sherman Act prohibits every contract, combination or conspiracy that places an unreasonable restraint on trade.  There are, however, some activities that are illegal under all circumstances, such as price fixing, market allocation and collusive bidding.  </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There is no safe harbor under the antitrust law for professional association activities.  Therefore, association meeting participants should refrain from discussing any activity that could potentially be construed as having an anti-competitive effect. Discussions relating to product or service pricing, market allocations, membership restrictions, product standardization or other conditions on trade could arguably be perceived as a restraint on trade and may expose the SOA and its members to antitrust enforcement procedures.</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While participating in all SOA in person meetings, webinars, teleconferences or side discussions, you should avoid discussing competitively sensitive information with competitors and follow these guidelines:</a:t>
            </a:r>
          </a:p>
          <a:p>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prices for services or products or anything else that might affect prices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what you or other entities plan to do in a particular geographic or product markets or with particular customers.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speak on behalf of the SOA or any of its committees unless specifically authorized to do so.</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leave a meeting where any anticompetitive pricing or market allocation discussion occurs.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alert SOA staff and/or legal counsel to any concerning discussions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consult with legal counsel before raising any matter or making a statement that may involve competitively sensitive information.</a:t>
            </a:r>
          </a:p>
          <a:p>
            <a:pPr lvl="0"/>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Adherence to these guidelines involves not only avoidance of antitrust violations, but avoidance of behavior which might be so construed.  These guidelines only provide an overview of prohibited activities.  SOA legal counsel reviews meeting agenda and materials as deemed appropriate and any discussion that departs from the formal agenda should be scrutinized carefully.  Antitrust compliance is everyone’s responsibility; however, please seek legal counsel if you have any questions or concerns.</a:t>
            </a:r>
          </a:p>
        </p:txBody>
      </p:sp>
      <p:sp>
        <p:nvSpPr>
          <p:cNvPr id="6" name="Google Shape;12;p7">
            <a:extLst>
              <a:ext uri="{FF2B5EF4-FFF2-40B4-BE49-F238E27FC236}">
                <a16:creationId xmlns:a16="http://schemas.microsoft.com/office/drawing/2014/main" id="{AF965BB6-1239-8F4D-AB46-1CB47EC2F21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2E9CA571-A41D-A84F-BEF9-24438584D8F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232445DA-C3FF-2645-B403-7772B5AAC4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Rectangle 7">
            <a:extLst>
              <a:ext uri="{FF2B5EF4-FFF2-40B4-BE49-F238E27FC236}">
                <a16:creationId xmlns:a16="http://schemas.microsoft.com/office/drawing/2014/main" id="{8EC31ACD-0E1D-4AFB-A764-B88B6A3A0341}"/>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SOA Antitrust Compliance Guidelines</a:t>
            </a:r>
          </a:p>
        </p:txBody>
      </p:sp>
    </p:spTree>
    <p:extLst>
      <p:ext uri="{BB962C8B-B14F-4D97-AF65-F5344CB8AC3E}">
        <p14:creationId xmlns:p14="http://schemas.microsoft.com/office/powerpoint/2010/main" val="832686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Disclaimer">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1534160" y="1727200"/>
            <a:ext cx="8991600" cy="3939540"/>
          </a:xfrm>
          <a:prstGeom prst="rect">
            <a:avLst/>
          </a:prstGeom>
          <a:noFill/>
        </p:spPr>
        <p:txBody>
          <a:bodyPr wrap="square" rtlCol="0">
            <a:spAutoFit/>
          </a:bodyPr>
          <a:lstStyle/>
          <a:p>
            <a:pPr algn="ctr">
              <a:lnSpc>
                <a:spcPct val="100000"/>
              </a:lnSpc>
            </a:pPr>
            <a:r>
              <a:rPr lang="en-US" sz="2500" i="1" kern="1200" dirty="0">
                <a:solidFill>
                  <a:schemeClr val="tx1"/>
                </a:solidFill>
                <a:effectLst/>
                <a:latin typeface="+mn-lt"/>
                <a:ea typeface="+mn-ea"/>
                <a:cs typeface="+mn-cs"/>
              </a:rPr>
              <a:t>Presentations are intended for educational purposes only and do not replace independent professional judgment.  Statements of fact and opinions expressed are those of the participants individually and, unless expressly stated to the contrary, are not the opinion or position of the Society of Actuaries, its cosponsors or its committees.  The Society of Actuaries does not endorse or approve, and assumes no responsibility for, the content, accuracy or completeness of the information presented.  Attendees should note that the sessions are audio-recorded and may be published in various media, including print, audio and video formats without further notice.</a:t>
            </a:r>
            <a:endParaRPr lang="en-US" sz="2500" kern="1200" dirty="0">
              <a:solidFill>
                <a:schemeClr val="tx1"/>
              </a:solidFill>
              <a:effectLst/>
              <a:latin typeface="+mn-lt"/>
              <a:ea typeface="+mn-ea"/>
              <a:cs typeface="+mn-cs"/>
            </a:endParaRPr>
          </a:p>
        </p:txBody>
      </p:sp>
      <p:sp>
        <p:nvSpPr>
          <p:cNvPr id="6" name="Google Shape;12;p7">
            <a:extLst>
              <a:ext uri="{FF2B5EF4-FFF2-40B4-BE49-F238E27FC236}">
                <a16:creationId xmlns:a16="http://schemas.microsoft.com/office/drawing/2014/main" id="{CB8E2B56-1ED9-5E4A-A9CB-4AEE4842E03B}"/>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44426058-1518-0F40-8520-5F1A6DACC36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4455E092-DAEF-324F-B0E8-FE60EA5D4B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4" name="Rectangle 3">
            <a:extLst>
              <a:ext uri="{FF2B5EF4-FFF2-40B4-BE49-F238E27FC236}">
                <a16:creationId xmlns:a16="http://schemas.microsoft.com/office/drawing/2014/main" id="{B954CF1C-B919-46C9-B147-931ADCF77CD2}"/>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Presentation Disclaimer</a:t>
            </a:r>
          </a:p>
        </p:txBody>
      </p:sp>
    </p:spTree>
    <p:extLst>
      <p:ext uri="{BB962C8B-B14F-4D97-AF65-F5344CB8AC3E}">
        <p14:creationId xmlns:p14="http://schemas.microsoft.com/office/powerpoint/2010/main" val="39132659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PD_End">
    <p:spTree>
      <p:nvGrpSpPr>
        <p:cNvPr id="1" name=""/>
        <p:cNvGrpSpPr/>
        <p:nvPr/>
      </p:nvGrpSpPr>
      <p:grpSpPr>
        <a:xfrm>
          <a:off x="0" y="0"/>
          <a:ext cx="0" cy="0"/>
          <a:chOff x="0" y="0"/>
          <a:chExt cx="0" cy="0"/>
        </a:xfrm>
      </p:grpSpPr>
      <p:pic>
        <p:nvPicPr>
          <p:cNvPr id="6" name="Picture 5" descr="A picture containing person, cellphone&#10;&#10;Description automatically generated">
            <a:extLst>
              <a:ext uri="{FF2B5EF4-FFF2-40B4-BE49-F238E27FC236}">
                <a16:creationId xmlns:a16="http://schemas.microsoft.com/office/drawing/2014/main" id="{19C34DE4-805C-402D-993A-578C3F1947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2" y="0"/>
            <a:ext cx="12176256" cy="6858000"/>
          </a:xfrm>
          <a:prstGeom prst="rect">
            <a:avLst/>
          </a:prstGeom>
        </p:spPr>
      </p:pic>
      <p:sp>
        <p:nvSpPr>
          <p:cNvPr id="5" name="Rectangle 4">
            <a:extLst>
              <a:ext uri="{FF2B5EF4-FFF2-40B4-BE49-F238E27FC236}">
                <a16:creationId xmlns:a16="http://schemas.microsoft.com/office/drawing/2014/main" id="{AB852063-A047-43F4-B242-C27415815B85}"/>
              </a:ext>
            </a:extLst>
          </p:cNvPr>
          <p:cNvSpPr/>
          <p:nvPr userDrawn="1"/>
        </p:nvSpPr>
        <p:spPr>
          <a:xfrm>
            <a:off x="0" y="0"/>
            <a:ext cx="12192000" cy="6858000"/>
          </a:xfrm>
          <a:prstGeom prst="rect">
            <a:avLst/>
          </a:prstGeom>
          <a:gradFill flip="none" rotWithShape="1">
            <a:gsLst>
              <a:gs pos="0">
                <a:schemeClr val="accent1">
                  <a:lumMod val="96000"/>
                  <a:alpha val="0"/>
                </a:schemeClr>
              </a:gs>
              <a:gs pos="100000">
                <a:schemeClr val="accent1">
                  <a:lumMod val="10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170568-AFE2-4493-B44A-DAAD8DDC5474}"/>
              </a:ext>
            </a:extLst>
          </p:cNvPr>
          <p:cNvSpPr/>
          <p:nvPr userDrawn="1"/>
        </p:nvSpPr>
        <p:spPr>
          <a:xfrm>
            <a:off x="640080" y="2763520"/>
            <a:ext cx="4582160" cy="3505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90000"/>
              </a:lnSpc>
            </a:pPr>
            <a:r>
              <a:rPr lang="en-US" sz="5700" b="1" dirty="0"/>
              <a:t>Fill Out the Evaluation and Claim Your CPD Credits</a:t>
            </a:r>
          </a:p>
        </p:txBody>
      </p:sp>
    </p:spTree>
    <p:extLst>
      <p:ext uri="{BB962C8B-B14F-4D97-AF65-F5344CB8AC3E}">
        <p14:creationId xmlns:p14="http://schemas.microsoft.com/office/powerpoint/2010/main" val="3271338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L-AR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30803180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Alt_End">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24400" y="2779515"/>
            <a:ext cx="2743200" cy="1298970"/>
          </a:xfrm>
          <a:prstGeom prst="rect">
            <a:avLst/>
          </a:prstGeom>
        </p:spPr>
      </p:pic>
    </p:spTree>
    <p:extLst>
      <p:ext uri="{BB962C8B-B14F-4D97-AF65-F5344CB8AC3E}">
        <p14:creationId xmlns:p14="http://schemas.microsoft.com/office/powerpoint/2010/main" val="3791099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L-CC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415525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L-DEI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1038724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L-HCCT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2886613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L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86D442-6558-5640-A286-A686C2B73EAB}"/>
              </a:ext>
            </a:extLst>
          </p:cNvPr>
          <p:cNvSpPr/>
          <p:nvPr userDrawn="1"/>
        </p:nvSpPr>
        <p:spPr>
          <a:xfrm>
            <a:off x="0" y="0"/>
            <a:ext cx="12192000" cy="6858000"/>
          </a:xfrm>
          <a:prstGeom prst="rect">
            <a:avLst/>
          </a:prstGeom>
          <a:gradFill>
            <a:gsLst>
              <a:gs pos="0">
                <a:srgbClr val="B81D88"/>
              </a:gs>
              <a:gs pos="100000">
                <a:srgbClr val="8C278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EA8773BB-5893-DB4E-BECE-CA4836F3E185}"/>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47A8F5E2-1C4F-5145-A707-4B172AE4E883}"/>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B8C29239-8AAB-CA42-A0AB-76FB129C171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7760ED60-309E-4349-9F58-F30ED7FC5B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93690"/>
            <a:ext cx="552419" cy="552419"/>
          </a:xfrm>
          <a:prstGeom prst="rect">
            <a:avLst/>
          </a:prstGeom>
        </p:spPr>
      </p:pic>
      <p:sp>
        <p:nvSpPr>
          <p:cNvPr id="9" name="TextBox 8">
            <a:extLst>
              <a:ext uri="{FF2B5EF4-FFF2-40B4-BE49-F238E27FC236}">
                <a16:creationId xmlns:a16="http://schemas.microsoft.com/office/drawing/2014/main" id="{1230EE96-2A31-0A49-BA05-E6C68CCC8E57}"/>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Mortality and</a:t>
            </a:r>
          </a:p>
          <a:p>
            <a:pPr algn="l"/>
            <a:r>
              <a:rPr lang="en-US" sz="1300" b="0" dirty="0">
                <a:solidFill>
                  <a:schemeClr val="bg1"/>
                </a:solidFill>
                <a:latin typeface="+mj-lt"/>
              </a:rPr>
              <a:t>Longevity</a:t>
            </a:r>
          </a:p>
        </p:txBody>
      </p:sp>
      <p:pic>
        <p:nvPicPr>
          <p:cNvPr id="14" name="Picture 13" descr="A black and white logo&#10;&#10;Description automatically generated with low confidence">
            <a:extLst>
              <a:ext uri="{FF2B5EF4-FFF2-40B4-BE49-F238E27FC236}">
                <a16:creationId xmlns:a16="http://schemas.microsoft.com/office/drawing/2014/main" id="{6521C4A8-C931-8741-96DA-15608F7624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86098249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Title Placeholder 1"/>
          <p:cNvSpPr>
            <a:spLocks noGrp="1"/>
          </p:cNvSpPr>
          <p:nvPr>
            <p:ph type="title"/>
          </p:nvPr>
        </p:nvSpPr>
        <p:spPr>
          <a:xfrm>
            <a:off x="838200" y="333483"/>
            <a:ext cx="10515600" cy="12769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Text Placeholder 2"/>
          <p:cNvSpPr>
            <a:spLocks noGrp="1"/>
          </p:cNvSpPr>
          <p:nvPr>
            <p:ph type="body" idx="1"/>
          </p:nvPr>
        </p:nvSpPr>
        <p:spPr>
          <a:xfrm>
            <a:off x="838200" y="1610470"/>
            <a:ext cx="10515600" cy="40422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Google Shape;12;p7">
            <a:extLst>
              <a:ext uri="{FF2B5EF4-FFF2-40B4-BE49-F238E27FC236}">
                <a16:creationId xmlns:a16="http://schemas.microsoft.com/office/drawing/2014/main" id="{F5211A91-DB2A-4649-982B-2C653AB1E870}"/>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7582465E-6BB4-9D4A-898F-172C5554D8D8}"/>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Tree>
    <p:extLst>
      <p:ext uri="{BB962C8B-B14F-4D97-AF65-F5344CB8AC3E}">
        <p14:creationId xmlns:p14="http://schemas.microsoft.com/office/powerpoint/2010/main" val="1160591449"/>
      </p:ext>
    </p:extLst>
  </p:cSld>
  <p:clrMap bg1="lt1" tx1="dk1" bg2="lt2" tx2="dk2" accent1="accent1" accent2="accent2" accent3="accent3" accent4="accent4" accent5="accent5" accent6="accent6" hlink="hlink" folHlink="folHlink"/>
  <p:sldLayoutIdLst>
    <p:sldLayoutId id="2147483809" r:id="rId1"/>
    <p:sldLayoutId id="2147483865" r:id="rId2"/>
    <p:sldLayoutId id="2147483866" r:id="rId3"/>
    <p:sldLayoutId id="2147483867" r:id="rId4"/>
    <p:sldLayoutId id="2147483868" r:id="rId5"/>
    <p:sldLayoutId id="2147483869" r:id="rId6"/>
    <p:sldLayoutId id="2147483870" r:id="rId7"/>
    <p:sldLayoutId id="2147483871" r:id="rId8"/>
    <p:sldLayoutId id="2147483812" r:id="rId9"/>
    <p:sldLayoutId id="2147483789"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 id="2147483846" r:id="rId32"/>
    <p:sldLayoutId id="2147483847" r:id="rId33"/>
    <p:sldLayoutId id="2147483848" r:id="rId34"/>
    <p:sldLayoutId id="2147483849" r:id="rId35"/>
    <p:sldLayoutId id="2147483850" r:id="rId36"/>
    <p:sldLayoutId id="2147483851" r:id="rId37"/>
    <p:sldLayoutId id="2147483852" r:id="rId38"/>
    <p:sldLayoutId id="2147483853" r:id="rId39"/>
    <p:sldLayoutId id="2147483854" r:id="rId40"/>
    <p:sldLayoutId id="2147483855" r:id="rId41"/>
    <p:sldLayoutId id="2147483856" r:id="rId42"/>
    <p:sldLayoutId id="2147483857" r:id="rId43"/>
    <p:sldLayoutId id="2147483858" r:id="rId44"/>
    <p:sldLayoutId id="2147483859" r:id="rId45"/>
    <p:sldLayoutId id="2147483860" r:id="rId46"/>
    <p:sldLayoutId id="2147483861" r:id="rId47"/>
    <p:sldLayoutId id="2147483862" r:id="rId48"/>
    <p:sldLayoutId id="2147483863" r:id="rId49"/>
    <p:sldLayoutId id="2147483864" r:id="rId50"/>
  </p:sldLayoutIdLst>
  <p:hf hdr="0" dt="0"/>
  <p:txStyles>
    <p:titleStyle>
      <a:lvl1pPr algn="l" defTabSz="914400" rtl="0" eaLnBrk="1" latinLnBrk="0" hangingPunct="1">
        <a:lnSpc>
          <a:spcPct val="90000"/>
        </a:lnSpc>
        <a:spcBef>
          <a:spcPct val="0"/>
        </a:spcBef>
        <a:buNone/>
        <a:defRPr sz="40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1.xml"/><Relationship Id="rId4" Type="http://schemas.openxmlformats.org/officeDocument/2006/relationships/image" Target="../media/image42.jpeg"/></Relationships>
</file>

<file path=ppt/slides/_rels/slide5.xml.rels><?xml version="1.0" encoding="UTF-8" standalone="yes"?>
<Relationships xmlns="http://schemas.openxmlformats.org/package/2006/relationships"><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43.png"/><Relationship Id="rId1" Type="http://schemas.openxmlformats.org/officeDocument/2006/relationships/slideLayout" Target="../slideLayouts/slideLayout11.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s>
</file>

<file path=ppt/slides/_rels/slide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2E28F9-F3C6-45BF-916D-FC3D34DDCF1D}"/>
              </a:ext>
            </a:extLst>
          </p:cNvPr>
          <p:cNvSpPr>
            <a:spLocks noGrp="1"/>
          </p:cNvSpPr>
          <p:nvPr>
            <p:ph sz="quarter" idx="10"/>
          </p:nvPr>
        </p:nvSpPr>
        <p:spPr/>
        <p:txBody>
          <a:bodyPr/>
          <a:lstStyle/>
          <a:p>
            <a:r>
              <a:rPr lang="en-US" dirty="0"/>
              <a:t>Long-Term Impacts of Exposure </a:t>
            </a:r>
            <a:br>
              <a:rPr lang="en-US" dirty="0"/>
            </a:br>
            <a:r>
              <a:rPr lang="en-US" dirty="0"/>
              <a:t>to the COVID-19 Pandemic </a:t>
            </a:r>
            <a:br>
              <a:rPr lang="en-US" dirty="0"/>
            </a:br>
            <a:r>
              <a:rPr lang="en-US" dirty="0"/>
              <a:t>in a Cohort Perspective</a:t>
            </a:r>
          </a:p>
        </p:txBody>
      </p:sp>
      <p:sp>
        <p:nvSpPr>
          <p:cNvPr id="3" name="Content Placeholder 2">
            <a:extLst>
              <a:ext uri="{FF2B5EF4-FFF2-40B4-BE49-F238E27FC236}">
                <a16:creationId xmlns:a16="http://schemas.microsoft.com/office/drawing/2014/main" id="{7EFA24F7-D652-4494-8F66-A1B60536439F}"/>
              </a:ext>
            </a:extLst>
          </p:cNvPr>
          <p:cNvSpPr>
            <a:spLocks noGrp="1"/>
          </p:cNvSpPr>
          <p:nvPr>
            <p:ph sz="quarter" idx="11"/>
          </p:nvPr>
        </p:nvSpPr>
        <p:spPr/>
        <p:txBody>
          <a:bodyPr/>
          <a:lstStyle/>
          <a:p>
            <a:r>
              <a:rPr lang="en-US" dirty="0"/>
              <a:t>September | 2025</a:t>
            </a:r>
          </a:p>
        </p:txBody>
      </p:sp>
      <p:sp>
        <p:nvSpPr>
          <p:cNvPr id="4" name="Content Placeholder 3">
            <a:extLst>
              <a:ext uri="{FF2B5EF4-FFF2-40B4-BE49-F238E27FC236}">
                <a16:creationId xmlns:a16="http://schemas.microsoft.com/office/drawing/2014/main" id="{D6C76543-0ACD-42D1-9ADE-AB54A41D7483}"/>
              </a:ext>
            </a:extLst>
          </p:cNvPr>
          <p:cNvSpPr>
            <a:spLocks noGrp="1"/>
          </p:cNvSpPr>
          <p:nvPr>
            <p:ph sz="quarter" idx="12"/>
          </p:nvPr>
        </p:nvSpPr>
        <p:spPr/>
        <p:txBody>
          <a:bodyPr/>
          <a:lstStyle/>
          <a:p>
            <a:r>
              <a:rPr lang="en-US" dirty="0"/>
              <a:t>Kara Clark, FSA, MAAA</a:t>
            </a:r>
          </a:p>
        </p:txBody>
      </p:sp>
    </p:spTree>
    <p:extLst>
      <p:ext uri="{BB962C8B-B14F-4D97-AF65-F5344CB8AC3E}">
        <p14:creationId xmlns:p14="http://schemas.microsoft.com/office/powerpoint/2010/main" val="3717969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75CD6-60B4-A136-3422-5A9170F10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FBC8E1-D654-03C0-F24E-49A273F34CE6}"/>
              </a:ext>
            </a:extLst>
          </p:cNvPr>
          <p:cNvSpPr>
            <a:spLocks noGrp="1"/>
          </p:cNvSpPr>
          <p:nvPr>
            <p:ph type="title"/>
          </p:nvPr>
        </p:nvSpPr>
        <p:spPr/>
        <p:txBody>
          <a:bodyPr>
            <a:normAutofit/>
          </a:bodyPr>
          <a:lstStyle/>
          <a:p>
            <a:r>
              <a:rPr lang="en-US" dirty="0"/>
              <a:t>No evidence of scarring, immunity, or selection was found.</a:t>
            </a:r>
          </a:p>
        </p:txBody>
      </p:sp>
      <p:sp>
        <p:nvSpPr>
          <p:cNvPr id="5" name="Google Shape;13;p7">
            <a:extLst>
              <a:ext uri="{FF2B5EF4-FFF2-40B4-BE49-F238E27FC236}">
                <a16:creationId xmlns:a16="http://schemas.microsoft.com/office/drawing/2014/main" id="{AA497FAD-AABB-A391-385D-20F5E9D7E956}"/>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10</a:t>
            </a:fld>
            <a:endParaRPr lang="en-US" dirty="0"/>
          </a:p>
        </p:txBody>
      </p:sp>
      <p:sp>
        <p:nvSpPr>
          <p:cNvPr id="7" name="Rectangle 1">
            <a:extLst>
              <a:ext uri="{FF2B5EF4-FFF2-40B4-BE49-F238E27FC236}">
                <a16:creationId xmlns:a16="http://schemas.microsoft.com/office/drawing/2014/main" id="{33055D2D-DE92-CC84-20D9-0E94C3F362DB}"/>
              </a:ext>
            </a:extLst>
          </p:cNvPr>
          <p:cNvSpPr>
            <a:spLocks noGrp="1" noChangeArrowheads="1"/>
          </p:cNvSpPr>
          <p:nvPr>
            <p:ph sz="quarter" idx="12"/>
          </p:nvPr>
        </p:nvSpPr>
        <p:spPr bwMode="auto">
          <a:xfrm>
            <a:off x="838200" y="2002612"/>
            <a:ext cx="9752863"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Excess mortality in early years predicted later levels, not changes.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Variation explained by socioeconomic and </a:t>
            </a:r>
            <a:r>
              <a:rPr kumimoji="0" lang="en-US" altLang="en-US" b="0" i="0" u="none" strike="noStrike" cap="none" normalizeH="0" baseline="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health differences.</a:t>
            </a: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3" descr="Three blank billboard frames">
            <a:extLst>
              <a:ext uri="{FF2B5EF4-FFF2-40B4-BE49-F238E27FC236}">
                <a16:creationId xmlns:a16="http://schemas.microsoft.com/office/drawing/2014/main" id="{58E53725-93FF-16C7-F5EE-5A20E365A4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1935" y="3498056"/>
            <a:ext cx="4116750" cy="2733779"/>
          </a:xfrm>
          <a:prstGeom prst="rect">
            <a:avLst/>
          </a:prstGeom>
        </p:spPr>
      </p:pic>
    </p:spTree>
    <p:extLst>
      <p:ext uri="{BB962C8B-B14F-4D97-AF65-F5344CB8AC3E}">
        <p14:creationId xmlns:p14="http://schemas.microsoft.com/office/powerpoint/2010/main" val="3100073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7ECE7-3FE3-2E79-0D43-337B4872A6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EF32F-2363-D856-277D-D5FC2159D25A}"/>
              </a:ext>
            </a:extLst>
          </p:cNvPr>
          <p:cNvSpPr>
            <a:spLocks noGrp="1"/>
          </p:cNvSpPr>
          <p:nvPr>
            <p:ph type="title"/>
          </p:nvPr>
        </p:nvSpPr>
        <p:spPr/>
        <p:txBody>
          <a:bodyPr>
            <a:normAutofit/>
          </a:bodyPr>
          <a:lstStyle/>
          <a:p>
            <a:r>
              <a:rPr lang="en-US" dirty="0"/>
              <a:t>COVID-19 redrew the longevity map.</a:t>
            </a:r>
          </a:p>
        </p:txBody>
      </p:sp>
      <p:sp>
        <p:nvSpPr>
          <p:cNvPr id="5" name="Google Shape;13;p7">
            <a:extLst>
              <a:ext uri="{FF2B5EF4-FFF2-40B4-BE49-F238E27FC236}">
                <a16:creationId xmlns:a16="http://schemas.microsoft.com/office/drawing/2014/main" id="{F9972EB4-107D-4E25-BFE4-E48D58BA6AFB}"/>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11</a:t>
            </a:fld>
            <a:endParaRPr lang="en-US" dirty="0"/>
          </a:p>
        </p:txBody>
      </p:sp>
      <p:sp>
        <p:nvSpPr>
          <p:cNvPr id="4" name="Rectangle 1">
            <a:extLst>
              <a:ext uri="{FF2B5EF4-FFF2-40B4-BE49-F238E27FC236}">
                <a16:creationId xmlns:a16="http://schemas.microsoft.com/office/drawing/2014/main" id="{B64663C4-87F4-0E86-7923-C2954C8870C0}"/>
              </a:ext>
            </a:extLst>
          </p:cNvPr>
          <p:cNvSpPr>
            <a:spLocks noGrp="1" noChangeArrowheads="1"/>
          </p:cNvSpPr>
          <p:nvPr>
            <p:ph sz="quarter" idx="12"/>
          </p:nvPr>
        </p:nvSpPr>
        <p:spPr bwMode="auto">
          <a:xfrm>
            <a:off x="838200" y="1770724"/>
            <a:ext cx="11114005"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Lasing reduction in cohort survival is already realized.</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The pace of recovery determines how severe future losses become.</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latin typeface="Calibri Light" panose="020F0302020204030204" pitchFamily="34" charset="0"/>
                <a:ea typeface="Calibri Light" panose="020F0302020204030204" pitchFamily="34" charset="0"/>
                <a:cs typeface="Calibri Light" panose="020F0302020204030204" pitchFamily="34" charset="0"/>
              </a:rPr>
              <a:t>Cohort perspective can illustrate impacts not easily seen in period analyses.</a:t>
            </a: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Picture 5" descr="Orange track and field course, with lines">
            <a:extLst>
              <a:ext uri="{FF2B5EF4-FFF2-40B4-BE49-F238E27FC236}">
                <a16:creationId xmlns:a16="http://schemas.microsoft.com/office/drawing/2014/main" id="{B40AB7C4-4C4F-F5FA-BE1F-38C3FFCA84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0560" y="4177748"/>
            <a:ext cx="3015449" cy="2263473"/>
          </a:xfrm>
          <a:prstGeom prst="rect">
            <a:avLst/>
          </a:prstGeom>
        </p:spPr>
      </p:pic>
    </p:spTree>
    <p:extLst>
      <p:ext uri="{BB962C8B-B14F-4D97-AF65-F5344CB8AC3E}">
        <p14:creationId xmlns:p14="http://schemas.microsoft.com/office/powerpoint/2010/main" val="2460321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231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E66FD-9E22-544E-881E-D4336EEFC608}"/>
              </a:ext>
            </a:extLst>
          </p:cNvPr>
          <p:cNvSpPr>
            <a:spLocks noGrp="1"/>
          </p:cNvSpPr>
          <p:nvPr>
            <p:ph type="title"/>
          </p:nvPr>
        </p:nvSpPr>
        <p:spPr/>
        <p:txBody>
          <a:bodyPr>
            <a:normAutofit/>
          </a:bodyPr>
          <a:lstStyle/>
          <a:p>
            <a:r>
              <a:rPr lang="en-US" dirty="0"/>
              <a:t>The COVID-19 pandemic reshaped long-term survival for older cohorts. </a:t>
            </a:r>
          </a:p>
        </p:txBody>
      </p:sp>
      <p:sp>
        <p:nvSpPr>
          <p:cNvPr id="5" name="Google Shape;13;p7">
            <a:extLst>
              <a:ext uri="{FF2B5EF4-FFF2-40B4-BE49-F238E27FC236}">
                <a16:creationId xmlns:a16="http://schemas.microsoft.com/office/drawing/2014/main" id="{3477D219-60EB-C54A-A37C-9A6DF49CDFBA}"/>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2</a:t>
            </a:fld>
            <a:endParaRPr lang="en-US" dirty="0"/>
          </a:p>
        </p:txBody>
      </p:sp>
      <p:pic>
        <p:nvPicPr>
          <p:cNvPr id="8" name="Content Placeholder 7">
            <a:extLst>
              <a:ext uri="{FF2B5EF4-FFF2-40B4-BE49-F238E27FC236}">
                <a16:creationId xmlns:a16="http://schemas.microsoft.com/office/drawing/2014/main" id="{9C1F784E-60DD-0CAC-A1C0-AF7C38658A00}"/>
              </a:ext>
            </a:extLst>
          </p:cNvPr>
          <p:cNvPicPr>
            <a:picLocks noGrp="1" noChangeAspect="1"/>
          </p:cNvPicPr>
          <p:nvPr>
            <p:ph sz="quarter" idx="12"/>
          </p:nvPr>
        </p:nvPicPr>
        <p:blipFill>
          <a:blip r:embed="rId2"/>
          <a:srcRect l="32705" t="11264" r="32825" b="11498"/>
          <a:stretch>
            <a:fillRect/>
          </a:stretch>
        </p:blipFill>
        <p:spPr>
          <a:xfrm>
            <a:off x="7164370" y="1262506"/>
            <a:ext cx="4090817" cy="5143060"/>
          </a:xfrm>
          <a:ln>
            <a:noFill/>
          </a:ln>
        </p:spPr>
      </p:pic>
      <p:pic>
        <p:nvPicPr>
          <p:cNvPr id="7" name="Picture 6" descr="Old person wearing face mask">
            <a:extLst>
              <a:ext uri="{FF2B5EF4-FFF2-40B4-BE49-F238E27FC236}">
                <a16:creationId xmlns:a16="http://schemas.microsoft.com/office/drawing/2014/main" id="{EBDEF566-E6DC-50A3-660F-69AB9CC24A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500" y="1759226"/>
            <a:ext cx="6023114" cy="4015409"/>
          </a:xfrm>
          <a:prstGeom prst="rect">
            <a:avLst/>
          </a:prstGeom>
        </p:spPr>
      </p:pic>
    </p:spTree>
    <p:extLst>
      <p:ext uri="{BB962C8B-B14F-4D97-AF65-F5344CB8AC3E}">
        <p14:creationId xmlns:p14="http://schemas.microsoft.com/office/powerpoint/2010/main" val="3315099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55CA1-B04E-4F82-07A7-90CAD4245EDF}"/>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FFFED993-8AE2-31C0-0C96-616757C9820D}"/>
              </a:ext>
            </a:extLst>
          </p:cNvPr>
          <p:cNvSpPr/>
          <p:nvPr/>
        </p:nvSpPr>
        <p:spPr>
          <a:xfrm>
            <a:off x="6508382" y="4985318"/>
            <a:ext cx="1992791" cy="541424"/>
          </a:xfrm>
          <a:prstGeom prst="rect">
            <a:avLst/>
          </a:prstGeom>
          <a:solidFill>
            <a:srgbClr val="FF0000">
              <a:alpha val="5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Covid 19 Pandemic</a:t>
            </a:r>
          </a:p>
          <a:p>
            <a:pPr algn="ctr"/>
            <a:r>
              <a:rPr lang="en-US" dirty="0"/>
              <a:t>2020-2023</a:t>
            </a:r>
          </a:p>
        </p:txBody>
      </p:sp>
      <p:sp>
        <p:nvSpPr>
          <p:cNvPr id="2" name="Title 1">
            <a:extLst>
              <a:ext uri="{FF2B5EF4-FFF2-40B4-BE49-F238E27FC236}">
                <a16:creationId xmlns:a16="http://schemas.microsoft.com/office/drawing/2014/main" id="{281EEF86-D23C-CE16-115A-DE96AD3E373A}"/>
              </a:ext>
            </a:extLst>
          </p:cNvPr>
          <p:cNvSpPr>
            <a:spLocks noGrp="1"/>
          </p:cNvSpPr>
          <p:nvPr>
            <p:ph type="title"/>
          </p:nvPr>
        </p:nvSpPr>
        <p:spPr/>
        <p:txBody>
          <a:bodyPr>
            <a:normAutofit/>
          </a:bodyPr>
          <a:lstStyle/>
          <a:p>
            <a:r>
              <a:rPr lang="en-US" dirty="0"/>
              <a:t>Short-term impacts are known, but long-term effects remain unclear.</a:t>
            </a:r>
          </a:p>
        </p:txBody>
      </p:sp>
      <p:sp>
        <p:nvSpPr>
          <p:cNvPr id="5" name="Google Shape;13;p7">
            <a:extLst>
              <a:ext uri="{FF2B5EF4-FFF2-40B4-BE49-F238E27FC236}">
                <a16:creationId xmlns:a16="http://schemas.microsoft.com/office/drawing/2014/main" id="{A25F442E-4A71-2EEB-62FE-CC17E34E7A10}"/>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3</a:t>
            </a:fld>
            <a:endParaRPr lang="en-US" dirty="0"/>
          </a:p>
        </p:txBody>
      </p:sp>
      <p:sp>
        <p:nvSpPr>
          <p:cNvPr id="3" name="Rectangle 1">
            <a:extLst>
              <a:ext uri="{FF2B5EF4-FFF2-40B4-BE49-F238E27FC236}">
                <a16:creationId xmlns:a16="http://schemas.microsoft.com/office/drawing/2014/main" id="{1313F1DE-D81F-163A-ED06-42F8BBABC93E}"/>
              </a:ext>
            </a:extLst>
          </p:cNvPr>
          <p:cNvSpPr>
            <a:spLocks noGrp="1" noChangeArrowheads="1"/>
          </p:cNvSpPr>
          <p:nvPr>
            <p:ph sz="quarter" idx="12"/>
          </p:nvPr>
        </p:nvSpPr>
        <p:spPr bwMode="auto">
          <a:xfrm>
            <a:off x="968371" y="2128849"/>
            <a:ext cx="10515601"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Short-term mortality well documented.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Long-term cohort survival less studied.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U.S. birth cohorts 1935–1949 are focus.</a:t>
            </a:r>
          </a:p>
        </p:txBody>
      </p:sp>
      <p:cxnSp>
        <p:nvCxnSpPr>
          <p:cNvPr id="7" name="Straight Connector 6">
            <a:extLst>
              <a:ext uri="{FF2B5EF4-FFF2-40B4-BE49-F238E27FC236}">
                <a16:creationId xmlns:a16="http://schemas.microsoft.com/office/drawing/2014/main" id="{17C78953-AEAD-A249-D45F-9AE20DCE0C02}"/>
              </a:ext>
            </a:extLst>
          </p:cNvPr>
          <p:cNvCxnSpPr>
            <a:cxnSpLocks/>
          </p:cNvCxnSpPr>
          <p:nvPr/>
        </p:nvCxnSpPr>
        <p:spPr>
          <a:xfrm>
            <a:off x="1909482" y="5217459"/>
            <a:ext cx="45989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3CBDC92-520D-CDF1-8C97-AAB00789DB95}"/>
              </a:ext>
            </a:extLst>
          </p:cNvPr>
          <p:cNvCxnSpPr>
            <a:cxnSpLocks/>
          </p:cNvCxnSpPr>
          <p:nvPr/>
        </p:nvCxnSpPr>
        <p:spPr>
          <a:xfrm>
            <a:off x="1896035" y="4840941"/>
            <a:ext cx="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1F6E3FA-6AE7-F125-38F8-F3A840D16AF0}"/>
              </a:ext>
            </a:extLst>
          </p:cNvPr>
          <p:cNvCxnSpPr>
            <a:cxnSpLocks/>
          </p:cNvCxnSpPr>
          <p:nvPr/>
        </p:nvCxnSpPr>
        <p:spPr>
          <a:xfrm>
            <a:off x="6512882" y="4874559"/>
            <a:ext cx="0" cy="68580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CE5C6E6-A92E-7135-3030-D701E7A7BE11}"/>
              </a:ext>
            </a:extLst>
          </p:cNvPr>
          <p:cNvSpPr txBox="1"/>
          <p:nvPr/>
        </p:nvSpPr>
        <p:spPr>
          <a:xfrm>
            <a:off x="739591" y="4477872"/>
            <a:ext cx="2476960" cy="369332"/>
          </a:xfrm>
          <a:prstGeom prst="rect">
            <a:avLst/>
          </a:prstGeom>
          <a:noFill/>
          <a:ln>
            <a:solidFill>
              <a:schemeClr val="accent1"/>
            </a:solidFill>
          </a:ln>
        </p:spPr>
        <p:txBody>
          <a:bodyPr wrap="none" rtlCol="0">
            <a:spAutoFit/>
          </a:bodyPr>
          <a:lstStyle/>
          <a:p>
            <a:r>
              <a:rPr lang="en-US" dirty="0"/>
              <a:t>1935-1949 Birth Cohorts</a:t>
            </a:r>
          </a:p>
        </p:txBody>
      </p:sp>
      <p:sp>
        <p:nvSpPr>
          <p:cNvPr id="23" name="TextBox 22">
            <a:extLst>
              <a:ext uri="{FF2B5EF4-FFF2-40B4-BE49-F238E27FC236}">
                <a16:creationId xmlns:a16="http://schemas.microsoft.com/office/drawing/2014/main" id="{C6A65CAA-129C-5CCE-90BA-8CB90E1071DC}"/>
              </a:ext>
            </a:extLst>
          </p:cNvPr>
          <p:cNvSpPr txBox="1"/>
          <p:nvPr/>
        </p:nvSpPr>
        <p:spPr>
          <a:xfrm>
            <a:off x="5450566" y="4495802"/>
            <a:ext cx="1992790" cy="369332"/>
          </a:xfrm>
          <a:prstGeom prst="rect">
            <a:avLst/>
          </a:prstGeom>
          <a:noFill/>
          <a:ln>
            <a:solidFill>
              <a:schemeClr val="accent1"/>
            </a:solidFill>
          </a:ln>
        </p:spPr>
        <p:txBody>
          <a:bodyPr wrap="none" rtlCol="0">
            <a:spAutoFit/>
          </a:bodyPr>
          <a:lstStyle/>
          <a:p>
            <a:r>
              <a:rPr lang="en-US" dirty="0"/>
              <a:t>Aged 70-85 in 2020</a:t>
            </a:r>
          </a:p>
        </p:txBody>
      </p:sp>
      <p:cxnSp>
        <p:nvCxnSpPr>
          <p:cNvPr id="29" name="Straight Connector 28">
            <a:extLst>
              <a:ext uri="{FF2B5EF4-FFF2-40B4-BE49-F238E27FC236}">
                <a16:creationId xmlns:a16="http://schemas.microsoft.com/office/drawing/2014/main" id="{B75DE76E-7F27-FB3B-58FC-A845C7F25C94}"/>
              </a:ext>
            </a:extLst>
          </p:cNvPr>
          <p:cNvCxnSpPr>
            <a:cxnSpLocks/>
            <a:stCxn id="27" idx="3"/>
            <a:endCxn id="32" idx="2"/>
          </p:cNvCxnSpPr>
          <p:nvPr/>
        </p:nvCxnSpPr>
        <p:spPr>
          <a:xfrm flipV="1">
            <a:off x="8501173" y="5254575"/>
            <a:ext cx="2444919" cy="1455"/>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32" name="Action Button: Help 31">
            <a:hlinkClick r:id="" action="ppaction://noaction" highlightClick="1"/>
            <a:extLst>
              <a:ext uri="{FF2B5EF4-FFF2-40B4-BE49-F238E27FC236}">
                <a16:creationId xmlns:a16="http://schemas.microsoft.com/office/drawing/2014/main" id="{5CD26FAB-B638-AC7D-684E-CE4C49836009}"/>
              </a:ext>
            </a:extLst>
          </p:cNvPr>
          <p:cNvSpPr/>
          <p:nvPr/>
        </p:nvSpPr>
        <p:spPr>
          <a:xfrm>
            <a:off x="10946092" y="4733367"/>
            <a:ext cx="1042416" cy="1042416"/>
          </a:xfrm>
          <a:prstGeom prst="actionButtonHelp">
            <a:avLst/>
          </a:prstGeom>
          <a:solidFill>
            <a:schemeClr val="bg1">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1078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E2547-B630-08DB-67B5-DA97E18E8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BB93B-35A8-9D67-CAE0-4FDAFFC3F8B1}"/>
              </a:ext>
            </a:extLst>
          </p:cNvPr>
          <p:cNvSpPr>
            <a:spLocks noGrp="1"/>
          </p:cNvSpPr>
          <p:nvPr>
            <p:ph type="title"/>
          </p:nvPr>
        </p:nvSpPr>
        <p:spPr/>
        <p:txBody>
          <a:bodyPr>
            <a:normAutofit/>
          </a:bodyPr>
          <a:lstStyle/>
          <a:p>
            <a:r>
              <a:rPr lang="en-US" dirty="0"/>
              <a:t>The study examined how COVID-19 changed life expectancy across cohorts.</a:t>
            </a:r>
          </a:p>
        </p:txBody>
      </p:sp>
      <p:sp>
        <p:nvSpPr>
          <p:cNvPr id="5" name="Google Shape;13;p7">
            <a:extLst>
              <a:ext uri="{FF2B5EF4-FFF2-40B4-BE49-F238E27FC236}">
                <a16:creationId xmlns:a16="http://schemas.microsoft.com/office/drawing/2014/main" id="{CBC98E17-0953-8C28-02A5-41E026932F63}"/>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4</a:t>
            </a:fld>
            <a:endParaRPr lang="en-US" dirty="0"/>
          </a:p>
        </p:txBody>
      </p:sp>
      <p:sp>
        <p:nvSpPr>
          <p:cNvPr id="3" name="Rectangle 1">
            <a:extLst>
              <a:ext uri="{FF2B5EF4-FFF2-40B4-BE49-F238E27FC236}">
                <a16:creationId xmlns:a16="http://schemas.microsoft.com/office/drawing/2014/main" id="{3FEBC73B-7393-098B-F822-4A166C2D2881}"/>
              </a:ext>
            </a:extLst>
          </p:cNvPr>
          <p:cNvSpPr>
            <a:spLocks noGrp="1" noChangeArrowheads="1"/>
          </p:cNvSpPr>
          <p:nvPr>
            <p:ph sz="quarter" idx="12"/>
          </p:nvPr>
        </p:nvSpPr>
        <p:spPr bwMode="auto">
          <a:xfrm>
            <a:off x="968371" y="930027"/>
            <a:ext cx="1051560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How much did COVID-10 reduce life expectancy?</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latin typeface="Calibri Light" panose="020F0302020204030204" pitchFamily="34" charset="0"/>
                <a:ea typeface="Calibri Light" panose="020F0302020204030204" pitchFamily="34" charset="0"/>
                <a:cs typeface="Calibri Light" panose="020F0302020204030204" pitchFamily="34" charset="0"/>
              </a:rPr>
              <a:t>What are possible future trajectories?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latin typeface="Calibri Light" panose="020F0302020204030204" pitchFamily="34" charset="0"/>
                <a:ea typeface="Calibri Light" panose="020F0302020204030204" pitchFamily="34" charset="0"/>
                <a:cs typeface="Calibri Light" panose="020F0302020204030204" pitchFamily="34" charset="0"/>
              </a:rPr>
              <a:t>Are risks linked across ages within cohorts?</a:t>
            </a: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grpSp>
        <p:nvGrpSpPr>
          <p:cNvPr id="18" name="Group 17">
            <a:extLst>
              <a:ext uri="{FF2B5EF4-FFF2-40B4-BE49-F238E27FC236}">
                <a16:creationId xmlns:a16="http://schemas.microsoft.com/office/drawing/2014/main" id="{BAC555DA-98AE-D6D6-44FC-8B9B91AF08C1}"/>
              </a:ext>
            </a:extLst>
          </p:cNvPr>
          <p:cNvGrpSpPr/>
          <p:nvPr/>
        </p:nvGrpSpPr>
        <p:grpSpPr>
          <a:xfrm>
            <a:off x="8323725" y="1809489"/>
            <a:ext cx="1721221" cy="4169075"/>
            <a:chOff x="8323725" y="1809489"/>
            <a:chExt cx="1721221" cy="4169075"/>
          </a:xfrm>
        </p:grpSpPr>
        <p:pic>
          <p:nvPicPr>
            <p:cNvPr id="13" name="Picture 12" descr="Hourglass on a flat surface">
              <a:extLst>
                <a:ext uri="{FF2B5EF4-FFF2-40B4-BE49-F238E27FC236}">
                  <a16:creationId xmlns:a16="http://schemas.microsoft.com/office/drawing/2014/main" id="{05EB3027-BE89-794D-0FB5-536627804369}"/>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323730" y="1809489"/>
              <a:ext cx="1721216" cy="1097280"/>
            </a:xfrm>
            <a:prstGeom prst="rect">
              <a:avLst/>
            </a:prstGeom>
            <a:ln>
              <a:solidFill>
                <a:schemeClr val="accent1"/>
              </a:solidFill>
            </a:ln>
          </p:spPr>
        </p:pic>
        <p:pic>
          <p:nvPicPr>
            <p:cNvPr id="15" name="Picture 14" descr="Colorful tapes art">
              <a:extLst>
                <a:ext uri="{FF2B5EF4-FFF2-40B4-BE49-F238E27FC236}">
                  <a16:creationId xmlns:a16="http://schemas.microsoft.com/office/drawing/2014/main" id="{3BD0231A-22B1-764E-5D6E-53416B485201}"/>
                </a:ext>
              </a:extLst>
            </p:cNvPr>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a:xfrm rot="10800000">
              <a:off x="8323726" y="3396249"/>
              <a:ext cx="1721217" cy="1097280"/>
            </a:xfrm>
            <a:prstGeom prst="rect">
              <a:avLst/>
            </a:prstGeom>
            <a:ln>
              <a:solidFill>
                <a:schemeClr val="accent1"/>
              </a:solidFill>
            </a:ln>
          </p:spPr>
        </p:pic>
        <p:pic>
          <p:nvPicPr>
            <p:cNvPr id="17" name="Picture 16" descr="Close-up of chain link">
              <a:extLst>
                <a:ext uri="{FF2B5EF4-FFF2-40B4-BE49-F238E27FC236}">
                  <a16:creationId xmlns:a16="http://schemas.microsoft.com/office/drawing/2014/main" id="{C5101C01-04A8-062A-3575-091B78664900}"/>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8323725" y="4881284"/>
              <a:ext cx="1721215" cy="1097280"/>
            </a:xfrm>
            <a:prstGeom prst="rect">
              <a:avLst/>
            </a:prstGeom>
            <a:ln>
              <a:solidFill>
                <a:schemeClr val="accent1"/>
              </a:solidFill>
            </a:ln>
          </p:spPr>
        </p:pic>
      </p:grpSp>
    </p:spTree>
    <p:extLst>
      <p:ext uri="{BB962C8B-B14F-4D97-AF65-F5344CB8AC3E}">
        <p14:creationId xmlns:p14="http://schemas.microsoft.com/office/powerpoint/2010/main" val="390000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E09FB-39A4-3D9F-048C-FBC6E1373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684808-28C4-91B6-A05C-F0B8502FAE53}"/>
              </a:ext>
            </a:extLst>
          </p:cNvPr>
          <p:cNvSpPr>
            <a:spLocks noGrp="1"/>
          </p:cNvSpPr>
          <p:nvPr>
            <p:ph type="title"/>
          </p:nvPr>
        </p:nvSpPr>
        <p:spPr/>
        <p:txBody>
          <a:bodyPr>
            <a:normAutofit/>
          </a:bodyPr>
          <a:lstStyle/>
          <a:p>
            <a:r>
              <a:rPr lang="en-US" dirty="0"/>
              <a:t>Scarring, immunity, or selection could shape future cohort mortality.</a:t>
            </a:r>
          </a:p>
        </p:txBody>
      </p:sp>
      <p:sp>
        <p:nvSpPr>
          <p:cNvPr id="5" name="Google Shape;13;p7">
            <a:extLst>
              <a:ext uri="{FF2B5EF4-FFF2-40B4-BE49-F238E27FC236}">
                <a16:creationId xmlns:a16="http://schemas.microsoft.com/office/drawing/2014/main" id="{78F60E5D-D92B-E397-4ACF-7228B6DE949E}"/>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5</a:t>
            </a:fld>
            <a:endParaRPr lang="en-US" dirty="0"/>
          </a:p>
        </p:txBody>
      </p:sp>
      <p:sp>
        <p:nvSpPr>
          <p:cNvPr id="7" name="Content Placeholder 6">
            <a:extLst>
              <a:ext uri="{FF2B5EF4-FFF2-40B4-BE49-F238E27FC236}">
                <a16:creationId xmlns:a16="http://schemas.microsoft.com/office/drawing/2014/main" id="{D4F8C140-2620-5555-BD1E-BED6E806C88E}"/>
              </a:ext>
            </a:extLst>
          </p:cNvPr>
          <p:cNvSpPr>
            <a:spLocks noGrp="1"/>
          </p:cNvSpPr>
          <p:nvPr>
            <p:ph sz="quarter" idx="12"/>
          </p:nvPr>
        </p:nvSpPr>
        <p:spPr/>
        <p:txBody>
          <a:bodyPr/>
          <a:lstStyle/>
          <a:p>
            <a:endParaRPr lang="en-US" dirty="0"/>
          </a:p>
          <a:p>
            <a:r>
              <a:rPr lang="en-US" dirty="0"/>
              <a:t>Scarring? (past illness ↑ future risk)</a:t>
            </a:r>
          </a:p>
          <a:p>
            <a:endParaRPr lang="en-US" dirty="0"/>
          </a:p>
          <a:p>
            <a:r>
              <a:rPr lang="en-US" dirty="0"/>
              <a:t>Acquired immunity? (exposure ↓ future risk)</a:t>
            </a:r>
          </a:p>
          <a:p>
            <a:endParaRPr lang="en-US" dirty="0"/>
          </a:p>
          <a:p>
            <a:r>
              <a:rPr lang="en-US" dirty="0"/>
              <a:t>Selection? (frailest die earlier, survivors stronger).</a:t>
            </a:r>
          </a:p>
        </p:txBody>
      </p:sp>
      <p:pic>
        <p:nvPicPr>
          <p:cNvPr id="6" name="Graphic 5" descr="Cake outline">
            <a:extLst>
              <a:ext uri="{FF2B5EF4-FFF2-40B4-BE49-F238E27FC236}">
                <a16:creationId xmlns:a16="http://schemas.microsoft.com/office/drawing/2014/main" id="{4822AC58-09C3-38D3-8D54-AB9422A510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95591" y="2782959"/>
            <a:ext cx="914400" cy="914400"/>
          </a:xfrm>
          <a:prstGeom prst="rect">
            <a:avLst/>
          </a:prstGeom>
        </p:spPr>
      </p:pic>
      <p:pic>
        <p:nvPicPr>
          <p:cNvPr id="9" name="Graphic 8" descr="Body builder outline">
            <a:extLst>
              <a:ext uri="{FF2B5EF4-FFF2-40B4-BE49-F238E27FC236}">
                <a16:creationId xmlns:a16="http://schemas.microsoft.com/office/drawing/2014/main" id="{1AC38898-FEF7-5B71-D465-2477F0CB7C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49748" y="3965713"/>
            <a:ext cx="914400" cy="914400"/>
          </a:xfrm>
          <a:prstGeom prst="rect">
            <a:avLst/>
          </a:prstGeom>
        </p:spPr>
      </p:pic>
      <p:pic>
        <p:nvPicPr>
          <p:cNvPr id="11" name="Graphic 10" descr="Cough outline">
            <a:extLst>
              <a:ext uri="{FF2B5EF4-FFF2-40B4-BE49-F238E27FC236}">
                <a16:creationId xmlns:a16="http://schemas.microsoft.com/office/drawing/2014/main" id="{D6A81DFA-ED70-6E80-8116-5BE83322E6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63140" y="1828800"/>
            <a:ext cx="914400" cy="914400"/>
          </a:xfrm>
          <a:prstGeom prst="rect">
            <a:avLst/>
          </a:prstGeom>
        </p:spPr>
      </p:pic>
    </p:spTree>
    <p:extLst>
      <p:ext uri="{BB962C8B-B14F-4D97-AF65-F5344CB8AC3E}">
        <p14:creationId xmlns:p14="http://schemas.microsoft.com/office/powerpoint/2010/main" val="2490086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A25C2-DB62-9BA8-AAD1-0C05BE1A4A6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5E689D9-E54C-0A3D-05E5-58B9491D51A8}"/>
              </a:ext>
            </a:extLst>
          </p:cNvPr>
          <p:cNvPicPr>
            <a:picLocks noChangeAspect="1"/>
          </p:cNvPicPr>
          <p:nvPr/>
        </p:nvPicPr>
        <p:blipFill>
          <a:blip r:embed="rId2"/>
          <a:srcRect t="8568" b="29643"/>
          <a:stretch>
            <a:fillRect/>
          </a:stretch>
        </p:blipFill>
        <p:spPr>
          <a:xfrm>
            <a:off x="7758235" y="3307976"/>
            <a:ext cx="4039923" cy="3200394"/>
          </a:xfrm>
          <a:prstGeom prst="rect">
            <a:avLst/>
          </a:prstGeom>
          <a:ln>
            <a:solidFill>
              <a:schemeClr val="bg1">
                <a:lumMod val="50000"/>
              </a:schemeClr>
            </a:solidFill>
          </a:ln>
        </p:spPr>
      </p:pic>
      <p:sp>
        <p:nvSpPr>
          <p:cNvPr id="2" name="Title 1">
            <a:extLst>
              <a:ext uri="{FF2B5EF4-FFF2-40B4-BE49-F238E27FC236}">
                <a16:creationId xmlns:a16="http://schemas.microsoft.com/office/drawing/2014/main" id="{45B3DBAF-3C40-B518-0234-9C072B5A572F}"/>
              </a:ext>
            </a:extLst>
          </p:cNvPr>
          <p:cNvSpPr>
            <a:spLocks noGrp="1"/>
          </p:cNvSpPr>
          <p:nvPr>
            <p:ph type="title"/>
          </p:nvPr>
        </p:nvSpPr>
        <p:spPr/>
        <p:txBody>
          <a:bodyPr>
            <a:normAutofit/>
          </a:bodyPr>
          <a:lstStyle/>
          <a:p>
            <a:r>
              <a:rPr lang="en-US" dirty="0"/>
              <a:t>U.S. cohorts modeled using Human Mortality Database projections.</a:t>
            </a:r>
          </a:p>
        </p:txBody>
      </p:sp>
      <p:sp>
        <p:nvSpPr>
          <p:cNvPr id="5" name="Google Shape;13;p7">
            <a:extLst>
              <a:ext uri="{FF2B5EF4-FFF2-40B4-BE49-F238E27FC236}">
                <a16:creationId xmlns:a16="http://schemas.microsoft.com/office/drawing/2014/main" id="{7288175C-93FF-A70C-8F49-91CC2F8E16B8}"/>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6</a:t>
            </a:fld>
            <a:endParaRPr lang="en-US" dirty="0"/>
          </a:p>
        </p:txBody>
      </p:sp>
      <p:sp>
        <p:nvSpPr>
          <p:cNvPr id="3" name="Content Placeholder 2">
            <a:extLst>
              <a:ext uri="{FF2B5EF4-FFF2-40B4-BE49-F238E27FC236}">
                <a16:creationId xmlns:a16="http://schemas.microsoft.com/office/drawing/2014/main" id="{CD28DAC0-90AD-34EE-835C-C8DE207BBD71}"/>
              </a:ext>
            </a:extLst>
          </p:cNvPr>
          <p:cNvSpPr>
            <a:spLocks noGrp="1"/>
          </p:cNvSpPr>
          <p:nvPr>
            <p:ph sz="quarter" idx="12"/>
          </p:nvPr>
        </p:nvSpPr>
        <p:spPr/>
        <p:txBody>
          <a:bodyPr/>
          <a:lstStyle/>
          <a:p>
            <a:r>
              <a:rPr lang="en-US" dirty="0"/>
              <a:t>Human Mortality Database, 1985–2023.</a:t>
            </a:r>
          </a:p>
          <a:p>
            <a:r>
              <a:rPr lang="en-US" dirty="0"/>
              <a:t>U.S. cohorts 1935–1949.</a:t>
            </a:r>
          </a:p>
          <a:p>
            <a:r>
              <a:rPr lang="en-US" dirty="0"/>
              <a:t>Pre-pandemic baseline forecast vs. observed mortality.</a:t>
            </a:r>
          </a:p>
          <a:p>
            <a:r>
              <a:rPr lang="en-US" dirty="0"/>
              <a:t>Four recovery scenarios </a:t>
            </a:r>
          </a:p>
          <a:p>
            <a:pPr lvl="1"/>
            <a:r>
              <a:rPr lang="en-US" dirty="0"/>
              <a:t>5</a:t>
            </a:r>
          </a:p>
          <a:p>
            <a:pPr lvl="1"/>
            <a:r>
              <a:rPr lang="en-US" dirty="0"/>
              <a:t>10</a:t>
            </a:r>
          </a:p>
          <a:p>
            <a:pPr lvl="1"/>
            <a:r>
              <a:rPr lang="en-US" dirty="0"/>
              <a:t>30 years</a:t>
            </a:r>
          </a:p>
          <a:p>
            <a:pPr lvl="1"/>
            <a:r>
              <a:rPr lang="en-US" dirty="0"/>
              <a:t>Permanent shift</a:t>
            </a:r>
          </a:p>
        </p:txBody>
      </p:sp>
    </p:spTree>
    <p:extLst>
      <p:ext uri="{BB962C8B-B14F-4D97-AF65-F5344CB8AC3E}">
        <p14:creationId xmlns:p14="http://schemas.microsoft.com/office/powerpoint/2010/main" val="3940420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B1DCC-65C1-A813-E879-8AE729C107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D00465-EF04-0F56-CC83-B34EFBECCD13}"/>
              </a:ext>
            </a:extLst>
          </p:cNvPr>
          <p:cNvSpPr>
            <a:spLocks noGrp="1"/>
          </p:cNvSpPr>
          <p:nvPr>
            <p:ph type="title"/>
          </p:nvPr>
        </p:nvSpPr>
        <p:spPr/>
        <p:txBody>
          <a:bodyPr>
            <a:normAutofit/>
          </a:bodyPr>
          <a:lstStyle/>
          <a:p>
            <a:r>
              <a:rPr lang="en-US" dirty="0"/>
              <a:t>Mortality rose sharply in 2020–2023 and stayed above baseline.</a:t>
            </a:r>
          </a:p>
        </p:txBody>
      </p:sp>
      <p:sp>
        <p:nvSpPr>
          <p:cNvPr id="5" name="Google Shape;13;p7">
            <a:extLst>
              <a:ext uri="{FF2B5EF4-FFF2-40B4-BE49-F238E27FC236}">
                <a16:creationId xmlns:a16="http://schemas.microsoft.com/office/drawing/2014/main" id="{B25D3269-5713-229A-40D3-D3C07D3F4F65}"/>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7</a:t>
            </a:fld>
            <a:endParaRPr lang="en-US" dirty="0"/>
          </a:p>
        </p:txBody>
      </p:sp>
      <p:sp>
        <p:nvSpPr>
          <p:cNvPr id="6" name="Rectangle 1">
            <a:extLst>
              <a:ext uri="{FF2B5EF4-FFF2-40B4-BE49-F238E27FC236}">
                <a16:creationId xmlns:a16="http://schemas.microsoft.com/office/drawing/2014/main" id="{3CA88CE6-7381-7BD2-92C8-5B292BC8E446}"/>
              </a:ext>
            </a:extLst>
          </p:cNvPr>
          <p:cNvSpPr>
            <a:spLocks noGrp="1" noChangeArrowheads="1"/>
          </p:cNvSpPr>
          <p:nvPr>
            <p:ph sz="quarter" idx="12"/>
          </p:nvPr>
        </p:nvSpPr>
        <p:spPr bwMode="auto">
          <a:xfrm>
            <a:off x="838200" y="1585464"/>
            <a:ext cx="658815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All cohorts experienced above-expected </a:t>
            </a:r>
            <a:b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b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mortality.</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Declines after 2020 but remained elevated.</a:t>
            </a:r>
          </a:p>
        </p:txBody>
      </p:sp>
      <p:pic>
        <p:nvPicPr>
          <p:cNvPr id="8" name="Picture 7">
            <a:extLst>
              <a:ext uri="{FF2B5EF4-FFF2-40B4-BE49-F238E27FC236}">
                <a16:creationId xmlns:a16="http://schemas.microsoft.com/office/drawing/2014/main" id="{6B0CC0C8-F983-870E-C366-E35EB9EAFB61}"/>
              </a:ext>
            </a:extLst>
          </p:cNvPr>
          <p:cNvPicPr>
            <a:picLocks noChangeAspect="1"/>
          </p:cNvPicPr>
          <p:nvPr/>
        </p:nvPicPr>
        <p:blipFill>
          <a:blip r:embed="rId2"/>
          <a:srcRect l="8808" t="7255" r="10754" b="16470"/>
          <a:stretch>
            <a:fillRect/>
          </a:stretch>
        </p:blipFill>
        <p:spPr>
          <a:xfrm>
            <a:off x="7368984" y="1116103"/>
            <a:ext cx="4262718" cy="5230906"/>
          </a:xfrm>
          <a:prstGeom prst="rect">
            <a:avLst/>
          </a:prstGeom>
          <a:ln>
            <a:solidFill>
              <a:schemeClr val="bg1">
                <a:lumMod val="50000"/>
              </a:schemeClr>
            </a:solidFill>
          </a:ln>
        </p:spPr>
      </p:pic>
    </p:spTree>
    <p:extLst>
      <p:ext uri="{BB962C8B-B14F-4D97-AF65-F5344CB8AC3E}">
        <p14:creationId xmlns:p14="http://schemas.microsoft.com/office/powerpoint/2010/main" val="3273533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81E-5BE0-3557-645A-331F1CC4E0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4B296-8FBF-AD8D-C41C-71CA90CFEACD}"/>
              </a:ext>
            </a:extLst>
          </p:cNvPr>
          <p:cNvSpPr>
            <a:spLocks noGrp="1"/>
          </p:cNvSpPr>
          <p:nvPr>
            <p:ph type="title"/>
          </p:nvPr>
        </p:nvSpPr>
        <p:spPr/>
        <p:txBody>
          <a:bodyPr>
            <a:normAutofit/>
          </a:bodyPr>
          <a:lstStyle/>
          <a:p>
            <a:r>
              <a:rPr lang="en-US" dirty="0"/>
              <a:t>Life expectancy has already fallen for both men and women. </a:t>
            </a:r>
          </a:p>
        </p:txBody>
      </p:sp>
      <p:sp>
        <p:nvSpPr>
          <p:cNvPr id="5" name="Google Shape;13;p7">
            <a:extLst>
              <a:ext uri="{FF2B5EF4-FFF2-40B4-BE49-F238E27FC236}">
                <a16:creationId xmlns:a16="http://schemas.microsoft.com/office/drawing/2014/main" id="{A99916DE-C7DD-1F98-0656-4DB5F9316855}"/>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8</a:t>
            </a:fld>
            <a:endParaRPr lang="en-US" dirty="0"/>
          </a:p>
        </p:txBody>
      </p:sp>
      <p:sp>
        <p:nvSpPr>
          <p:cNvPr id="4" name="Content Placeholder 3">
            <a:extLst>
              <a:ext uri="{FF2B5EF4-FFF2-40B4-BE49-F238E27FC236}">
                <a16:creationId xmlns:a16="http://schemas.microsoft.com/office/drawing/2014/main" id="{2B3E79AD-E4F6-E8DB-6361-18C567B5E2C2}"/>
              </a:ext>
            </a:extLst>
          </p:cNvPr>
          <p:cNvSpPr>
            <a:spLocks noGrp="1"/>
          </p:cNvSpPr>
          <p:nvPr>
            <p:ph sz="quarter" idx="12"/>
          </p:nvPr>
        </p:nvSpPr>
        <p:spPr/>
        <p:txBody>
          <a:bodyPr/>
          <a:lstStyle/>
          <a:p>
            <a:endParaRPr lang="en-US" dirty="0"/>
          </a:p>
          <a:p>
            <a:r>
              <a:rPr lang="en-US" dirty="0"/>
              <a:t>4.8% ↓ survival to 95 (females).</a:t>
            </a:r>
          </a:p>
          <a:p>
            <a:endParaRPr lang="en-US" dirty="0"/>
          </a:p>
          <a:p>
            <a:r>
              <a:rPr lang="en-US" dirty="0"/>
              <a:t>5.2% ↓ survival to 95 (males).</a:t>
            </a:r>
          </a:p>
          <a:p>
            <a:endParaRPr lang="en-US" dirty="0"/>
          </a:p>
          <a:p>
            <a:r>
              <a:rPr lang="en-US" dirty="0"/>
              <a:t>Equivalent: 206k female deaths; </a:t>
            </a:r>
            <a:br>
              <a:rPr lang="en-US" dirty="0"/>
            </a:br>
            <a:r>
              <a:rPr lang="en-US" dirty="0"/>
              <a:t>113k male deaths.</a:t>
            </a:r>
          </a:p>
        </p:txBody>
      </p:sp>
      <p:pic>
        <p:nvPicPr>
          <p:cNvPr id="7" name="Picture 6">
            <a:extLst>
              <a:ext uri="{FF2B5EF4-FFF2-40B4-BE49-F238E27FC236}">
                <a16:creationId xmlns:a16="http://schemas.microsoft.com/office/drawing/2014/main" id="{5320AD81-52C7-829C-928B-C6BF20EA34F6}"/>
              </a:ext>
            </a:extLst>
          </p:cNvPr>
          <p:cNvPicPr>
            <a:picLocks noChangeAspect="1"/>
          </p:cNvPicPr>
          <p:nvPr/>
        </p:nvPicPr>
        <p:blipFill>
          <a:blip r:embed="rId2"/>
          <a:srcRect l="9920" t="7282" r="9774" b="17827"/>
          <a:stretch>
            <a:fillRect/>
          </a:stretch>
        </p:blipFill>
        <p:spPr>
          <a:xfrm>
            <a:off x="6938687" y="1198656"/>
            <a:ext cx="4572000" cy="5136024"/>
          </a:xfrm>
          <a:prstGeom prst="rect">
            <a:avLst/>
          </a:prstGeom>
          <a:ln>
            <a:solidFill>
              <a:schemeClr val="bg1">
                <a:lumMod val="50000"/>
              </a:schemeClr>
            </a:solidFill>
          </a:ln>
        </p:spPr>
      </p:pic>
    </p:spTree>
    <p:extLst>
      <p:ext uri="{BB962C8B-B14F-4D97-AF65-F5344CB8AC3E}">
        <p14:creationId xmlns:p14="http://schemas.microsoft.com/office/powerpoint/2010/main" val="2171555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84365-005F-62B4-53F3-83E30C8466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6D09D4-6DBD-D26F-D92F-F5D207355E34}"/>
              </a:ext>
            </a:extLst>
          </p:cNvPr>
          <p:cNvSpPr>
            <a:spLocks noGrp="1"/>
          </p:cNvSpPr>
          <p:nvPr>
            <p:ph type="title"/>
          </p:nvPr>
        </p:nvSpPr>
        <p:spPr/>
        <p:txBody>
          <a:bodyPr>
            <a:normAutofit/>
          </a:bodyPr>
          <a:lstStyle/>
          <a:p>
            <a:r>
              <a:rPr lang="en-US" dirty="0"/>
              <a:t>Future survival depends on how quickly mortality returns to trend.</a:t>
            </a:r>
          </a:p>
        </p:txBody>
      </p:sp>
      <p:sp>
        <p:nvSpPr>
          <p:cNvPr id="5" name="Google Shape;13;p7">
            <a:extLst>
              <a:ext uri="{FF2B5EF4-FFF2-40B4-BE49-F238E27FC236}">
                <a16:creationId xmlns:a16="http://schemas.microsoft.com/office/drawing/2014/main" id="{6586B0BF-FA2C-1E85-3838-4A1681B8F0D8}"/>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9</a:t>
            </a:fld>
            <a:endParaRPr lang="en-US" dirty="0"/>
          </a:p>
        </p:txBody>
      </p:sp>
      <p:sp>
        <p:nvSpPr>
          <p:cNvPr id="7" name="Rectangle 1">
            <a:extLst>
              <a:ext uri="{FF2B5EF4-FFF2-40B4-BE49-F238E27FC236}">
                <a16:creationId xmlns:a16="http://schemas.microsoft.com/office/drawing/2014/main" id="{59246C2F-0589-E806-B623-95DF2CA11DD5}"/>
              </a:ext>
            </a:extLst>
          </p:cNvPr>
          <p:cNvSpPr>
            <a:spLocks noGrp="1" noChangeArrowheads="1"/>
          </p:cNvSpPr>
          <p:nvPr>
            <p:ph sz="quarter" idx="12"/>
          </p:nvPr>
        </p:nvSpPr>
        <p:spPr bwMode="auto">
          <a:xfrm>
            <a:off x="838200" y="1342254"/>
            <a:ext cx="5663089"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Best case = losses already realized.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Worst case = 10.8% ↓ survival to 95 </a:t>
            </a:r>
            <a:b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b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(~505k female, 260k male deaths).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Faster return could prevent</a:t>
            </a:r>
            <a:b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br>
            <a:r>
              <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~half of these losses.</a:t>
            </a:r>
          </a:p>
        </p:txBody>
      </p:sp>
      <p:pic>
        <p:nvPicPr>
          <p:cNvPr id="9" name="Picture 8">
            <a:extLst>
              <a:ext uri="{FF2B5EF4-FFF2-40B4-BE49-F238E27FC236}">
                <a16:creationId xmlns:a16="http://schemas.microsoft.com/office/drawing/2014/main" id="{C6A403BB-6840-3AB9-5EDE-A1BE2027103A}"/>
              </a:ext>
            </a:extLst>
          </p:cNvPr>
          <p:cNvPicPr>
            <a:picLocks noChangeAspect="1"/>
          </p:cNvPicPr>
          <p:nvPr/>
        </p:nvPicPr>
        <p:blipFill>
          <a:blip r:embed="rId2"/>
          <a:srcRect l="8547" t="8361" r="4575" b="21863"/>
          <a:stretch>
            <a:fillRect/>
          </a:stretch>
        </p:blipFill>
        <p:spPr>
          <a:xfrm>
            <a:off x="6871441" y="1250573"/>
            <a:ext cx="4603988" cy="4785282"/>
          </a:xfrm>
          <a:prstGeom prst="rect">
            <a:avLst/>
          </a:prstGeom>
          <a:ln>
            <a:solidFill>
              <a:schemeClr val="bg1">
                <a:lumMod val="50000"/>
              </a:schemeClr>
            </a:solidFill>
          </a:ln>
        </p:spPr>
      </p:pic>
    </p:spTree>
    <p:extLst>
      <p:ext uri="{BB962C8B-B14F-4D97-AF65-F5344CB8AC3E}">
        <p14:creationId xmlns:p14="http://schemas.microsoft.com/office/powerpoint/2010/main" val="1451334361"/>
      </p:ext>
    </p:extLst>
  </p:cSld>
  <p:clrMapOvr>
    <a:masterClrMapping/>
  </p:clrMapOvr>
</p:sld>
</file>

<file path=ppt/theme/theme1.xml><?xml version="1.0" encoding="utf-8"?>
<a:theme xmlns:a="http://schemas.openxmlformats.org/drawingml/2006/main" name="SOAwide_Master">
  <a:themeElements>
    <a:clrScheme name="ML-P-20200228">
      <a:dk1>
        <a:srgbClr val="000000"/>
      </a:dk1>
      <a:lt1>
        <a:srgbClr val="FFFFFF"/>
      </a:lt1>
      <a:dk2>
        <a:srgbClr val="146194"/>
      </a:dk2>
      <a:lt2>
        <a:srgbClr val="E7E7E7"/>
      </a:lt2>
      <a:accent1>
        <a:srgbClr val="052F61"/>
      </a:accent1>
      <a:accent2>
        <a:srgbClr val="824182"/>
      </a:accent2>
      <a:accent3>
        <a:srgbClr val="77C4D5"/>
      </a:accent3>
      <a:accent4>
        <a:srgbClr val="D23138"/>
      </a:accent4>
      <a:accent5>
        <a:srgbClr val="FDCE07"/>
      </a:accent5>
      <a:accent6>
        <a:srgbClr val="BABF33"/>
      </a:accent6>
      <a:hlink>
        <a:srgbClr val="146194"/>
      </a:hlink>
      <a:folHlink>
        <a:srgbClr val="824182"/>
      </a:folHlink>
    </a:clrScheme>
    <a:fontScheme name="SOA Brand Fonts">
      <a:majorFont>
        <a:latin typeface="Calibri"/>
        <a:ea typeface=""/>
        <a:cs typeface=""/>
      </a:majorFont>
      <a:minorFont>
        <a:latin typeface="Calibri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L PPT Sample 20220228.pptx" id="{668982C9-AECE-413D-A456-97E2687283CC}" vid="{CD3F4508-7C41-4538-B90E-62C9994A9C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b72dd6e-c27c-4639-b124-2b12953460bf}" enabled="0" method="" siteId="{7b72dd6e-c27c-4639-b124-2b12953460bf}" removed="1"/>
</clbl:labelList>
</file>

<file path=docProps/app.xml><?xml version="1.0" encoding="utf-8"?>
<Properties xmlns="http://schemas.openxmlformats.org/officeDocument/2006/extended-properties" xmlns:vt="http://schemas.openxmlformats.org/officeDocument/2006/docPropsVTypes">
  <Template/>
  <TotalTime>192</TotalTime>
  <Words>382</Words>
  <Application>Microsoft Office PowerPoint</Application>
  <PresentationFormat>Widescreen</PresentationFormat>
  <Paragraphs>80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SOAwide_Master</vt:lpstr>
      <vt:lpstr>PowerPoint Presentation</vt:lpstr>
      <vt:lpstr>The COVID-19 pandemic reshaped long-term survival for older cohorts. </vt:lpstr>
      <vt:lpstr>Short-term impacts are known, but long-term effects remain unclear.</vt:lpstr>
      <vt:lpstr>The study examined how COVID-19 changed life expectancy across cohorts.</vt:lpstr>
      <vt:lpstr>Scarring, immunity, or selection could shape future cohort mortality.</vt:lpstr>
      <vt:lpstr>U.S. cohorts modeled using Human Mortality Database projections.</vt:lpstr>
      <vt:lpstr>Mortality rose sharply in 2020–2023 and stayed above baseline.</vt:lpstr>
      <vt:lpstr>Life expectancy has already fallen for both men and women. </vt:lpstr>
      <vt:lpstr>Future survival depends on how quickly mortality returns to trend.</vt:lpstr>
      <vt:lpstr>No evidence of scarring, immunity, or selection was found.</vt:lpstr>
      <vt:lpstr>COVID-19 redrew the longevity map.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Schilling</dc:creator>
  <cp:lastModifiedBy>Kara Clark</cp:lastModifiedBy>
  <cp:revision>10</cp:revision>
  <cp:lastPrinted>2015-07-27T19:55:15Z</cp:lastPrinted>
  <dcterms:created xsi:type="dcterms:W3CDTF">2022-02-25T23:58:53Z</dcterms:created>
  <dcterms:modified xsi:type="dcterms:W3CDTF">2025-08-29T19:09:38Z</dcterms:modified>
</cp:coreProperties>
</file>