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2" r:id="rId4"/>
    <p:sldId id="263" r:id="rId5"/>
    <p:sldId id="258" r:id="rId6"/>
    <p:sldId id="266" r:id="rId7"/>
    <p:sldId id="268" r:id="rId8"/>
    <p:sldId id="269" r:id="rId9"/>
    <p:sldId id="259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669088" cy="992663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77022-6A6B-42AF-9A87-6BDF03E8AA7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591D7-580F-489B-86F8-B96A7B2944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4001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2F653-81B6-4848-AA56-3ED12D0614E0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FC5F1-6F53-4B27-9305-8F7C6BF9E1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856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D9CAF135-432B-4BE1-ADC4-491CA62F7E23}" type="slidenum">
              <a:rPr lang="en-GB" smtClean="0">
                <a:solidFill>
                  <a:srgbClr val="FFFFFF"/>
                </a:solidFill>
                <a:latin typeface="Times"/>
                <a:cs typeface="Arial" charset="0"/>
              </a:rPr>
              <a:pPr defTabSz="949325"/>
              <a:t>3</a:t>
            </a:fld>
            <a:endParaRPr lang="en-GB" smtClean="0">
              <a:solidFill>
                <a:srgbClr val="FFFFFF"/>
              </a:solidFill>
              <a:latin typeface="Times"/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D9CAF135-432B-4BE1-ADC4-491CA62F7E23}" type="slidenum">
              <a:rPr lang="en-GB" smtClean="0">
                <a:solidFill>
                  <a:srgbClr val="FFFFFF"/>
                </a:solidFill>
                <a:latin typeface="Times"/>
                <a:cs typeface="Arial" charset="0"/>
              </a:rPr>
              <a:pPr defTabSz="949325"/>
              <a:t>6</a:t>
            </a:fld>
            <a:endParaRPr lang="en-GB" smtClean="0">
              <a:solidFill>
                <a:srgbClr val="FFFFFF"/>
              </a:solidFill>
              <a:latin typeface="Times"/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D9CAF135-432B-4BE1-ADC4-491CA62F7E23}" type="slidenum">
              <a:rPr lang="en-GB" smtClean="0">
                <a:solidFill>
                  <a:srgbClr val="FFFFFF"/>
                </a:solidFill>
                <a:latin typeface="Times"/>
                <a:cs typeface="Arial" charset="0"/>
              </a:rPr>
              <a:pPr defTabSz="949325"/>
              <a:t>7</a:t>
            </a:fld>
            <a:endParaRPr lang="en-GB" smtClean="0">
              <a:solidFill>
                <a:srgbClr val="FFFFFF"/>
              </a:solidFill>
              <a:latin typeface="Times"/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D9CAF135-432B-4BE1-ADC4-491CA62F7E23}" type="slidenum">
              <a:rPr lang="en-GB" smtClean="0">
                <a:solidFill>
                  <a:srgbClr val="FFFFFF"/>
                </a:solidFill>
                <a:latin typeface="Times"/>
                <a:cs typeface="Arial" charset="0"/>
              </a:rPr>
              <a:pPr defTabSz="949325"/>
              <a:t>15</a:t>
            </a:fld>
            <a:endParaRPr lang="en-GB" smtClean="0">
              <a:solidFill>
                <a:srgbClr val="FFFFFF"/>
              </a:solidFill>
              <a:latin typeface="Times"/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222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921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219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7892-A1DA-4B25-875C-27189E6F79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218635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6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571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243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88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87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890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223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05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9052-886B-4FF1-86D6-91625A330933}" type="datetimeFigureOut">
              <a:rPr lang="en-GB" smtClean="0"/>
              <a:pPr/>
              <a:t>30/11/2011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39D92-97DB-4649-8B60-A944641AD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7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620688"/>
            <a:ext cx="6400800" cy="568863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“A modern charity”</a:t>
            </a:r>
          </a:p>
          <a:p>
            <a:pPr algn="l"/>
            <a:r>
              <a:rPr lang="en-GB" sz="4000" b="1" dirty="0" smtClean="0">
                <a:solidFill>
                  <a:schemeClr val="tx1"/>
                </a:solidFill>
              </a:rPr>
              <a:t>		     IN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4000" b="1" dirty="0" smtClean="0">
                <a:solidFill>
                  <a:schemeClr val="tx1"/>
                </a:solidFill>
              </a:rPr>
              <a:t>“The changing landscape”</a:t>
            </a:r>
          </a:p>
          <a:p>
            <a:pPr algn="l"/>
            <a:endParaRPr lang="en-GB" sz="4000" b="1" dirty="0" smtClean="0">
              <a:solidFill>
                <a:schemeClr val="tx1"/>
              </a:solidFill>
            </a:endParaRPr>
          </a:p>
          <a:p>
            <a:pPr algn="l"/>
            <a:r>
              <a:rPr lang="en-GB" sz="4000" b="1" dirty="0" smtClean="0">
                <a:solidFill>
                  <a:schemeClr val="tx1"/>
                </a:solidFill>
              </a:rPr>
              <a:t>What might it mean for the overall charity ecosystem?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6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A squeezed middle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The large, national household names are riding the storm…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…and community organisations continue to thrive</a:t>
            </a:r>
          </a:p>
          <a:p>
            <a:pPr marL="0" indent="0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But life is getting tougher for middle-sized organisations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1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 page 19 July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791" y="1009277"/>
            <a:ext cx="7888574" cy="44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4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Many service deliverers increasingly dependent on state funding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Will they become constrained in their campaigning…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…and/or relegated to role of largely powerless sub-contractors?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GB" sz="2800" i="1" dirty="0" smtClean="0">
                <a:latin typeface="Arial" pitchFamily="34" charset="0"/>
                <a:cs typeface="Arial" pitchFamily="34" charset="0"/>
              </a:rPr>
              <a:t>Charities assisting commercial organisations to maximise their profits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” (NCIA)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3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The rise of social enterprise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7048872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Big Society Capital has £600m to invest over four years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 ‘traditional’ charities be able to adjust to new forms of financing?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social enterprise, and might it be captured by for-profit interests?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9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2593" y="2420888"/>
            <a:ext cx="9073008" cy="4287155"/>
            <a:chOff x="0" y="931"/>
            <a:chExt cx="5760" cy="329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478"/>
              <a:ext cx="5760" cy="2746"/>
              <a:chOff x="0" y="1478"/>
              <a:chExt cx="5760" cy="2746"/>
            </a:xfrm>
          </p:grpSpPr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0" y="4051"/>
                <a:ext cx="57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en-GB" sz="1200" b="1">
                    <a:solidFill>
                      <a:srgbClr val="0082A1"/>
                    </a:solidFill>
                    <a:latin typeface="Arial" pitchFamily="34" charset="0"/>
                    <a:cs typeface="Arial" pitchFamily="34" charset="0"/>
                  </a:rPr>
                  <a:t>Source:  Ipsos MORI</a:t>
                </a: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ltGray">
              <a:xfrm>
                <a:off x="234" y="3884"/>
                <a:ext cx="838" cy="2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000" tIns="43200" rIns="90000" bIns="43200">
                <a:spAutoFit/>
              </a:bodyPr>
              <a:lstStyle/>
              <a:p>
                <a:pPr algn="r"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 b="1">
                    <a:solidFill>
                      <a:srgbClr val="0082A1"/>
                    </a:solidFill>
                    <a:latin typeface="Arial" pitchFamily="34" charset="0"/>
                    <a:cs typeface="Arial" pitchFamily="34" charset="0"/>
                  </a:rPr>
                  <a:t>Don’t trust them at all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ltGray">
              <a:xfrm>
                <a:off x="4916" y="3884"/>
                <a:ext cx="816" cy="2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000" tIns="43200" rIns="90000" bIns="43200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GB" sz="1600" b="1">
                    <a:solidFill>
                      <a:srgbClr val="0082A1"/>
                    </a:solidFill>
                    <a:latin typeface="Arial" pitchFamily="34" charset="0"/>
                    <a:cs typeface="Arial" pitchFamily="34" charset="0"/>
                  </a:rPr>
                  <a:t>Trust them completely</a:t>
                </a:r>
              </a:p>
            </p:txBody>
          </p:sp>
          <p:graphicFrame>
            <p:nvGraphicFramePr>
              <p:cNvPr id="11" name="Object 7"/>
              <p:cNvGraphicFramePr>
                <a:graphicFrameLocks noChangeAspect="1"/>
              </p:cNvGraphicFramePr>
              <p:nvPr/>
            </p:nvGraphicFramePr>
            <p:xfrm>
              <a:off x="556" y="1478"/>
              <a:ext cx="4524" cy="1961"/>
            </p:xfrm>
            <a:graphic>
              <a:graphicData uri="http://schemas.openxmlformats.org/presentationml/2006/ole">
                <p:oleObj spid="_x0000_s2058" name="Chart" r:id="rId3" imgW="10020205" imgH="4343501" progId="MSGraph.Chart.8">
                  <p:embed followColorScheme="full"/>
                </p:oleObj>
              </a:graphicData>
            </a:graphic>
          </p:graphicFrame>
        </p:grpSp>
        <p:sp>
          <p:nvSpPr>
            <p:cNvPr id="4" name="Line 8"/>
            <p:cNvSpPr>
              <a:spLocks noChangeShapeType="1"/>
            </p:cNvSpPr>
            <p:nvPr/>
          </p:nvSpPr>
          <p:spPr bwMode="ltGray">
            <a:xfrm flipV="1">
              <a:off x="3394" y="931"/>
              <a:ext cx="19" cy="2395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3200" rIns="90000" bIns="43200">
              <a:spAutoFit/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ltGray">
            <a:xfrm>
              <a:off x="1321" y="1014"/>
              <a:ext cx="1972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000" tIns="43200" rIns="90000" bIns="43200">
              <a:spAutoFit/>
            </a:bodyPr>
            <a:lstStyle/>
            <a:p>
              <a:pPr algn="r"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GB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2005 Mean Score: 6.3</a:t>
              </a: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ltGray">
            <a:xfrm flipV="1">
              <a:off x="3475" y="945"/>
              <a:ext cx="9" cy="2383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3200" rIns="90000" bIns="43200">
              <a:spAutoFit/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ltGray">
            <a:xfrm>
              <a:off x="3536" y="1019"/>
              <a:ext cx="1920" cy="1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000" tIns="43200" rIns="90000" bIns="4320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GB" sz="20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2008 Mean Score: 6.6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3904" y="0"/>
            <a:ext cx="8836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It’s all about </a:t>
            </a:r>
            <a:r>
              <a:rPr lang="en-GB" sz="4000" b="1" dirty="0" smtClean="0"/>
              <a:t>retaining public trust </a:t>
            </a:r>
          </a:p>
          <a:p>
            <a:pPr algn="ctr"/>
            <a:r>
              <a:rPr lang="en-GB" sz="4000" b="1" dirty="0" smtClean="0"/>
              <a:t>and confidence</a:t>
            </a:r>
            <a:endParaRPr lang="en-GB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1747" y="1440071"/>
            <a:ext cx="7829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Charity must retain its distinctive brand if public trust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  is to remain high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5"/>
          <p:cNvSpPr>
            <a:spLocks noGrp="1"/>
          </p:cNvSpPr>
          <p:nvPr>
            <p:ph type="title"/>
          </p:nvPr>
        </p:nvSpPr>
        <p:spPr>
          <a:xfrm>
            <a:off x="0" y="404664"/>
            <a:ext cx="9036495" cy="685800"/>
          </a:xfrm>
        </p:spPr>
        <p:txBody>
          <a:bodyPr>
            <a:noAutofit/>
          </a:bodyPr>
          <a:lstStyle/>
          <a:p>
            <a:r>
              <a:rPr lang="en-GB" sz="4000" b="1" dirty="0"/>
              <a:t>S</a:t>
            </a:r>
            <a:r>
              <a:rPr lang="en-GB" sz="4000" b="1" dirty="0" smtClean="0"/>
              <a:t>ector behaviour the public want to see</a:t>
            </a:r>
            <a:endParaRPr lang="en-US" sz="4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3431" y="1533465"/>
            <a:ext cx="73239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Transparent and accountable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Independent, non-political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Brave and innovative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Collaborative, not competitive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Providing VFM, and delivering public benefit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Building public trust and confidence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pPr algn="l"/>
            <a:r>
              <a:rPr lang="en-GB" b="1" dirty="0" smtClean="0"/>
              <a:t>Paul’s ‘cooking ingredients’</a:t>
            </a:r>
            <a:endParaRPr lang="en-GB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12968" cy="504056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Brightest thinkers/most skilled practitioners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Enterprising, growing (faster than competitors)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Strong brand, well-positioned with stakeholders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 strategic culture – analysing/planning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Financially sustainable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Delivering quality services, with like-minded partners, that reduce crime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r>
              <a:rPr lang="en-GB" sz="3600" b="1" i="1" dirty="0" smtClean="0">
                <a:solidFill>
                  <a:schemeClr val="tx1"/>
                </a:solidFill>
              </a:rPr>
              <a:t>More impact and more influence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8722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5"/>
          <p:cNvSpPr>
            <a:spLocks noGrp="1"/>
          </p:cNvSpPr>
          <p:nvPr>
            <p:ph type="title"/>
          </p:nvPr>
        </p:nvSpPr>
        <p:spPr>
          <a:xfrm>
            <a:off x="114301" y="476672"/>
            <a:ext cx="7921869" cy="792088"/>
          </a:xfrm>
        </p:spPr>
        <p:txBody>
          <a:bodyPr>
            <a:normAutofit fontScale="90000"/>
          </a:bodyPr>
          <a:lstStyle/>
          <a:p>
            <a:r>
              <a:rPr lang="en-GB" sz="2900" b="1" dirty="0" smtClean="0"/>
              <a:t/>
            </a:r>
            <a:br>
              <a:rPr lang="en-GB" sz="2900" b="1" dirty="0" smtClean="0"/>
            </a:br>
            <a:r>
              <a:rPr lang="en-GB" b="1" dirty="0" smtClean="0"/>
              <a:t>The UK charity universe in 2011</a:t>
            </a:r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1884" y="1412776"/>
            <a:ext cx="35345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</a:t>
            </a:r>
            <a:endParaRPr lang="en-US" sz="29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731" y="1924050"/>
            <a:ext cx="79570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200,000 registered charities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Total sector income over £50 billion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Investments £80 billion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smtClean="0">
                <a:solidFill>
                  <a:srgbClr val="000000"/>
                </a:solidFill>
                <a:latin typeface="Arial"/>
              </a:rPr>
              <a:t>Only 1,400 </a:t>
            </a: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with income over £5m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160,000 with income &lt;£25k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</a:rPr>
              <a:t>20% in the middle ground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884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964488" cy="151216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Universal features of a ‘modern charity’?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7448872" cy="415401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 strategic culture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Financially sustainable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Transparent and accountable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Strong focus on outcomes and public benefit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14438"/>
            <a:ext cx="9144000" cy="56435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64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142875" y="1628800"/>
            <a:ext cx="87503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indent="-620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99BA32"/>
                </a:solidFill>
                <a:cs typeface="Arial" pitchFamily="34" charset="0"/>
              </a:rPr>
              <a:t>So the challenge for the voluntary sector is to gear up for this</a:t>
            </a:r>
          </a:p>
          <a:p>
            <a:pPr marL="620713" indent="-6207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99BA32"/>
                </a:solidFill>
                <a:cs typeface="Arial" pitchFamily="34" charset="0"/>
              </a:rPr>
              <a:t>And to shift its emphasis away from “can we find someone to continue funding what we are already doing” to:</a:t>
            </a:r>
          </a:p>
          <a:p>
            <a:pPr marL="1077913" lvl="1" indent="-620713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2800" dirty="0" smtClean="0">
                <a:solidFill>
                  <a:srgbClr val="99BA32"/>
                </a:solidFill>
                <a:cs typeface="Arial" pitchFamily="34" charset="0"/>
              </a:rPr>
              <a:t>Will anyone want to buy and make use of our products and services?</a:t>
            </a:r>
          </a:p>
          <a:p>
            <a:pPr marL="1077913" lvl="1" indent="-620713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2800" dirty="0" smtClean="0">
                <a:solidFill>
                  <a:srgbClr val="99BA32"/>
                </a:solidFill>
                <a:cs typeface="Arial" pitchFamily="34" charset="0"/>
              </a:rPr>
              <a:t>Are there enough people out there who will want to buy what we do?</a:t>
            </a:r>
          </a:p>
          <a:p>
            <a:pPr marL="1077913" lvl="1" indent="-620713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GB" sz="2800" dirty="0" smtClean="0">
                <a:solidFill>
                  <a:srgbClr val="99BA32"/>
                </a:solidFill>
                <a:cs typeface="Arial" pitchFamily="34" charset="0"/>
              </a:rPr>
              <a:t>Can we provide our services within prescribed costs and quality guidelines?</a:t>
            </a:r>
          </a:p>
        </p:txBody>
      </p:sp>
      <p:pic>
        <p:nvPicPr>
          <p:cNvPr id="41989" name="Picture 8" descr="Nacro logo black&amp;grey.jpg"/>
          <p:cNvPicPr>
            <a:picLocks noChangeAspect="1"/>
          </p:cNvPicPr>
          <p:nvPr/>
        </p:nvPicPr>
        <p:blipFill>
          <a:blip r:embed="rId2" cstate="print"/>
          <a:srcRect l="-162" t="238" r="484" b="3259"/>
          <a:stretch>
            <a:fillRect/>
          </a:stretch>
        </p:blipFill>
        <p:spPr bwMode="auto">
          <a:xfrm rot="810510">
            <a:off x="7848600" y="69850"/>
            <a:ext cx="10064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571500" y="357188"/>
            <a:ext cx="544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Narrow" pitchFamily="34" charset="0"/>
              </a:rPr>
              <a:t>Payment by results</a:t>
            </a:r>
            <a:endParaRPr lang="en-GB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8987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5"/>
          <p:cNvSpPr>
            <a:spLocks noGrp="1"/>
          </p:cNvSpPr>
          <p:nvPr>
            <p:ph type="title"/>
          </p:nvPr>
        </p:nvSpPr>
        <p:spPr>
          <a:xfrm>
            <a:off x="334108" y="404664"/>
            <a:ext cx="8407559" cy="50405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The changing landscape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108" y="1556792"/>
            <a:ext cx="8486364" cy="523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38,000 charities receive a government grant or deliver services under contract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But 140,000 have no relationship with the state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Government funding is 36% of sector income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An increase from 27% in 1991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There has been a major shift from grants to contracts – 50/50 ten years ago; 25/75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3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5"/>
          <p:cNvSpPr>
            <a:spLocks noGrp="1"/>
          </p:cNvSpPr>
          <p:nvPr>
            <p:ph type="title"/>
          </p:nvPr>
        </p:nvSpPr>
        <p:spPr>
          <a:xfrm>
            <a:off x="107504" y="620688"/>
            <a:ext cx="8496944" cy="72008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Huge cuts in public spending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5" y="2204864"/>
            <a:ext cx="8496945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£81bn of cuts over next four years to 2014-15</a:t>
            </a:r>
          </a:p>
          <a:p>
            <a:pPr marL="342900" lvl="0" indent="-342900">
              <a:spcBef>
                <a:spcPct val="20000"/>
              </a:spcBef>
            </a:pPr>
            <a:endParaRPr lang="en-GB" sz="2800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Central government departments cut by 19%</a:t>
            </a:r>
          </a:p>
          <a:p>
            <a:pPr marL="342900" lvl="0" indent="-342900">
              <a:spcBef>
                <a:spcPct val="20000"/>
              </a:spcBef>
            </a:pPr>
            <a:endParaRPr lang="en-GB" sz="2800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Funding to local </a:t>
            </a:r>
            <a:r>
              <a:rPr lang="en-GB" sz="2800" kern="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uthorities cut by up to 30%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GB" sz="28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Arial"/>
                <a:cs typeface="+mn-cs"/>
              </a:rPr>
              <a:t>And two further years of cuts forecast yesterday</a:t>
            </a:r>
          </a:p>
          <a:p>
            <a:pPr marL="342900" lvl="0" indent="-342900">
              <a:spcBef>
                <a:spcPct val="20000"/>
              </a:spcBef>
            </a:pPr>
            <a:endParaRPr lang="en-GB" sz="2800" kern="0" dirty="0" smtClean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4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132440" cy="1512168"/>
          </a:xfrm>
        </p:spPr>
        <p:txBody>
          <a:bodyPr>
            <a:noAutofit/>
          </a:bodyPr>
          <a:lstStyle/>
          <a:p>
            <a:pPr algn="l"/>
            <a:r>
              <a:rPr lang="en-GB" sz="4000" b="1" kern="0" dirty="0" smtClean="0">
                <a:solidFill>
                  <a:srgbClr val="000000"/>
                </a:solidFill>
              </a:rPr>
              <a:t>‘Big Society’ may lack traction, but there are real changes appearing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6832848" cy="2040632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Localism Act 2011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Remodelling public service delivery – ‘provider agnostic’ and payment-by-results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ideas around giving – social finance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sector’s ecosystem is changing</a:t>
            </a:r>
            <a:endParaRPr lang="en-GB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4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476672"/>
            <a:ext cx="6192688" cy="56060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3697559"/>
              </p:ext>
            </p:extLst>
          </p:nvPr>
        </p:nvGraphicFramePr>
        <p:xfrm>
          <a:off x="2051720" y="332656"/>
          <a:ext cx="4802733" cy="6336704"/>
        </p:xfrm>
        <a:graphic>
          <a:graphicData uri="http://schemas.openxmlformats.org/presentationml/2006/ole">
            <p:oleObj spid="_x0000_s1045" name="Acrobat Document" r:id="rId3" imgW="7710480" imgH="1069596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639241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Paul’s ‘cooking ingredients’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&amp;#x0D;&amp;#x0A;The UK charity universe in 2011&amp;quot;&quot;/&gt;&lt;property id=&quot;20307&quot; value=&quot;262&quot;/&gt;&lt;/object&gt;&lt;object type=&quot;3&quot; unique_id=&quot;10007&quot;&gt;&lt;property id=&quot;20148&quot; value=&quot;5&quot;/&gt;&lt;property id=&quot;20300&quot; value=&quot;Slide 4 - &amp;quot;Universal features of a ‘modern charity’?&amp;quot;&quot;/&gt;&lt;property id=&quot;20307&quot; value=&quot;263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 - &amp;quot;The changing landscape&amp;quot;&quot;/&gt;&lt;property id=&quot;20307&quot; value=&quot;266&quot;/&gt;&lt;/object&gt;&lt;object type=&quot;3&quot; unique_id=&quot;10010&quot;&gt;&lt;property id=&quot;20148&quot; value=&quot;5&quot;/&gt;&lt;property id=&quot;20300&quot; value=&quot;Slide 7 - &amp;quot;Huge cuts in public spending&amp;quot;&quot;/&gt;&lt;property id=&quot;20307&quot; value=&quot;268&quot;/&gt;&lt;/object&gt;&lt;object type=&quot;3&quot; unique_id=&quot;10011&quot;&gt;&lt;property id=&quot;20148&quot; value=&quot;5&quot;/&gt;&lt;property id=&quot;20300&quot; value=&quot;Slide 8 - &amp;quot;‘Big Society’ may lack traction, but there are real changes appearing&amp;#x0D;&amp;#x0A;&amp;quot;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59&quot;/&gt;&lt;/object&gt;&lt;object type=&quot;3&quot; unique_id=&quot;10013&quot;&gt;&lt;property id=&quot;20148&quot; value=&quot;5&quot;/&gt;&lt;property id=&quot;20300&quot; value=&quot;Slide 10 - &amp;quot;A squeezed middle&amp;quot;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object type=&quot;3&quot; unique_id=&quot;10015&quot;&gt;&lt;property id=&quot;20148&quot; value=&quot;5&quot;/&gt;&lt;property id=&quot;20300&quot; value=&quot;Slide 12 - &amp;quot;Many service deliverers increasingly dependent on state funding&amp;quot;&quot;/&gt;&lt;property id=&quot;20307&quot; value=&quot;273&quot;/&gt;&lt;/object&gt;&lt;object type=&quot;3&quot; unique_id=&quot;10016&quot;&gt;&lt;property id=&quot;20148&quot; value=&quot;5&quot;/&gt;&lt;property id=&quot;20300&quot; value=&quot;Slide 13 - &amp;quot;The rise of social enterprise&amp;quot;&quot;/&gt;&lt;property id=&quot;20307&quot; value=&quot;274&quot;/&gt;&lt;/object&gt;&lt;object type=&quot;3&quot; unique_id=&quot;10017&quot;&gt;&lt;property id=&quot;20148&quot; value=&quot;5&quot;/&gt;&lt;property id=&quot;20300&quot; value=&quot;Slide 14&quot;/&gt;&lt;property id=&quot;20307&quot; value=&quot;275&quot;/&gt;&lt;/object&gt;&lt;object type=&quot;3&quot; unique_id=&quot;10018&quot;&gt;&lt;property id=&quot;20148&quot; value=&quot;5&quot;/&gt;&lt;property id=&quot;20300&quot; value=&quot;Slide 15 - &amp;quot;Sector behaviour the public want to see&amp;quot;&quot;/&gt;&lt;property id=&quot;20307&quot; value=&quot;276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515</Words>
  <Application>Microsoft Office PowerPoint</Application>
  <PresentationFormat>On-screen Show (4:3)</PresentationFormat>
  <Paragraphs>96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Acrobat Document</vt:lpstr>
      <vt:lpstr>Chart</vt:lpstr>
      <vt:lpstr>Slide 1</vt:lpstr>
      <vt:lpstr>Paul’s ‘cooking ingredients’</vt:lpstr>
      <vt:lpstr> The UK charity universe in 2011</vt:lpstr>
      <vt:lpstr>Universal features of a ‘modern charity’?</vt:lpstr>
      <vt:lpstr>Slide 5</vt:lpstr>
      <vt:lpstr>The changing landscape</vt:lpstr>
      <vt:lpstr>Huge cuts in public spending</vt:lpstr>
      <vt:lpstr>‘Big Society’ may lack traction, but there are real changes appearing </vt:lpstr>
      <vt:lpstr>Slide 9</vt:lpstr>
      <vt:lpstr>A squeezed middle</vt:lpstr>
      <vt:lpstr>Slide 11</vt:lpstr>
      <vt:lpstr>Many service deliverers increasingly dependent on state funding</vt:lpstr>
      <vt:lpstr>The rise of social enterprise</vt:lpstr>
      <vt:lpstr>Slide 14</vt:lpstr>
      <vt:lpstr>Sector behaviour the public want to see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rbbb140</cp:lastModifiedBy>
  <cp:revision>20</cp:revision>
  <cp:lastPrinted>2011-11-30T08:41:29Z</cp:lastPrinted>
  <dcterms:created xsi:type="dcterms:W3CDTF">2011-11-29T15:57:03Z</dcterms:created>
  <dcterms:modified xsi:type="dcterms:W3CDTF">2011-11-30T18:09:41Z</dcterms:modified>
</cp:coreProperties>
</file>