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7"/>
  </p:notesMasterIdLst>
  <p:sldIdLst>
    <p:sldId id="256" r:id="rId2"/>
    <p:sldId id="450" r:id="rId3"/>
    <p:sldId id="508" r:id="rId4"/>
    <p:sldId id="495" r:id="rId5"/>
    <p:sldId id="376" r:id="rId6"/>
    <p:sldId id="507" r:id="rId7"/>
    <p:sldId id="467" r:id="rId8"/>
    <p:sldId id="460" r:id="rId9"/>
    <p:sldId id="509" r:id="rId10"/>
    <p:sldId id="510" r:id="rId11"/>
    <p:sldId id="512" r:id="rId12"/>
    <p:sldId id="511" r:id="rId13"/>
    <p:sldId id="513" r:id="rId14"/>
    <p:sldId id="546" r:id="rId15"/>
    <p:sldId id="261" r:id="rId16"/>
  </p:sldIdLst>
  <p:sldSz cx="12192000" cy="6858000"/>
  <p:notesSz cx="6858000" cy="9144000"/>
  <p:custDataLst>
    <p:tags r:id="rId1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4069"/>
    <a:srgbClr val="0053A3"/>
    <a:srgbClr val="194067"/>
    <a:srgbClr val="E7E9F0"/>
    <a:srgbClr val="44546A"/>
    <a:srgbClr val="51647E"/>
    <a:srgbClr val="7F7F7F"/>
    <a:srgbClr val="404040"/>
    <a:srgbClr val="ECECEC"/>
    <a:srgbClr val="1A92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67" autoAdjust="0"/>
    <p:restoredTop sz="94660"/>
  </p:normalViewPr>
  <p:slideViewPr>
    <p:cSldViewPr snapToGrid="0">
      <p:cViewPr varScale="1">
        <p:scale>
          <a:sx n="76" d="100"/>
          <a:sy n="76" d="100"/>
        </p:scale>
        <p:origin x="34" y="4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2F98C7-9395-4E9A-96EC-DE4C39432AA7}" type="datetimeFigureOut">
              <a:rPr lang="zh-CN" altLang="en-US" smtClean="0"/>
              <a:t>2025/8/29</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464DB0-CCE3-4363-801A-A01AADC6398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内页">
    <p:spTree>
      <p:nvGrpSpPr>
        <p:cNvPr id="1" name=""/>
        <p:cNvGrpSpPr/>
        <p:nvPr/>
      </p:nvGrpSpPr>
      <p:grpSpPr>
        <a:xfrm>
          <a:off x="0" y="0"/>
          <a:ext cx="0" cy="0"/>
          <a:chOff x="0" y="0"/>
          <a:chExt cx="0" cy="0"/>
        </a:xfrm>
      </p:grpSpPr>
      <p:sp>
        <p:nvSpPr>
          <p:cNvPr id="7" name="矩形 6"/>
          <p:cNvSpPr/>
          <p:nvPr userDrawn="1"/>
        </p:nvSpPr>
        <p:spPr>
          <a:xfrm>
            <a:off x="371325" y="387275"/>
            <a:ext cx="324000" cy="324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nvSpPr>
        <p:spPr>
          <a:xfrm>
            <a:off x="119325" y="135275"/>
            <a:ext cx="252000" cy="252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11226675" y="6318000"/>
            <a:ext cx="540000" cy="5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灯片编号占位符 15"/>
          <p:cNvSpPr>
            <a:spLocks noGrp="1"/>
          </p:cNvSpPr>
          <p:nvPr>
            <p:ph type="sldNum" sz="quarter" idx="12"/>
          </p:nvPr>
        </p:nvSpPr>
        <p:spPr>
          <a:xfrm>
            <a:off x="10801350" y="6405438"/>
            <a:ext cx="1390650" cy="365125"/>
          </a:xfrm>
        </p:spPr>
        <p:txBody>
          <a:bodyPr/>
          <a:lstStyle>
            <a:lvl1pPr algn="ctr">
              <a:defRPr sz="2000" b="1">
                <a:solidFill>
                  <a:schemeClr val="bg1"/>
                </a:solidFill>
              </a:defRPr>
            </a:lvl1pPr>
          </a:lstStyle>
          <a:p>
            <a:fld id="{51D91E7F-84B6-4064-9D4E-CC7D244BCA04}" type="slidenum">
              <a:rPr lang="zh-CN" altLang="en-US" smtClean="0"/>
              <a:t>‹#›</a:t>
            </a:fld>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空白">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A4C821-51AF-415E-BF5B-CDCDE3466362}" type="datetime1">
              <a:rPr lang="zh-CN" altLang="en-US" smtClean="0"/>
              <a:t>2025/8/29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D91E7F-84B6-4064-9D4E-CC7D244BCA0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0" y="2488193"/>
            <a:ext cx="12192000" cy="285613"/>
          </a:xfrm>
          <a:prstGeom prst="rect">
            <a:avLst/>
          </a:prstGeom>
          <a:solidFill>
            <a:srgbClr val="194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0" y="1332696"/>
            <a:ext cx="12192000" cy="1155497"/>
          </a:xfrm>
          <a:prstGeom prst="rect">
            <a:avLst/>
          </a:prstGeom>
          <a:solidFill>
            <a:srgbClr val="194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2875262" y="1584881"/>
            <a:ext cx="9035751" cy="954107"/>
          </a:xfrm>
          <a:prstGeom prst="rect">
            <a:avLst/>
          </a:prstGeom>
          <a:noFill/>
        </p:spPr>
        <p:txBody>
          <a:bodyPr wrap="square" rtlCol="0">
            <a:spAutoFit/>
          </a:bodyPr>
          <a:lstStyle/>
          <a:p>
            <a:r>
              <a:rPr lang="en-US" altLang="zh-CN" sz="2800" b="1" dirty="0">
                <a:solidFill>
                  <a:schemeClr val="bg1"/>
                </a:solidFill>
              </a:rPr>
              <a:t>Synergistic Reform of Pension Contribution Rates and Delayed Retirement</a:t>
            </a:r>
            <a:endParaRPr lang="zh-CN" altLang="en-US" sz="2800" b="1" dirty="0">
              <a:solidFill>
                <a:schemeClr val="bg1"/>
              </a:solidFill>
            </a:endParaRPr>
          </a:p>
        </p:txBody>
      </p:sp>
      <p:sp>
        <p:nvSpPr>
          <p:cNvPr id="15" name="矩形 14"/>
          <p:cNvSpPr/>
          <p:nvPr/>
        </p:nvSpPr>
        <p:spPr>
          <a:xfrm>
            <a:off x="11172674" y="1080697"/>
            <a:ext cx="324000" cy="324000"/>
          </a:xfrm>
          <a:prstGeom prst="rect">
            <a:avLst/>
          </a:prstGeom>
          <a:solidFill>
            <a:srgbClr val="194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0920674" y="828697"/>
            <a:ext cx="252000" cy="252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Oval 8"/>
          <p:cNvSpPr/>
          <p:nvPr/>
        </p:nvSpPr>
        <p:spPr>
          <a:xfrm>
            <a:off x="341011" y="719605"/>
            <a:ext cx="2534251" cy="2604720"/>
          </a:xfrm>
          <a:prstGeom prst="ellipse">
            <a:avLst/>
          </a:prstGeom>
          <a:blipFill>
            <a:blip r:embed="rId2"/>
            <a:stretch>
              <a:fillRect l="-13847" t="-11928" r="-9816" b="-1426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文本框 3">
            <a:extLst>
              <a:ext uri="{FF2B5EF4-FFF2-40B4-BE49-F238E27FC236}">
                <a16:creationId xmlns:a16="http://schemas.microsoft.com/office/drawing/2014/main" id="{C2400453-CDCF-8407-07A6-40EBAB6F3865}"/>
              </a:ext>
            </a:extLst>
          </p:cNvPr>
          <p:cNvSpPr txBox="1"/>
          <p:nvPr/>
        </p:nvSpPr>
        <p:spPr>
          <a:xfrm>
            <a:off x="3963386" y="3677118"/>
            <a:ext cx="4137830" cy="524567"/>
          </a:xfrm>
          <a:prstGeom prst="rect">
            <a:avLst/>
          </a:prstGeom>
          <a:noFill/>
        </p:spPr>
        <p:txBody>
          <a:bodyPr wrap="square" rtlCol="0">
            <a:spAutoFit/>
          </a:bodyPr>
          <a:lstStyle/>
          <a:p>
            <a:pPr algn="ctr">
              <a:lnSpc>
                <a:spcPct val="130000"/>
              </a:lnSpc>
              <a:defRPr/>
            </a:pPr>
            <a:r>
              <a:rPr lang="en-US" altLang="zh-CN" sz="2400" dirty="0">
                <a:latin typeface="Times New Roman" panose="02020603050405020304" pitchFamily="18" charset="0"/>
                <a:ea typeface="黑体" panose="02010609060101010101" pitchFamily="49" charset="-122"/>
                <a:cs typeface="Times New Roman" panose="02020603050405020304" pitchFamily="18" charset="0"/>
              </a:rPr>
              <a:t>Reporter: Zhi Qiao</a:t>
            </a:r>
          </a:p>
        </p:txBody>
      </p:sp>
      <p:sp>
        <p:nvSpPr>
          <p:cNvPr id="5" name="文本框 4">
            <a:extLst>
              <a:ext uri="{FF2B5EF4-FFF2-40B4-BE49-F238E27FC236}">
                <a16:creationId xmlns:a16="http://schemas.microsoft.com/office/drawing/2014/main" id="{CD72C276-862C-629C-88C8-A19804F8C267}"/>
              </a:ext>
            </a:extLst>
          </p:cNvPr>
          <p:cNvSpPr txBox="1"/>
          <p:nvPr/>
        </p:nvSpPr>
        <p:spPr>
          <a:xfrm>
            <a:off x="4949676" y="5699364"/>
            <a:ext cx="2292251" cy="368300"/>
          </a:xfrm>
          <a:prstGeom prst="rect">
            <a:avLst/>
          </a:prstGeom>
          <a:noFill/>
        </p:spPr>
        <p:txBody>
          <a:bodyPr wrap="square" rtlCol="0">
            <a:spAutoFit/>
          </a:bodyPr>
          <a:lstStyle/>
          <a:p>
            <a:pPr algn="ctr"/>
            <a:r>
              <a:rPr lang="en-US" dirty="0">
                <a:latin typeface="Times New Roman" panose="02020603050405020304" pitchFamily="18" charset="0"/>
                <a:ea typeface="+mj-ea"/>
                <a:cs typeface="Times New Roman" panose="02020603050405020304" pitchFamily="18" charset="0"/>
              </a:rPr>
              <a:t>2025.9.9</a:t>
            </a:r>
            <a:endParaRPr lang="en-US" b="1" dirty="0">
              <a:latin typeface="Times New Roman" panose="02020603050405020304" pitchFamily="18" charset="0"/>
              <a:ea typeface="+mj-ea"/>
              <a:cs typeface="Times New Roman" panose="02020603050405020304" pitchFamily="18" charset="0"/>
            </a:endParaRPr>
          </a:p>
        </p:txBody>
      </p:sp>
      <p:sp>
        <p:nvSpPr>
          <p:cNvPr id="6" name="文本框 5">
            <a:extLst>
              <a:ext uri="{FF2B5EF4-FFF2-40B4-BE49-F238E27FC236}">
                <a16:creationId xmlns:a16="http://schemas.microsoft.com/office/drawing/2014/main" id="{EE1A19FB-B0E8-3ADC-7134-034A503DEF57}"/>
              </a:ext>
            </a:extLst>
          </p:cNvPr>
          <p:cNvSpPr txBox="1"/>
          <p:nvPr/>
        </p:nvSpPr>
        <p:spPr>
          <a:xfrm>
            <a:off x="2188845" y="5076190"/>
            <a:ext cx="7814945" cy="450850"/>
          </a:xfrm>
          <a:prstGeom prst="rect">
            <a:avLst/>
          </a:prstGeom>
          <a:noFill/>
        </p:spPr>
        <p:txBody>
          <a:bodyPr wrap="square" rtlCol="0">
            <a:spAutoFit/>
          </a:bodyPr>
          <a:lstStyle/>
          <a:p>
            <a:pPr algn="ctr">
              <a:lnSpc>
                <a:spcPct val="130000"/>
              </a:lnSpc>
              <a:defRPr/>
            </a:pPr>
            <a:r>
              <a:rPr lang="en-US" altLang="zh-CN" dirty="0">
                <a:latin typeface="Times New Roman" panose="02020603050405020304" pitchFamily="18" charset="0"/>
                <a:ea typeface="黑体" panose="02010609060101010101" pitchFamily="49" charset="-122"/>
                <a:cs typeface="Times New Roman" panose="02020603050405020304" pitchFamily="18" charset="0"/>
              </a:rPr>
              <a:t>School of Insurance, Central University of Finance and Economics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9C8655-BDE3-149C-C58A-71EE332BBCF7}"/>
            </a:ext>
          </a:extLst>
        </p:cNvPr>
        <p:cNvGrpSpPr/>
        <p:nvPr/>
      </p:nvGrpSpPr>
      <p:grpSpPr>
        <a:xfrm>
          <a:off x="0" y="0"/>
          <a:ext cx="0" cy="0"/>
          <a:chOff x="0" y="0"/>
          <a:chExt cx="0" cy="0"/>
        </a:xfrm>
      </p:grpSpPr>
      <p:sp>
        <p:nvSpPr>
          <p:cNvPr id="11" name="文本框 10">
            <a:extLst>
              <a:ext uri="{FF2B5EF4-FFF2-40B4-BE49-F238E27FC236}">
                <a16:creationId xmlns:a16="http://schemas.microsoft.com/office/drawing/2014/main" id="{9B365C71-5636-7B91-416E-F0EA702BCAE6}"/>
              </a:ext>
            </a:extLst>
          </p:cNvPr>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Synergistic Reform </a:t>
            </a:r>
            <a:endParaRPr lang="zh-CN" altLang="en-US" sz="2800" b="1" dirty="0">
              <a:latin typeface="微软雅黑" panose="020B0503020204020204" pitchFamily="34" charset="-122"/>
            </a:endParaRPr>
          </a:p>
        </p:txBody>
      </p:sp>
      <p:sp>
        <p:nvSpPr>
          <p:cNvPr id="4" name="灯片编号占位符 3">
            <a:extLst>
              <a:ext uri="{FF2B5EF4-FFF2-40B4-BE49-F238E27FC236}">
                <a16:creationId xmlns:a16="http://schemas.microsoft.com/office/drawing/2014/main" id="{F056DA6C-8388-D98A-1AFA-C57D49AC0678}"/>
              </a:ext>
            </a:extLst>
          </p:cNvPr>
          <p:cNvSpPr>
            <a:spLocks noGrp="1"/>
          </p:cNvSpPr>
          <p:nvPr>
            <p:ph type="sldNum" sz="quarter" idx="12"/>
          </p:nvPr>
        </p:nvSpPr>
        <p:spPr/>
        <p:txBody>
          <a:bodyPr/>
          <a:lstStyle/>
          <a:p>
            <a:fld id="{51D91E7F-84B6-4064-9D4E-CC7D244BCA04}" type="slidenum">
              <a:rPr lang="zh-CN" altLang="en-US" smtClean="0"/>
              <a:t>10</a:t>
            </a:fld>
            <a:endParaRPr lang="zh-CN" altLang="en-US" dirty="0"/>
          </a:p>
        </p:txBody>
      </p:sp>
      <p:grpSp>
        <p:nvGrpSpPr>
          <p:cNvPr id="13" name="组合 12">
            <a:extLst>
              <a:ext uri="{FF2B5EF4-FFF2-40B4-BE49-F238E27FC236}">
                <a16:creationId xmlns:a16="http://schemas.microsoft.com/office/drawing/2014/main" id="{5F35DE08-69F3-39B4-25AA-36F66A357C6F}"/>
              </a:ext>
            </a:extLst>
          </p:cNvPr>
          <p:cNvGrpSpPr/>
          <p:nvPr/>
        </p:nvGrpSpPr>
        <p:grpSpPr>
          <a:xfrm>
            <a:off x="695325" y="1013859"/>
            <a:ext cx="10814504" cy="461665"/>
            <a:chOff x="695325" y="1013859"/>
            <a:chExt cx="10814504" cy="461665"/>
          </a:xfrm>
          <a:solidFill>
            <a:srgbClr val="194069"/>
          </a:solidFill>
        </p:grpSpPr>
        <p:sp>
          <p:nvSpPr>
            <p:cNvPr id="14" name="矩形 13">
              <a:extLst>
                <a:ext uri="{FF2B5EF4-FFF2-40B4-BE49-F238E27FC236}">
                  <a16:creationId xmlns:a16="http://schemas.microsoft.com/office/drawing/2014/main" id="{23590846-4CB7-0A72-8AF1-38797F098CC8}"/>
                </a:ext>
              </a:extLst>
            </p:cNvPr>
            <p:cNvSpPr/>
            <p:nvPr/>
          </p:nvSpPr>
          <p:spPr>
            <a:xfrm>
              <a:off x="695325" y="1013859"/>
              <a:ext cx="1729961"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Reform path</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a:extLst>
                <a:ext uri="{FF2B5EF4-FFF2-40B4-BE49-F238E27FC236}">
                  <a16:creationId xmlns:a16="http://schemas.microsoft.com/office/drawing/2014/main" id="{32371049-31D9-613F-29B2-8EDE57F73EF6}"/>
                </a:ext>
              </a:extLst>
            </p:cNvPr>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pic>
        <p:nvPicPr>
          <p:cNvPr id="3" name="图片 2">
            <a:extLst>
              <a:ext uri="{FF2B5EF4-FFF2-40B4-BE49-F238E27FC236}">
                <a16:creationId xmlns:a16="http://schemas.microsoft.com/office/drawing/2014/main" id="{252E06DD-C9BE-D970-EC14-808FF71B71BD}"/>
              </a:ext>
            </a:extLst>
          </p:cNvPr>
          <p:cNvPicPr>
            <a:picLocks noChangeAspect="1"/>
          </p:cNvPicPr>
          <p:nvPr/>
        </p:nvPicPr>
        <p:blipFill>
          <a:blip r:embed="rId2"/>
          <a:stretch>
            <a:fillRect/>
          </a:stretch>
        </p:blipFill>
        <p:spPr>
          <a:xfrm>
            <a:off x="792955" y="1678498"/>
            <a:ext cx="10606087" cy="4704313"/>
          </a:xfrm>
          <a:prstGeom prst="rect">
            <a:avLst/>
          </a:prstGeom>
        </p:spPr>
      </p:pic>
    </p:spTree>
    <p:extLst>
      <p:ext uri="{BB962C8B-B14F-4D97-AF65-F5344CB8AC3E}">
        <p14:creationId xmlns:p14="http://schemas.microsoft.com/office/powerpoint/2010/main" val="4154159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78F49C-FC62-FB6F-685E-D6BACACED2A4}"/>
            </a:ext>
          </a:extLst>
        </p:cNvPr>
        <p:cNvGrpSpPr/>
        <p:nvPr/>
      </p:nvGrpSpPr>
      <p:grpSpPr>
        <a:xfrm>
          <a:off x="0" y="0"/>
          <a:ext cx="0" cy="0"/>
          <a:chOff x="0" y="0"/>
          <a:chExt cx="0" cy="0"/>
        </a:xfrm>
      </p:grpSpPr>
      <p:sp>
        <p:nvSpPr>
          <p:cNvPr id="11" name="文本框 10">
            <a:extLst>
              <a:ext uri="{FF2B5EF4-FFF2-40B4-BE49-F238E27FC236}">
                <a16:creationId xmlns:a16="http://schemas.microsoft.com/office/drawing/2014/main" id="{E9CE15C8-897C-AC75-B43D-8C1067B66E17}"/>
              </a:ext>
            </a:extLst>
          </p:cNvPr>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Synergistic Reform </a:t>
            </a:r>
            <a:endParaRPr lang="zh-CN" altLang="en-US" sz="2800" b="1" dirty="0">
              <a:latin typeface="微软雅黑" panose="020B0503020204020204" pitchFamily="34" charset="-122"/>
            </a:endParaRPr>
          </a:p>
        </p:txBody>
      </p:sp>
      <p:sp>
        <p:nvSpPr>
          <p:cNvPr id="4" name="灯片编号占位符 3">
            <a:extLst>
              <a:ext uri="{FF2B5EF4-FFF2-40B4-BE49-F238E27FC236}">
                <a16:creationId xmlns:a16="http://schemas.microsoft.com/office/drawing/2014/main" id="{BAF38B61-7DDE-4EFA-2590-D7C7B3F43E40}"/>
              </a:ext>
            </a:extLst>
          </p:cNvPr>
          <p:cNvSpPr>
            <a:spLocks noGrp="1"/>
          </p:cNvSpPr>
          <p:nvPr>
            <p:ph type="sldNum" sz="quarter" idx="12"/>
          </p:nvPr>
        </p:nvSpPr>
        <p:spPr/>
        <p:txBody>
          <a:bodyPr/>
          <a:lstStyle/>
          <a:p>
            <a:fld id="{51D91E7F-84B6-4064-9D4E-CC7D244BCA04}" type="slidenum">
              <a:rPr lang="zh-CN" altLang="en-US" smtClean="0"/>
              <a:t>11</a:t>
            </a:fld>
            <a:endParaRPr lang="zh-CN" altLang="en-US" dirty="0"/>
          </a:p>
        </p:txBody>
      </p:sp>
      <p:grpSp>
        <p:nvGrpSpPr>
          <p:cNvPr id="13" name="组合 12">
            <a:extLst>
              <a:ext uri="{FF2B5EF4-FFF2-40B4-BE49-F238E27FC236}">
                <a16:creationId xmlns:a16="http://schemas.microsoft.com/office/drawing/2014/main" id="{5D0EAB1E-A89C-CCD5-382B-495D71838C8C}"/>
              </a:ext>
            </a:extLst>
          </p:cNvPr>
          <p:cNvGrpSpPr/>
          <p:nvPr/>
        </p:nvGrpSpPr>
        <p:grpSpPr>
          <a:xfrm>
            <a:off x="695325" y="1013859"/>
            <a:ext cx="10814504" cy="461665"/>
            <a:chOff x="695325" y="1013859"/>
            <a:chExt cx="10814504" cy="461665"/>
          </a:xfrm>
          <a:solidFill>
            <a:srgbClr val="194069"/>
          </a:solidFill>
        </p:grpSpPr>
        <p:sp>
          <p:nvSpPr>
            <p:cNvPr id="14" name="矩形 13">
              <a:extLst>
                <a:ext uri="{FF2B5EF4-FFF2-40B4-BE49-F238E27FC236}">
                  <a16:creationId xmlns:a16="http://schemas.microsoft.com/office/drawing/2014/main" id="{C9B71A49-32A1-9426-21C0-3A0A4C70EBA8}"/>
                </a:ext>
              </a:extLst>
            </p:cNvPr>
            <p:cNvSpPr/>
            <p:nvPr/>
          </p:nvSpPr>
          <p:spPr>
            <a:xfrm>
              <a:off x="695325" y="1013859"/>
              <a:ext cx="9240030"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Modifying retirement delay periods according to current </a:t>
              </a:r>
              <a:r>
                <a:rPr lang="en-US" altLang="zh-CN" sz="2400" dirty="0" err="1">
                  <a:solidFill>
                    <a:schemeClr val="bg1"/>
                  </a:solidFill>
                  <a:latin typeface="Times New Roman" panose="02020603050405020304" pitchFamily="18" charset="0"/>
                  <a:cs typeface="Times New Roman" panose="02020603050405020304" pitchFamily="18" charset="0"/>
                </a:rPr>
                <a:t>contributionrates</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a:extLst>
                <a:ext uri="{FF2B5EF4-FFF2-40B4-BE49-F238E27FC236}">
                  <a16:creationId xmlns:a16="http://schemas.microsoft.com/office/drawing/2014/main" id="{3C233553-878A-70E0-FD39-55978C847649}"/>
                </a:ext>
              </a:extLst>
            </p:cNvPr>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pic>
        <p:nvPicPr>
          <p:cNvPr id="2" name="图片 1">
            <a:extLst>
              <a:ext uri="{FF2B5EF4-FFF2-40B4-BE49-F238E27FC236}">
                <a16:creationId xmlns:a16="http://schemas.microsoft.com/office/drawing/2014/main" id="{87696832-7A30-F008-6232-F8A5A1DAEC3F}"/>
              </a:ext>
            </a:extLst>
          </p:cNvPr>
          <p:cNvPicPr>
            <a:picLocks noChangeAspect="1"/>
          </p:cNvPicPr>
          <p:nvPr/>
        </p:nvPicPr>
        <p:blipFill>
          <a:blip r:embed="rId2"/>
          <a:stretch>
            <a:fillRect/>
          </a:stretch>
        </p:blipFill>
        <p:spPr>
          <a:xfrm>
            <a:off x="604836" y="1773085"/>
            <a:ext cx="10701337" cy="4755274"/>
          </a:xfrm>
          <a:prstGeom prst="rect">
            <a:avLst/>
          </a:prstGeom>
        </p:spPr>
      </p:pic>
    </p:spTree>
    <p:extLst>
      <p:ext uri="{BB962C8B-B14F-4D97-AF65-F5344CB8AC3E}">
        <p14:creationId xmlns:p14="http://schemas.microsoft.com/office/powerpoint/2010/main" val="259432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A59CED-C42A-DD21-78A7-D99F5C5A447A}"/>
            </a:ext>
          </a:extLst>
        </p:cNvPr>
        <p:cNvGrpSpPr/>
        <p:nvPr/>
      </p:nvGrpSpPr>
      <p:grpSpPr>
        <a:xfrm>
          <a:off x="0" y="0"/>
          <a:ext cx="0" cy="0"/>
          <a:chOff x="0" y="0"/>
          <a:chExt cx="0" cy="0"/>
        </a:xfrm>
      </p:grpSpPr>
      <p:sp>
        <p:nvSpPr>
          <p:cNvPr id="11" name="文本框 10">
            <a:extLst>
              <a:ext uri="{FF2B5EF4-FFF2-40B4-BE49-F238E27FC236}">
                <a16:creationId xmlns:a16="http://schemas.microsoft.com/office/drawing/2014/main" id="{88E3F93B-2D9F-7C3E-0ED4-A9536C014222}"/>
              </a:ext>
            </a:extLst>
          </p:cNvPr>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Synergistic Reform </a:t>
            </a:r>
            <a:endParaRPr lang="zh-CN" altLang="en-US" sz="2800" b="1" dirty="0">
              <a:latin typeface="微软雅黑" panose="020B0503020204020204" pitchFamily="34" charset="-122"/>
            </a:endParaRPr>
          </a:p>
        </p:txBody>
      </p:sp>
      <p:sp>
        <p:nvSpPr>
          <p:cNvPr id="4" name="灯片编号占位符 3">
            <a:extLst>
              <a:ext uri="{FF2B5EF4-FFF2-40B4-BE49-F238E27FC236}">
                <a16:creationId xmlns:a16="http://schemas.microsoft.com/office/drawing/2014/main" id="{E4F0B9CB-896A-B3FB-852A-D84B5E2BD1E1}"/>
              </a:ext>
            </a:extLst>
          </p:cNvPr>
          <p:cNvSpPr>
            <a:spLocks noGrp="1"/>
          </p:cNvSpPr>
          <p:nvPr>
            <p:ph type="sldNum" sz="quarter" idx="12"/>
          </p:nvPr>
        </p:nvSpPr>
        <p:spPr/>
        <p:txBody>
          <a:bodyPr/>
          <a:lstStyle/>
          <a:p>
            <a:fld id="{51D91E7F-84B6-4064-9D4E-CC7D244BCA04}" type="slidenum">
              <a:rPr lang="zh-CN" altLang="en-US" smtClean="0"/>
              <a:t>12</a:t>
            </a:fld>
            <a:endParaRPr lang="zh-CN" altLang="en-US" dirty="0"/>
          </a:p>
        </p:txBody>
      </p:sp>
      <p:grpSp>
        <p:nvGrpSpPr>
          <p:cNvPr id="13" name="组合 12">
            <a:extLst>
              <a:ext uri="{FF2B5EF4-FFF2-40B4-BE49-F238E27FC236}">
                <a16:creationId xmlns:a16="http://schemas.microsoft.com/office/drawing/2014/main" id="{18D6BAAD-D268-104A-995B-07F727468D28}"/>
              </a:ext>
            </a:extLst>
          </p:cNvPr>
          <p:cNvGrpSpPr/>
          <p:nvPr/>
        </p:nvGrpSpPr>
        <p:grpSpPr>
          <a:xfrm>
            <a:off x="695325" y="1013859"/>
            <a:ext cx="10814504" cy="461665"/>
            <a:chOff x="695325" y="1013859"/>
            <a:chExt cx="10814504" cy="461665"/>
          </a:xfrm>
          <a:solidFill>
            <a:srgbClr val="194069"/>
          </a:solidFill>
        </p:grpSpPr>
        <p:sp>
          <p:nvSpPr>
            <p:cNvPr id="14" name="矩形 13">
              <a:extLst>
                <a:ext uri="{FF2B5EF4-FFF2-40B4-BE49-F238E27FC236}">
                  <a16:creationId xmlns:a16="http://schemas.microsoft.com/office/drawing/2014/main" id="{9C2851BD-12F0-CFC2-87B5-8D2D3D9C0977}"/>
                </a:ext>
              </a:extLst>
            </p:cNvPr>
            <p:cNvSpPr/>
            <p:nvPr/>
          </p:nvSpPr>
          <p:spPr>
            <a:xfrm>
              <a:off x="695325" y="1013859"/>
              <a:ext cx="9103774"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Adjusting enterprise contribution rates </a:t>
              </a:r>
              <a:r>
                <a:rPr lang="en-US" altLang="zh-CN" sz="2400" dirty="0" err="1">
                  <a:solidFill>
                    <a:schemeClr val="bg1"/>
                  </a:solidFill>
                  <a:latin typeface="Times New Roman" panose="02020603050405020304" pitchFamily="18" charset="0"/>
                  <a:cs typeface="Times New Roman" panose="02020603050405020304" pitchFamily="18" charset="0"/>
                </a:rPr>
                <a:t>basedon</a:t>
              </a:r>
              <a:r>
                <a:rPr lang="en-US" altLang="zh-CN" sz="2400" dirty="0">
                  <a:solidFill>
                    <a:schemeClr val="bg1"/>
                  </a:solidFill>
                  <a:latin typeface="Times New Roman" panose="02020603050405020304" pitchFamily="18" charset="0"/>
                  <a:cs typeface="Times New Roman" panose="02020603050405020304" pitchFamily="18" charset="0"/>
                </a:rPr>
                <a:t> retirement delay duration</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a:extLst>
                <a:ext uri="{FF2B5EF4-FFF2-40B4-BE49-F238E27FC236}">
                  <a16:creationId xmlns:a16="http://schemas.microsoft.com/office/drawing/2014/main" id="{2F788358-A949-0523-EE14-A39262590E26}"/>
                </a:ext>
              </a:extLst>
            </p:cNvPr>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pic>
        <p:nvPicPr>
          <p:cNvPr id="2" name="图片 1">
            <a:extLst>
              <a:ext uri="{FF2B5EF4-FFF2-40B4-BE49-F238E27FC236}">
                <a16:creationId xmlns:a16="http://schemas.microsoft.com/office/drawing/2014/main" id="{0E9126C4-23E9-81F3-77D9-16BB3571D32C}"/>
              </a:ext>
            </a:extLst>
          </p:cNvPr>
          <p:cNvPicPr>
            <a:picLocks noChangeAspect="1"/>
          </p:cNvPicPr>
          <p:nvPr/>
        </p:nvPicPr>
        <p:blipFill>
          <a:blip r:embed="rId2"/>
          <a:stretch>
            <a:fillRect/>
          </a:stretch>
        </p:blipFill>
        <p:spPr>
          <a:xfrm>
            <a:off x="409575" y="2107221"/>
            <a:ext cx="11163300" cy="3633577"/>
          </a:xfrm>
          <a:prstGeom prst="rect">
            <a:avLst/>
          </a:prstGeom>
        </p:spPr>
      </p:pic>
    </p:spTree>
    <p:extLst>
      <p:ext uri="{BB962C8B-B14F-4D97-AF65-F5344CB8AC3E}">
        <p14:creationId xmlns:p14="http://schemas.microsoft.com/office/powerpoint/2010/main" val="1127550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6419E-0DD7-9270-C75D-B9479E22A939}"/>
            </a:ext>
          </a:extLst>
        </p:cNvPr>
        <p:cNvGrpSpPr/>
        <p:nvPr/>
      </p:nvGrpSpPr>
      <p:grpSpPr>
        <a:xfrm>
          <a:off x="0" y="0"/>
          <a:ext cx="0" cy="0"/>
          <a:chOff x="0" y="0"/>
          <a:chExt cx="0" cy="0"/>
        </a:xfrm>
      </p:grpSpPr>
      <p:sp>
        <p:nvSpPr>
          <p:cNvPr id="11" name="文本框 10">
            <a:extLst>
              <a:ext uri="{FF2B5EF4-FFF2-40B4-BE49-F238E27FC236}">
                <a16:creationId xmlns:a16="http://schemas.microsoft.com/office/drawing/2014/main" id="{B5FA696F-FD0D-217B-8114-CC306CD3986B}"/>
              </a:ext>
            </a:extLst>
          </p:cNvPr>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Synergistic Reform </a:t>
            </a:r>
            <a:endParaRPr lang="zh-CN" altLang="en-US" sz="2800" b="1" dirty="0">
              <a:latin typeface="微软雅黑" panose="020B0503020204020204" pitchFamily="34" charset="-122"/>
            </a:endParaRPr>
          </a:p>
        </p:txBody>
      </p:sp>
      <p:sp>
        <p:nvSpPr>
          <p:cNvPr id="4" name="灯片编号占位符 3">
            <a:extLst>
              <a:ext uri="{FF2B5EF4-FFF2-40B4-BE49-F238E27FC236}">
                <a16:creationId xmlns:a16="http://schemas.microsoft.com/office/drawing/2014/main" id="{108ACB78-782B-E83A-27A9-7C539D9D5DF7}"/>
              </a:ext>
            </a:extLst>
          </p:cNvPr>
          <p:cNvSpPr>
            <a:spLocks noGrp="1"/>
          </p:cNvSpPr>
          <p:nvPr>
            <p:ph type="sldNum" sz="quarter" idx="12"/>
          </p:nvPr>
        </p:nvSpPr>
        <p:spPr/>
        <p:txBody>
          <a:bodyPr/>
          <a:lstStyle/>
          <a:p>
            <a:fld id="{51D91E7F-84B6-4064-9D4E-CC7D244BCA04}" type="slidenum">
              <a:rPr lang="zh-CN" altLang="en-US" smtClean="0"/>
              <a:t>13</a:t>
            </a:fld>
            <a:endParaRPr lang="zh-CN" altLang="en-US" dirty="0"/>
          </a:p>
        </p:txBody>
      </p:sp>
      <p:grpSp>
        <p:nvGrpSpPr>
          <p:cNvPr id="13" name="组合 12">
            <a:extLst>
              <a:ext uri="{FF2B5EF4-FFF2-40B4-BE49-F238E27FC236}">
                <a16:creationId xmlns:a16="http://schemas.microsoft.com/office/drawing/2014/main" id="{99B4178D-2541-9F68-8335-406A57294ED8}"/>
              </a:ext>
            </a:extLst>
          </p:cNvPr>
          <p:cNvGrpSpPr/>
          <p:nvPr/>
        </p:nvGrpSpPr>
        <p:grpSpPr>
          <a:xfrm>
            <a:off x="695325" y="1013859"/>
            <a:ext cx="10814504" cy="461665"/>
            <a:chOff x="695325" y="1013859"/>
            <a:chExt cx="10814504" cy="461665"/>
          </a:xfrm>
          <a:solidFill>
            <a:srgbClr val="194069"/>
          </a:solidFill>
        </p:grpSpPr>
        <p:sp>
          <p:nvSpPr>
            <p:cNvPr id="14" name="矩形 13">
              <a:extLst>
                <a:ext uri="{FF2B5EF4-FFF2-40B4-BE49-F238E27FC236}">
                  <a16:creationId xmlns:a16="http://schemas.microsoft.com/office/drawing/2014/main" id="{38651C62-BEEF-E813-1FBA-7104D7B7C15A}"/>
                </a:ext>
              </a:extLst>
            </p:cNvPr>
            <p:cNvSpPr/>
            <p:nvPr/>
          </p:nvSpPr>
          <p:spPr>
            <a:xfrm>
              <a:off x="695325" y="1013859"/>
              <a:ext cx="9103774"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The target retirement age and corresponding enterprise </a:t>
              </a:r>
              <a:r>
                <a:rPr lang="en-US" altLang="zh-CN" sz="2400" dirty="0" err="1">
                  <a:solidFill>
                    <a:schemeClr val="bg1"/>
                  </a:solidFill>
                  <a:latin typeface="Times New Roman" panose="02020603050405020304" pitchFamily="18" charset="0"/>
                  <a:cs typeface="Times New Roman" panose="02020603050405020304" pitchFamily="18" charset="0"/>
                </a:rPr>
                <a:t>contributionrates</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a:extLst>
                <a:ext uri="{FF2B5EF4-FFF2-40B4-BE49-F238E27FC236}">
                  <a16:creationId xmlns:a16="http://schemas.microsoft.com/office/drawing/2014/main" id="{1E952633-F58B-E731-17E0-A58C4BB3D711}"/>
                </a:ext>
              </a:extLst>
            </p:cNvPr>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pic>
        <p:nvPicPr>
          <p:cNvPr id="3" name="图片 2">
            <a:extLst>
              <a:ext uri="{FF2B5EF4-FFF2-40B4-BE49-F238E27FC236}">
                <a16:creationId xmlns:a16="http://schemas.microsoft.com/office/drawing/2014/main" id="{5F01F66E-20BD-C0C6-7E0A-1A720C448DF9}"/>
              </a:ext>
            </a:extLst>
          </p:cNvPr>
          <p:cNvPicPr>
            <a:picLocks noChangeAspect="1"/>
          </p:cNvPicPr>
          <p:nvPr/>
        </p:nvPicPr>
        <p:blipFill>
          <a:blip r:embed="rId2"/>
          <a:stretch>
            <a:fillRect/>
          </a:stretch>
        </p:blipFill>
        <p:spPr>
          <a:xfrm>
            <a:off x="415469" y="1831384"/>
            <a:ext cx="10814505" cy="3792614"/>
          </a:xfrm>
          <a:prstGeom prst="rect">
            <a:avLst/>
          </a:prstGeom>
        </p:spPr>
      </p:pic>
    </p:spTree>
    <p:extLst>
      <p:ext uri="{BB962C8B-B14F-4D97-AF65-F5344CB8AC3E}">
        <p14:creationId xmlns:p14="http://schemas.microsoft.com/office/powerpoint/2010/main" val="3997282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CCBBA4-A829-D7FE-210F-BBBE3F57D5FE}"/>
            </a:ext>
          </a:extLst>
        </p:cNvPr>
        <p:cNvGrpSpPr/>
        <p:nvPr/>
      </p:nvGrpSpPr>
      <p:grpSpPr>
        <a:xfrm>
          <a:off x="0" y="0"/>
          <a:ext cx="0" cy="0"/>
          <a:chOff x="0" y="0"/>
          <a:chExt cx="0" cy="0"/>
        </a:xfrm>
      </p:grpSpPr>
      <p:sp>
        <p:nvSpPr>
          <p:cNvPr id="11" name="文本框 10">
            <a:extLst>
              <a:ext uri="{FF2B5EF4-FFF2-40B4-BE49-F238E27FC236}">
                <a16:creationId xmlns:a16="http://schemas.microsoft.com/office/drawing/2014/main" id="{EC8F3250-5768-CCB6-049F-14203913BEF5}"/>
              </a:ext>
            </a:extLst>
          </p:cNvPr>
          <p:cNvSpPr txBox="1"/>
          <p:nvPr/>
        </p:nvSpPr>
        <p:spPr>
          <a:xfrm>
            <a:off x="695324" y="287665"/>
            <a:ext cx="10801351" cy="521970"/>
          </a:xfrm>
          <a:prstGeom prst="rect">
            <a:avLst/>
          </a:prstGeom>
          <a:noFill/>
        </p:spPr>
        <p:txBody>
          <a:bodyPr wrap="square" rtlCol="0">
            <a:spAutoFit/>
          </a:bodyPr>
          <a:lstStyle/>
          <a:p>
            <a:r>
              <a:rPr lang="en-US" altLang="zh-CN" sz="2800" b="1" dirty="0">
                <a:latin typeface="微软雅黑" panose="020B0503020204020204" pitchFamily="34" charset="-122"/>
              </a:rPr>
              <a:t>Conclusion</a:t>
            </a:r>
          </a:p>
        </p:txBody>
      </p:sp>
      <p:sp>
        <p:nvSpPr>
          <p:cNvPr id="4" name="灯片编号占位符 3">
            <a:extLst>
              <a:ext uri="{FF2B5EF4-FFF2-40B4-BE49-F238E27FC236}">
                <a16:creationId xmlns:a16="http://schemas.microsoft.com/office/drawing/2014/main" id="{9B30F486-EDCD-E4D9-B53B-81C959A23F22}"/>
              </a:ext>
            </a:extLst>
          </p:cNvPr>
          <p:cNvSpPr>
            <a:spLocks noGrp="1"/>
          </p:cNvSpPr>
          <p:nvPr>
            <p:ph type="sldNum" sz="quarter" idx="12"/>
          </p:nvPr>
        </p:nvSpPr>
        <p:spPr/>
        <p:txBody>
          <a:bodyPr/>
          <a:lstStyle/>
          <a:p>
            <a:fld id="{51D91E7F-84B6-4064-9D4E-CC7D244BCA04}" type="slidenum">
              <a:rPr lang="zh-CN" altLang="en-US" smtClean="0"/>
              <a:t>14</a:t>
            </a:fld>
            <a:endParaRPr lang="zh-CN" altLang="en-US" dirty="0"/>
          </a:p>
        </p:txBody>
      </p:sp>
      <p:sp>
        <p:nvSpPr>
          <p:cNvPr id="3" name="文本框 2">
            <a:extLst>
              <a:ext uri="{FF2B5EF4-FFF2-40B4-BE49-F238E27FC236}">
                <a16:creationId xmlns:a16="http://schemas.microsoft.com/office/drawing/2014/main" id="{9F51C483-463C-C63E-FFDB-50C6D45A8EBA}"/>
              </a:ext>
            </a:extLst>
          </p:cNvPr>
          <p:cNvSpPr txBox="1"/>
          <p:nvPr/>
        </p:nvSpPr>
        <p:spPr>
          <a:xfrm>
            <a:off x="493395" y="1075055"/>
            <a:ext cx="11056620" cy="4834890"/>
          </a:xfrm>
          <a:prstGeom prst="rect">
            <a:avLst/>
          </a:prstGeom>
        </p:spPr>
        <p:txBody>
          <a:bodyPr wrap="square">
            <a:noAutofit/>
          </a:bodyPr>
          <a:lstStyle/>
          <a:p>
            <a:pPr marL="342900" indent="-342900" algn="just" defTabSz="266700" fontAlgn="auto">
              <a:lnSpc>
                <a:spcPct val="150000"/>
              </a:lnSpc>
              <a:spcBef>
                <a:spcPct val="0"/>
              </a:spcBef>
              <a:spcAft>
                <a:spcPct val="0"/>
              </a:spcAft>
              <a:buClr>
                <a:srgbClr val="0053A3"/>
              </a:buClr>
              <a:buFont typeface="Wingdings" panose="05000000000000000000" charset="0"/>
              <a:buChar char="p"/>
              <a:tabLst>
                <a:tab pos="2635250" algn="l"/>
                <a:tab pos="6415405" algn="l"/>
              </a:tabLst>
            </a:pPr>
            <a:r>
              <a:rPr lang="en-US" altLang="zh-CN" sz="2200" dirty="0">
                <a:latin typeface="Times New Roman" panose="02020603050405020304" pitchFamily="18" charset="0"/>
                <a:cs typeface="Times New Roman" panose="02020603050405020304" pitchFamily="18" charset="0"/>
              </a:rPr>
              <a:t>Under the 16% enterprise contribution rate baseline, male workers require a rate reduction to 12.35%-12.96% to achieve policy synergy, while female workers may either increase contributions to 17.88%-25.21% or delay retirement to 60.83-69.58 years. Female cadres currently operate within the effective reform zone without requiring adjustments. </a:t>
            </a:r>
          </a:p>
          <a:p>
            <a:pPr marL="342900" indent="-342900" algn="just" defTabSz="266700" fontAlgn="auto">
              <a:lnSpc>
                <a:spcPct val="150000"/>
              </a:lnSpc>
              <a:spcBef>
                <a:spcPct val="0"/>
              </a:spcBef>
              <a:spcAft>
                <a:spcPct val="0"/>
              </a:spcAft>
              <a:buClr>
                <a:srgbClr val="0053A3"/>
              </a:buClr>
              <a:buFont typeface="Wingdings" panose="05000000000000000000" charset="0"/>
              <a:buChar char="p"/>
              <a:tabLst>
                <a:tab pos="2635250" algn="l"/>
                <a:tab pos="6415405" algn="l"/>
              </a:tabLst>
            </a:pPr>
            <a:r>
              <a:rPr lang="en-US" altLang="zh-CN" sz="2200" dirty="0">
                <a:latin typeface="Times New Roman" panose="02020603050405020304" pitchFamily="18" charset="0"/>
                <a:cs typeface="Times New Roman" panose="02020603050405020304" pitchFamily="18" charset="0"/>
              </a:rPr>
              <a:t>The uniform contribution rate analysis identifies male workers as the first cohort reaching coordination failure thresholds, establishing their lower rate boundaries at 10.37% (16% baseline) and 13.04% (20% baseline). Optimal retirement ages converge within 64-67 years across gender groups, with 65 years proposed as a balanced target </a:t>
            </a:r>
          </a:p>
          <a:p>
            <a:pPr marL="342900" indent="-342900" algn="just" defTabSz="266700" fontAlgn="auto">
              <a:lnSpc>
                <a:spcPct val="150000"/>
              </a:lnSpc>
              <a:spcBef>
                <a:spcPct val="0"/>
              </a:spcBef>
              <a:spcAft>
                <a:spcPct val="0"/>
              </a:spcAft>
              <a:buClr>
                <a:srgbClr val="0053A3"/>
              </a:buClr>
              <a:buFont typeface="Wingdings" panose="05000000000000000000" charset="0"/>
              <a:buChar char="p"/>
              <a:tabLst>
                <a:tab pos="2635250" algn="l"/>
                <a:tab pos="6415405" algn="l"/>
              </a:tabLst>
            </a:pPr>
            <a:r>
              <a:rPr lang="en-US" altLang="zh-CN" sz="2200" dirty="0">
                <a:latin typeface="Times New Roman" panose="02020603050405020304" pitchFamily="18" charset="0"/>
                <a:cs typeface="Times New Roman" panose="02020603050405020304" pitchFamily="18" charset="0"/>
              </a:rPr>
              <a:t>Differentiated contribution regimes facilitate targeted retirement age reforms. At the 16% baseline, policymakers can implement distinct retirement thresholds of 60/65 years for female cadres and 60 years for female workers without altering statutory rates. </a:t>
            </a:r>
            <a:endParaRPr lang="en-US" altLang="zh-CN" sz="2200" dirty="0">
              <a:latin typeface="Times New Roman" panose="02020603050405020304" pitchFamily="18" charset="0"/>
              <a:ea typeface="Times New Roman" panose="02020603050405020304"/>
              <a:cs typeface="Times New Roman" panose="02020603050405020304" pitchFamily="18" charset="0"/>
            </a:endParaRPr>
          </a:p>
        </p:txBody>
      </p:sp>
    </p:spTree>
    <p:extLst>
      <p:ext uri="{BB962C8B-B14F-4D97-AF65-F5344CB8AC3E}">
        <p14:creationId xmlns:p14="http://schemas.microsoft.com/office/powerpoint/2010/main" val="24648519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695325" y="554038"/>
            <a:ext cx="10801350" cy="5759450"/>
          </a:xfrm>
          <a:prstGeom prst="rect">
            <a:avLst/>
          </a:prstGeom>
          <a:solidFill>
            <a:srgbClr val="1940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695325" y="2555931"/>
            <a:ext cx="10801350" cy="2000548"/>
          </a:xfrm>
          <a:prstGeom prst="rect">
            <a:avLst/>
          </a:prstGeom>
          <a:noFill/>
        </p:spPr>
        <p:txBody>
          <a:bodyPr wrap="square" rtlCol="0">
            <a:spAutoFit/>
          </a:bodyPr>
          <a:lstStyle/>
          <a:p>
            <a:pPr algn="ctr"/>
            <a:r>
              <a:rPr lang="en-US" altLang="zh-CN" sz="8800" b="1" dirty="0">
                <a:solidFill>
                  <a:schemeClr val="bg1"/>
                </a:solidFill>
              </a:rPr>
              <a:t>Thanks!</a:t>
            </a:r>
          </a:p>
          <a:p>
            <a:pPr algn="ctr"/>
            <a:endParaRPr lang="en-US" altLang="zh-CN"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750" fill="hold"/>
                                        <p:tgtEl>
                                          <p:spTgt spid="8"/>
                                        </p:tgtEl>
                                        <p:attrNameLst>
                                          <p:attrName>ppt_w</p:attrName>
                                        </p:attrNameLst>
                                      </p:cBhvr>
                                      <p:tavLst>
                                        <p:tav tm="0">
                                          <p:val>
                                            <p:strVal val="#ppt_w+.3"/>
                                          </p:val>
                                        </p:tav>
                                        <p:tav tm="100000">
                                          <p:val>
                                            <p:strVal val="#ppt_w"/>
                                          </p:val>
                                        </p:tav>
                                      </p:tavLst>
                                    </p:anim>
                                    <p:anim calcmode="lin" valueType="num">
                                      <p:cBhvr>
                                        <p:cTn id="8" dur="750" fill="hold"/>
                                        <p:tgtEl>
                                          <p:spTgt spid="8"/>
                                        </p:tgtEl>
                                        <p:attrNameLst>
                                          <p:attrName>ppt_h</p:attrName>
                                        </p:attrNameLst>
                                      </p:cBhvr>
                                      <p:tavLst>
                                        <p:tav tm="0">
                                          <p:val>
                                            <p:strVal val="#ppt_h"/>
                                          </p:val>
                                        </p:tav>
                                        <p:tav tm="100000">
                                          <p:val>
                                            <p:strVal val="#ppt_h"/>
                                          </p:val>
                                        </p:tav>
                                      </p:tavLst>
                                    </p:anim>
                                    <p:animEffect transition="in" filter="fade">
                                      <p:cBhvr>
                                        <p:cTn id="9" dur="750"/>
                                        <p:tgtEl>
                                          <p:spTgt spid="8"/>
                                        </p:tgtEl>
                                      </p:cBhvr>
                                    </p:animEffect>
                                  </p:childTnLst>
                                </p:cTn>
                              </p:par>
                              <p:par>
                                <p:cTn id="10" presetID="53" presetClass="entr" presetSubtype="16" fill="hold" grpId="0" nodeType="withEffect">
                                  <p:stCondLst>
                                    <p:cond delay="40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par>
                                <p:cTn id="15" presetID="6" presetClass="emph" presetSubtype="0" autoRev="1" fill="hold" grpId="1" nodeType="withEffect">
                                  <p:stCondLst>
                                    <p:cond delay="800"/>
                                  </p:stCondLst>
                                  <p:childTnLst>
                                    <p:animScale>
                                      <p:cBhvr>
                                        <p:cTn id="16" dur="250" fill="hold"/>
                                        <p:tgtEl>
                                          <p:spTgt spid="10"/>
                                        </p:tgtEl>
                                      </p:cBhvr>
                                      <p:by x="115000" y="1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P spid="10"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Introduction</a:t>
            </a:r>
            <a:endParaRPr lang="zh-CN" altLang="en-US" sz="2800" b="1" dirty="0">
              <a:latin typeface="微软雅黑" panose="020B0503020204020204" pitchFamily="34" charset="-122"/>
            </a:endParaRPr>
          </a:p>
        </p:txBody>
      </p:sp>
      <p:sp>
        <p:nvSpPr>
          <p:cNvPr id="4" name="灯片编号占位符 3"/>
          <p:cNvSpPr>
            <a:spLocks noGrp="1"/>
          </p:cNvSpPr>
          <p:nvPr>
            <p:ph type="sldNum" sz="quarter" idx="12"/>
          </p:nvPr>
        </p:nvSpPr>
        <p:spPr/>
        <p:txBody>
          <a:bodyPr/>
          <a:lstStyle/>
          <a:p>
            <a:fld id="{51D91E7F-84B6-4064-9D4E-CC7D244BCA04}" type="slidenum">
              <a:rPr lang="zh-CN" altLang="en-US" smtClean="0"/>
              <a:t>2</a:t>
            </a:fld>
            <a:endParaRPr lang="zh-CN" altLang="en-US" dirty="0"/>
          </a:p>
        </p:txBody>
      </p:sp>
      <p:sp>
        <p:nvSpPr>
          <p:cNvPr id="8" name="矩形 7"/>
          <p:cNvSpPr/>
          <p:nvPr/>
        </p:nvSpPr>
        <p:spPr>
          <a:xfrm>
            <a:off x="695324" y="1525944"/>
            <a:ext cx="10814504" cy="4282198"/>
          </a:xfrm>
          <a:prstGeom prst="rect">
            <a:avLst/>
          </a:prstGeom>
        </p:spPr>
        <p:txBody>
          <a:bodyPr wrap="square">
            <a:spAutoFit/>
          </a:bodyPr>
          <a:lstStyle/>
          <a:p>
            <a:pPr marL="342900" indent="-342900" algn="just">
              <a:lnSpc>
                <a:spcPts val="3000"/>
              </a:lnSpc>
              <a:buClr>
                <a:srgbClr val="0053A3"/>
              </a:buClr>
              <a:buFont typeface="Wingdings" panose="05000000000000000000" pitchFamily="2" charset="2"/>
              <a:buChar char="p"/>
              <a:defRPr/>
            </a:pPr>
            <a:r>
              <a:rPr lang="en-US" altLang="zh-CN" b="1" dirty="0">
                <a:latin typeface="Times New Roman" panose="02020603050405020304" pitchFamily="18" charset="0"/>
                <a:cs typeface="Times New Roman" panose="02020603050405020304" pitchFamily="18" charset="0"/>
              </a:rPr>
              <a:t>Delayed retirement is both an inevitable response to population aging and a crucial mechanism for maintaining workforce vitality. </a:t>
            </a:r>
            <a:r>
              <a:rPr lang="en-US" altLang="zh-CN" dirty="0">
                <a:latin typeface="Times New Roman" panose="02020603050405020304" pitchFamily="18" charset="0"/>
                <a:cs typeface="Times New Roman" panose="02020603050405020304" pitchFamily="18" charset="0"/>
              </a:rPr>
              <a:t>Although delayed retirement effectively postpones peak pension expenditures, it simultaneously reduces benefit collection periods and amplifies labor disutility, necessitating synergistic policy design.</a:t>
            </a:r>
          </a:p>
          <a:p>
            <a:pPr marL="342900" indent="-342900" algn="just">
              <a:lnSpc>
                <a:spcPts val="3000"/>
              </a:lnSpc>
              <a:buClr>
                <a:srgbClr val="0053A3"/>
              </a:buClr>
              <a:buFont typeface="Wingdings" panose="05000000000000000000" pitchFamily="2" charset="2"/>
              <a:buChar char="p"/>
              <a:defRPr/>
            </a:pPr>
            <a:r>
              <a:rPr lang="en-US" altLang="zh-CN" dirty="0">
                <a:latin typeface="Times New Roman" panose="02020603050405020304" pitchFamily="18" charset="0"/>
                <a:cs typeface="Times New Roman" panose="02020603050405020304" pitchFamily="18" charset="0"/>
              </a:rPr>
              <a:t>China's implementation of delayed retirement in </a:t>
            </a:r>
            <a:r>
              <a:rPr lang="en-US" altLang="zh-CN" b="1" dirty="0">
                <a:latin typeface="Times New Roman" panose="02020603050405020304" pitchFamily="18" charset="0"/>
                <a:cs typeface="Times New Roman" panose="02020603050405020304" pitchFamily="18" charset="0"/>
              </a:rPr>
              <a:t>2025 </a:t>
            </a:r>
            <a:r>
              <a:rPr lang="en-US" altLang="zh-CN" dirty="0">
                <a:latin typeface="Times New Roman" panose="02020603050405020304" pitchFamily="18" charset="0"/>
                <a:cs typeface="Times New Roman" panose="02020603050405020304" pitchFamily="18" charset="0"/>
              </a:rPr>
              <a:t>has heightened academic interest in its complementary measures. Recent policy shifts, particularly the </a:t>
            </a:r>
            <a:r>
              <a:rPr lang="en-US" altLang="zh-CN" b="1" dirty="0">
                <a:latin typeface="Times New Roman" panose="02020603050405020304" pitchFamily="18" charset="0"/>
                <a:cs typeface="Times New Roman" panose="02020603050405020304" pitchFamily="18" charset="0"/>
              </a:rPr>
              <a:t>2019</a:t>
            </a:r>
            <a:r>
              <a:rPr lang="en-US" altLang="zh-CN" dirty="0">
                <a:latin typeface="Times New Roman" panose="02020603050405020304" pitchFamily="18" charset="0"/>
                <a:cs typeface="Times New Roman" panose="02020603050405020304" pitchFamily="18" charset="0"/>
              </a:rPr>
              <a:t> reduction of enterprise contribution rates from </a:t>
            </a:r>
            <a:r>
              <a:rPr lang="en-US" altLang="zh-CN" b="1" dirty="0">
                <a:latin typeface="Times New Roman" panose="02020603050405020304" pitchFamily="18" charset="0"/>
                <a:cs typeface="Times New Roman" panose="02020603050405020304" pitchFamily="18" charset="0"/>
              </a:rPr>
              <a:t>20% to 16%</a:t>
            </a:r>
            <a:r>
              <a:rPr lang="en-US" altLang="zh-CN" dirty="0">
                <a:latin typeface="Times New Roman" panose="02020603050405020304" pitchFamily="18" charset="0"/>
                <a:cs typeface="Times New Roman" panose="02020603050405020304" pitchFamily="18" charset="0"/>
              </a:rPr>
              <a:t>,</a:t>
            </a:r>
            <a:r>
              <a:rPr lang="en-US" altLang="zh-CN" b="1" dirty="0">
                <a:latin typeface="Times New Roman" panose="02020603050405020304" pitchFamily="18" charset="0"/>
                <a:cs typeface="Times New Roman" panose="02020603050405020304" pitchFamily="18" charset="0"/>
              </a:rPr>
              <a:t> </a:t>
            </a:r>
            <a:r>
              <a:rPr lang="en-US" altLang="zh-CN" dirty="0">
                <a:latin typeface="Times New Roman" panose="02020603050405020304" pitchFamily="18" charset="0"/>
                <a:cs typeface="Times New Roman" panose="02020603050405020304" pitchFamily="18" charset="0"/>
              </a:rPr>
              <a:t>demonstrate a strategic emphasis on alleviating corporate burdens and enhancing contributors' disposable income.</a:t>
            </a:r>
          </a:p>
          <a:p>
            <a:pPr marL="342900" indent="-342900" algn="just">
              <a:lnSpc>
                <a:spcPts val="3000"/>
              </a:lnSpc>
              <a:buClr>
                <a:srgbClr val="0053A3"/>
              </a:buClr>
              <a:buFont typeface="Wingdings" panose="05000000000000000000" pitchFamily="2" charset="2"/>
              <a:buChar char="p"/>
              <a:defRPr/>
            </a:pPr>
            <a:r>
              <a:rPr lang="en-US" altLang="zh-CN" b="1" dirty="0">
                <a:latin typeface="Times New Roman" panose="02020603050405020304" pitchFamily="18" charset="0"/>
                <a:cs typeface="Times New Roman" panose="02020603050405020304" pitchFamily="18" charset="0"/>
              </a:rPr>
              <a:t>A natural synergy exists between delayed retirement and contribution rate reductions. </a:t>
            </a:r>
            <a:r>
              <a:rPr lang="en-US" altLang="zh-CN" dirty="0">
                <a:latin typeface="Times New Roman" panose="02020603050405020304" pitchFamily="18" charset="0"/>
                <a:cs typeface="Times New Roman" panose="02020603050405020304" pitchFamily="18" charset="0"/>
              </a:rPr>
              <a:t>Contribution cuts increase disposable income during working years, incentivizing retirement postponement. Conversely, extended working lives improve pension fund solvency, creating fiscal space for rate reductions. </a:t>
            </a:r>
            <a:endParaRPr lang="zh-CN" altLang="en-US" u="sng" dirty="0">
              <a:latin typeface="Times New Roman" panose="02020603050405020304" pitchFamily="18" charset="0"/>
              <a:cs typeface="Times New Roman" panose="02020603050405020304" pitchFamily="18" charset="0"/>
            </a:endParaRPr>
          </a:p>
        </p:txBody>
      </p:sp>
      <p:grpSp>
        <p:nvGrpSpPr>
          <p:cNvPr id="13" name="组合 12"/>
          <p:cNvGrpSpPr/>
          <p:nvPr/>
        </p:nvGrpSpPr>
        <p:grpSpPr>
          <a:xfrm>
            <a:off x="695325" y="1013859"/>
            <a:ext cx="10814504" cy="461665"/>
            <a:chOff x="695325" y="1013859"/>
            <a:chExt cx="10814504" cy="461665"/>
          </a:xfrm>
          <a:solidFill>
            <a:srgbClr val="194069"/>
          </a:solidFill>
        </p:grpSpPr>
        <p:sp>
          <p:nvSpPr>
            <p:cNvPr id="14" name="矩形 13"/>
            <p:cNvSpPr/>
            <p:nvPr/>
          </p:nvSpPr>
          <p:spPr>
            <a:xfrm>
              <a:off x="695325" y="1013859"/>
              <a:ext cx="3853940"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Essential collaborative design</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8850ED-5B57-1B8B-E615-295FBF9F2488}"/>
            </a:ext>
          </a:extLst>
        </p:cNvPr>
        <p:cNvGrpSpPr/>
        <p:nvPr/>
      </p:nvGrpSpPr>
      <p:grpSpPr>
        <a:xfrm>
          <a:off x="0" y="0"/>
          <a:ext cx="0" cy="0"/>
          <a:chOff x="0" y="0"/>
          <a:chExt cx="0" cy="0"/>
        </a:xfrm>
      </p:grpSpPr>
      <p:sp>
        <p:nvSpPr>
          <p:cNvPr id="11" name="文本框 10">
            <a:extLst>
              <a:ext uri="{FF2B5EF4-FFF2-40B4-BE49-F238E27FC236}">
                <a16:creationId xmlns:a16="http://schemas.microsoft.com/office/drawing/2014/main" id="{6C0FD747-38DB-659B-C929-3203F757D562}"/>
              </a:ext>
            </a:extLst>
          </p:cNvPr>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Literature Positioning</a:t>
            </a:r>
          </a:p>
        </p:txBody>
      </p:sp>
      <p:sp>
        <p:nvSpPr>
          <p:cNvPr id="4" name="灯片编号占位符 3">
            <a:extLst>
              <a:ext uri="{FF2B5EF4-FFF2-40B4-BE49-F238E27FC236}">
                <a16:creationId xmlns:a16="http://schemas.microsoft.com/office/drawing/2014/main" id="{83F574E2-941E-CC09-D0B4-2EE8788C5AA0}"/>
              </a:ext>
            </a:extLst>
          </p:cNvPr>
          <p:cNvSpPr>
            <a:spLocks noGrp="1"/>
          </p:cNvSpPr>
          <p:nvPr>
            <p:ph type="sldNum" sz="quarter" idx="12"/>
          </p:nvPr>
        </p:nvSpPr>
        <p:spPr/>
        <p:txBody>
          <a:bodyPr/>
          <a:lstStyle/>
          <a:p>
            <a:fld id="{51D91E7F-84B6-4064-9D4E-CC7D244BCA04}" type="slidenum">
              <a:rPr lang="zh-CN" altLang="en-US" smtClean="0"/>
              <a:t>3</a:t>
            </a:fld>
            <a:endParaRPr lang="zh-CN" altLang="en-US" dirty="0"/>
          </a:p>
        </p:txBody>
      </p:sp>
      <p:sp>
        <p:nvSpPr>
          <p:cNvPr id="8" name="矩形 7">
            <a:extLst>
              <a:ext uri="{FF2B5EF4-FFF2-40B4-BE49-F238E27FC236}">
                <a16:creationId xmlns:a16="http://schemas.microsoft.com/office/drawing/2014/main" id="{A9CFD2DB-6666-4FC2-E72D-951DADE4A632}"/>
              </a:ext>
            </a:extLst>
          </p:cNvPr>
          <p:cNvSpPr/>
          <p:nvPr/>
        </p:nvSpPr>
        <p:spPr>
          <a:xfrm>
            <a:off x="695324" y="1525944"/>
            <a:ext cx="10814504" cy="5051639"/>
          </a:xfrm>
          <a:prstGeom prst="rect">
            <a:avLst/>
          </a:prstGeom>
        </p:spPr>
        <p:txBody>
          <a:bodyPr wrap="square">
            <a:spAutoFit/>
          </a:bodyPr>
          <a:lstStyle/>
          <a:p>
            <a:pPr marL="342900" indent="-342900" algn="just">
              <a:lnSpc>
                <a:spcPts val="3000"/>
              </a:lnSpc>
              <a:buClr>
                <a:srgbClr val="0053A3"/>
              </a:buClr>
              <a:buFont typeface="Wingdings" panose="05000000000000000000" pitchFamily="2" charset="2"/>
              <a:buChar char="p"/>
              <a:defRPr/>
            </a:pPr>
            <a:r>
              <a:rPr lang="en-US" altLang="zh-CN" b="1" dirty="0">
                <a:latin typeface="Times New Roman" panose="02020603050405020304" pitchFamily="18" charset="0"/>
                <a:cs typeface="Times New Roman" panose="02020603050405020304" pitchFamily="18" charset="0"/>
              </a:rPr>
              <a:t>The impacts of delayed retirement </a:t>
            </a:r>
          </a:p>
          <a:p>
            <a:pPr algn="just">
              <a:lnSpc>
                <a:spcPts val="3000"/>
              </a:lnSpc>
              <a:buClr>
                <a:srgbClr val="0053A3"/>
              </a:buClr>
              <a:defRPr/>
            </a:pPr>
            <a:r>
              <a:rPr lang="en-US" altLang="zh-CN" dirty="0">
                <a:latin typeface="Times New Roman" panose="02020603050405020304" pitchFamily="18" charset="0"/>
                <a:cs typeface="Times New Roman" panose="02020603050405020304" pitchFamily="18" charset="0"/>
              </a:rPr>
              <a:t>As a critical policy response to population aging, delayed retirement has been shown to effectively alleviate pressures on social security systems (Bagchi, 2016). The policy essentially shifts pension responsibilities from governments to individuals (Litwin et al., 2009). Given the disutility of labor, workers exhibit varying preferences for retirement postponement depending on socioeconomic factors including income, education, family size, and target retirement wealth (</a:t>
            </a:r>
            <a:r>
              <a:rPr lang="en-US" altLang="zh-CN" dirty="0" err="1">
                <a:latin typeface="Times New Roman" panose="02020603050405020304" pitchFamily="18" charset="0"/>
                <a:cs typeface="Times New Roman" panose="02020603050405020304" pitchFamily="18" charset="0"/>
              </a:rPr>
              <a:t>Bidewell</a:t>
            </a:r>
            <a:r>
              <a:rPr lang="en-US" altLang="zh-CN" dirty="0">
                <a:latin typeface="Times New Roman" panose="02020603050405020304" pitchFamily="18" charset="0"/>
                <a:cs typeface="Times New Roman" panose="02020603050405020304" pitchFamily="18" charset="0"/>
              </a:rPr>
              <a:t> et al., 2006; Ivanov &amp; Tian, 2024).</a:t>
            </a:r>
          </a:p>
          <a:p>
            <a:pPr marL="285750" indent="-285750" algn="just">
              <a:lnSpc>
                <a:spcPts val="3000"/>
              </a:lnSpc>
              <a:buClr>
                <a:srgbClr val="0053A3"/>
              </a:buClr>
              <a:buFont typeface="Wingdings" panose="05000000000000000000" pitchFamily="2" charset="2"/>
              <a:buChar char="p"/>
              <a:defRPr/>
            </a:pPr>
            <a:r>
              <a:rPr lang="en-US" altLang="zh-CN" b="1" dirty="0">
                <a:latin typeface="Times New Roman" panose="02020603050405020304" pitchFamily="18" charset="0"/>
                <a:cs typeface="Times New Roman" panose="02020603050405020304" pitchFamily="18" charset="0"/>
              </a:rPr>
              <a:t>Complementary reform measures.</a:t>
            </a:r>
          </a:p>
          <a:p>
            <a:pPr algn="just">
              <a:lnSpc>
                <a:spcPts val="3000"/>
              </a:lnSpc>
              <a:buClr>
                <a:srgbClr val="0053A3"/>
              </a:buClr>
              <a:defRPr/>
            </a:pPr>
            <a:r>
              <a:rPr lang="en-US" altLang="zh-CN" dirty="0">
                <a:latin typeface="Times New Roman" panose="02020603050405020304" pitchFamily="18" charset="0"/>
                <a:cs typeface="Times New Roman" panose="02020603050405020304" pitchFamily="18" charset="0"/>
              </a:rPr>
              <a:t>These complexities necessitate careful policy design, as evidenced by empirical findings(Dai et al, 2022; Dai et al., 2025; </a:t>
            </a:r>
            <a:r>
              <a:rPr lang="en-US" altLang="zh-CN" dirty="0" err="1">
                <a:latin typeface="Times New Roman" panose="02020603050405020304" pitchFamily="18" charset="0"/>
                <a:cs typeface="Times New Roman" panose="02020603050405020304" pitchFamily="18" charset="0"/>
              </a:rPr>
              <a:t>Lalive</a:t>
            </a:r>
            <a:r>
              <a:rPr lang="en-US" altLang="zh-CN" dirty="0">
                <a:latin typeface="Times New Roman" panose="02020603050405020304" pitchFamily="18" charset="0"/>
                <a:cs typeface="Times New Roman" panose="02020603050405020304" pitchFamily="18" charset="0"/>
              </a:rPr>
              <a:t> et al., 2023). Complementary reforms prove crucial for successful implementation. Pension system restructuring emerges as a fundamental component, with studies highlighting how defined benefit plans encourage later retirement compared to defined contribution systems (</a:t>
            </a:r>
            <a:r>
              <a:rPr lang="en-US" altLang="zh-CN" dirty="0" err="1">
                <a:latin typeface="Times New Roman" panose="02020603050405020304" pitchFamily="18" charset="0"/>
                <a:cs typeface="Times New Roman" panose="02020603050405020304" pitchFamily="18" charset="0"/>
              </a:rPr>
              <a:t>Lacomba</a:t>
            </a:r>
            <a:r>
              <a:rPr lang="en-US" altLang="zh-CN" dirty="0">
                <a:latin typeface="Times New Roman" panose="02020603050405020304" pitchFamily="18" charset="0"/>
                <a:cs typeface="Times New Roman" panose="02020603050405020304" pitchFamily="18" charset="0"/>
              </a:rPr>
              <a:t> &amp; Lagos, 2006; Manoli &amp; Weber, 2016; Maurer et al., 2021). Additional supportive measures include minimum wage regulations (Hampton &amp; Totty, 2023), elderly care provisions (Li, 2025), and educational system adaptations (Zhang &amp; Cao, 2024).</a:t>
            </a:r>
          </a:p>
        </p:txBody>
      </p:sp>
      <p:grpSp>
        <p:nvGrpSpPr>
          <p:cNvPr id="13" name="组合 12">
            <a:extLst>
              <a:ext uri="{FF2B5EF4-FFF2-40B4-BE49-F238E27FC236}">
                <a16:creationId xmlns:a16="http://schemas.microsoft.com/office/drawing/2014/main" id="{A7545881-C46E-A9A6-482F-40652B73C1F3}"/>
              </a:ext>
            </a:extLst>
          </p:cNvPr>
          <p:cNvGrpSpPr/>
          <p:nvPr/>
        </p:nvGrpSpPr>
        <p:grpSpPr>
          <a:xfrm>
            <a:off x="695325" y="1013859"/>
            <a:ext cx="10814504" cy="461665"/>
            <a:chOff x="695325" y="1013859"/>
            <a:chExt cx="10814504" cy="461665"/>
          </a:xfrm>
          <a:solidFill>
            <a:srgbClr val="194069"/>
          </a:solidFill>
        </p:grpSpPr>
        <p:sp>
          <p:nvSpPr>
            <p:cNvPr id="14" name="矩形 13">
              <a:extLst>
                <a:ext uri="{FF2B5EF4-FFF2-40B4-BE49-F238E27FC236}">
                  <a16:creationId xmlns:a16="http://schemas.microsoft.com/office/drawing/2014/main" id="{3DB4C628-4BA5-B994-F2D6-A1B6E2F3BB1A}"/>
                </a:ext>
              </a:extLst>
            </p:cNvPr>
            <p:cNvSpPr/>
            <p:nvPr/>
          </p:nvSpPr>
          <p:spPr>
            <a:xfrm>
              <a:off x="695325" y="1013859"/>
              <a:ext cx="3956724"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Dialogue with Two Literatures</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a:extLst>
                <a:ext uri="{FF2B5EF4-FFF2-40B4-BE49-F238E27FC236}">
                  <a16:creationId xmlns:a16="http://schemas.microsoft.com/office/drawing/2014/main" id="{A36AA9F2-4046-B37F-EEAF-FC4E46A57D67}"/>
                </a:ext>
              </a:extLst>
            </p:cNvPr>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76423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Research Question</a:t>
            </a:r>
            <a:endParaRPr lang="zh-CN" altLang="en-US" sz="2800" b="1" dirty="0">
              <a:latin typeface="微软雅黑" panose="020B0503020204020204" pitchFamily="34" charset="-122"/>
            </a:endParaRPr>
          </a:p>
        </p:txBody>
      </p:sp>
      <p:sp>
        <p:nvSpPr>
          <p:cNvPr id="4" name="灯片编号占位符 3"/>
          <p:cNvSpPr>
            <a:spLocks noGrp="1"/>
          </p:cNvSpPr>
          <p:nvPr>
            <p:ph type="sldNum" sz="quarter" idx="12"/>
          </p:nvPr>
        </p:nvSpPr>
        <p:spPr/>
        <p:txBody>
          <a:bodyPr/>
          <a:lstStyle/>
          <a:p>
            <a:fld id="{51D91E7F-84B6-4064-9D4E-CC7D244BCA04}" type="slidenum">
              <a:rPr lang="zh-CN" altLang="en-US" smtClean="0"/>
              <a:t>4</a:t>
            </a:fld>
            <a:endParaRPr lang="zh-CN" altLang="en-US" dirty="0"/>
          </a:p>
        </p:txBody>
      </p:sp>
      <p:sp>
        <p:nvSpPr>
          <p:cNvPr id="8" name="矩形 7"/>
          <p:cNvSpPr/>
          <p:nvPr/>
        </p:nvSpPr>
        <p:spPr>
          <a:xfrm>
            <a:off x="695324" y="1525944"/>
            <a:ext cx="10814504" cy="2795958"/>
          </a:xfrm>
          <a:prstGeom prst="rect">
            <a:avLst/>
          </a:prstGeom>
        </p:spPr>
        <p:txBody>
          <a:bodyPr wrap="square">
            <a:spAutoFit/>
          </a:bodyPr>
          <a:lstStyle/>
          <a:p>
            <a:pPr marL="342900" indent="-342900" algn="just">
              <a:lnSpc>
                <a:spcPct val="150000"/>
              </a:lnSpc>
              <a:buClr>
                <a:srgbClr val="0053A3"/>
              </a:buClr>
              <a:buFont typeface="Wingdings" panose="05000000000000000000" pitchFamily="2" charset="2"/>
              <a:buChar char="p"/>
              <a:defRPr/>
            </a:pPr>
            <a:r>
              <a:rPr lang="en-US" altLang="zh-CN" sz="2400" b="1" dirty="0">
                <a:solidFill>
                  <a:srgbClr val="333333"/>
                </a:solidFill>
                <a:latin typeface="Times New Roman" panose="02020603050405020304" pitchFamily="18" charset="0"/>
                <a:cs typeface="Times New Roman" panose="02020603050405020304" pitchFamily="18" charset="0"/>
              </a:rPr>
              <a:t>How to design a retirement reform plan that complies with the four principles.</a:t>
            </a:r>
          </a:p>
          <a:p>
            <a:pPr marL="342900" indent="-342900" algn="just">
              <a:lnSpc>
                <a:spcPct val="150000"/>
              </a:lnSpc>
              <a:buClr>
                <a:srgbClr val="0053A3"/>
              </a:buClr>
              <a:buFont typeface="Wingdings" panose="05000000000000000000" pitchFamily="2" charset="2"/>
              <a:buChar char="p"/>
              <a:defRPr/>
            </a:pPr>
            <a:r>
              <a:rPr lang="en-US" altLang="zh-CN" sz="2400" b="1" dirty="0">
                <a:solidFill>
                  <a:srgbClr val="333333"/>
                </a:solidFill>
                <a:latin typeface="Times New Roman" panose="02020603050405020304" pitchFamily="18" charset="0"/>
                <a:cs typeface="Times New Roman" panose="02020603050405020304" pitchFamily="18" charset="0"/>
              </a:rPr>
              <a:t>Is there a pilot condition for delaying retirement under the current institutional parameters.</a:t>
            </a:r>
          </a:p>
          <a:p>
            <a:pPr marL="342900" indent="-342900" algn="just">
              <a:lnSpc>
                <a:spcPct val="150000"/>
              </a:lnSpc>
              <a:buClr>
                <a:srgbClr val="0053A3"/>
              </a:buClr>
              <a:buFont typeface="Wingdings" panose="05000000000000000000" pitchFamily="2" charset="2"/>
              <a:buChar char="p"/>
              <a:defRPr/>
            </a:pPr>
            <a:r>
              <a:rPr lang="en-US" altLang="zh-CN" sz="2400" b="1" dirty="0">
                <a:solidFill>
                  <a:srgbClr val="333333"/>
                </a:solidFill>
                <a:latin typeface="Times New Roman" panose="02020603050405020304" pitchFamily="18" charset="0"/>
                <a:cs typeface="Times New Roman" panose="02020603050405020304" pitchFamily="18" charset="0"/>
              </a:rPr>
              <a:t>Is there a certain upper limit to the coordinated reform of reducing account fees and delaying retirement.</a:t>
            </a:r>
            <a:endParaRPr lang="zh-CN" altLang="en-US" sz="2400" dirty="0">
              <a:solidFill>
                <a:srgbClr val="333333"/>
              </a:solidFill>
              <a:latin typeface="Times New Roman" panose="02020603050405020304" pitchFamily="18" charset="0"/>
              <a:cs typeface="Times New Roman" panose="02020603050405020304" pitchFamily="18" charset="0"/>
            </a:endParaRPr>
          </a:p>
        </p:txBody>
      </p:sp>
      <p:grpSp>
        <p:nvGrpSpPr>
          <p:cNvPr id="13" name="组合 12"/>
          <p:cNvGrpSpPr/>
          <p:nvPr/>
        </p:nvGrpSpPr>
        <p:grpSpPr>
          <a:xfrm>
            <a:off x="695325" y="1013859"/>
            <a:ext cx="10814504" cy="461665"/>
            <a:chOff x="695325" y="1013859"/>
            <a:chExt cx="10814504" cy="461665"/>
          </a:xfrm>
          <a:solidFill>
            <a:srgbClr val="194069"/>
          </a:solidFill>
        </p:grpSpPr>
        <p:sp>
          <p:nvSpPr>
            <p:cNvPr id="14" name="矩形 13"/>
            <p:cNvSpPr/>
            <p:nvPr/>
          </p:nvSpPr>
          <p:spPr>
            <a:xfrm>
              <a:off x="695325" y="1013859"/>
              <a:ext cx="3020379"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Reform and Promotion</a:t>
              </a:r>
            </a:p>
          </p:txBody>
        </p:sp>
        <p:cxnSp>
          <p:nvCxnSpPr>
            <p:cNvPr id="15" name="直接连接符 14"/>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695324" y="287665"/>
            <a:ext cx="10801351" cy="521970"/>
          </a:xfrm>
          <a:prstGeom prst="rect">
            <a:avLst/>
          </a:prstGeom>
          <a:noFill/>
        </p:spPr>
        <p:txBody>
          <a:bodyPr wrap="square" rtlCol="0">
            <a:spAutoFit/>
          </a:bodyPr>
          <a:lstStyle/>
          <a:p>
            <a:r>
              <a:rPr lang="en-US" altLang="zh-CN" sz="2800" b="1" dirty="0">
                <a:latin typeface="微软雅黑" panose="020B0503020204020204" pitchFamily="34" charset="-122"/>
              </a:rPr>
              <a:t>Fiscal Burden</a:t>
            </a:r>
            <a:endParaRPr lang="zh-CN" altLang="en-US" sz="2800" b="1" dirty="0">
              <a:latin typeface="微软雅黑" panose="020B0503020204020204" pitchFamily="34" charset="-122"/>
            </a:endParaRPr>
          </a:p>
        </p:txBody>
      </p:sp>
      <p:sp>
        <p:nvSpPr>
          <p:cNvPr id="4" name="灯片编号占位符 3"/>
          <p:cNvSpPr>
            <a:spLocks noGrp="1"/>
          </p:cNvSpPr>
          <p:nvPr>
            <p:ph type="sldNum" sz="quarter" idx="12"/>
          </p:nvPr>
        </p:nvSpPr>
        <p:spPr/>
        <p:txBody>
          <a:bodyPr/>
          <a:lstStyle/>
          <a:p>
            <a:fld id="{51D91E7F-84B6-4064-9D4E-CC7D244BCA04}" type="slidenum">
              <a:rPr lang="zh-CN" altLang="en-US" smtClean="0"/>
              <a:t>5</a:t>
            </a:fld>
            <a:endParaRPr lang="zh-CN" altLang="en-US" dirty="0"/>
          </a:p>
        </p:txBody>
      </p:sp>
      <p:sp>
        <p:nvSpPr>
          <p:cNvPr id="8" name="矩形 7"/>
          <p:cNvSpPr/>
          <p:nvPr/>
        </p:nvSpPr>
        <p:spPr>
          <a:xfrm>
            <a:off x="695324" y="1641549"/>
            <a:ext cx="10801350" cy="1289712"/>
          </a:xfrm>
          <a:prstGeom prst="rect">
            <a:avLst/>
          </a:prstGeom>
        </p:spPr>
        <p:txBody>
          <a:bodyPr wrap="square">
            <a:spAutoFit/>
          </a:bodyPr>
          <a:lstStyle/>
          <a:p>
            <a:pPr marL="342900" indent="-342900" algn="just">
              <a:lnSpc>
                <a:spcPct val="150000"/>
              </a:lnSpc>
              <a:spcBef>
                <a:spcPts val="600"/>
              </a:spcBef>
              <a:spcAft>
                <a:spcPts val="600"/>
              </a:spcAft>
              <a:buClr>
                <a:srgbClr val="0053A3"/>
              </a:buClr>
              <a:buFont typeface="Wingdings" panose="05000000000000000000" pitchFamily="2" charset="2"/>
              <a:buChar char="p"/>
            </a:pPr>
            <a:r>
              <a:rPr lang="en-US" altLang="zh-CN" kern="100" dirty="0">
                <a:latin typeface="Times New Roman" panose="02020603050405020304" pitchFamily="18" charset="0"/>
                <a:cs typeface="Times New Roman" panose="02020603050405020304" pitchFamily="18" charset="0"/>
              </a:rPr>
              <a:t>The fiscal burden of social pension insurance refers to the necessary government subsidies for maintaining the operation of the social pension system. In this model, the pension fund gap in each period can be simplified as the difference between contemporaneous contributions and expenditures. </a:t>
            </a:r>
            <a:endParaRPr lang="en-US" altLang="zh-CN" sz="1800" kern="100" dirty="0">
              <a:effectLst/>
              <a:latin typeface="+mn-ea"/>
              <a:cs typeface="Times" panose="02020603050405020304" pitchFamily="18" charset="0"/>
            </a:endParaRPr>
          </a:p>
        </p:txBody>
      </p:sp>
      <p:grpSp>
        <p:nvGrpSpPr>
          <p:cNvPr id="13" name="组合 12"/>
          <p:cNvGrpSpPr/>
          <p:nvPr/>
        </p:nvGrpSpPr>
        <p:grpSpPr>
          <a:xfrm>
            <a:off x="695325" y="1013859"/>
            <a:ext cx="10814504" cy="461665"/>
            <a:chOff x="695325" y="1013859"/>
            <a:chExt cx="10814504" cy="461665"/>
          </a:xfrm>
          <a:solidFill>
            <a:srgbClr val="194069"/>
          </a:solidFill>
        </p:grpSpPr>
        <p:sp>
          <p:nvSpPr>
            <p:cNvPr id="14" name="矩形 13"/>
            <p:cNvSpPr/>
            <p:nvPr/>
          </p:nvSpPr>
          <p:spPr>
            <a:xfrm>
              <a:off x="695325" y="1013859"/>
              <a:ext cx="962123"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Set up</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pic>
        <p:nvPicPr>
          <p:cNvPr id="3" name="图片 2"/>
          <p:cNvPicPr>
            <a:picLocks noChangeAspect="1"/>
          </p:cNvPicPr>
          <p:nvPr/>
        </p:nvPicPr>
        <p:blipFill>
          <a:blip r:embed="rId2"/>
          <a:stretch>
            <a:fillRect/>
          </a:stretch>
        </p:blipFill>
        <p:spPr>
          <a:xfrm>
            <a:off x="3015342" y="3015972"/>
            <a:ext cx="5451961" cy="826055"/>
          </a:xfrm>
          <a:prstGeom prst="rect">
            <a:avLst/>
          </a:prstGeom>
        </p:spPr>
      </p:pic>
      <p:sp>
        <p:nvSpPr>
          <p:cNvPr id="5" name="矩形 4"/>
          <p:cNvSpPr/>
          <p:nvPr/>
        </p:nvSpPr>
        <p:spPr>
          <a:xfrm>
            <a:off x="695324" y="3820018"/>
            <a:ext cx="10801350" cy="2997231"/>
          </a:xfrm>
          <a:prstGeom prst="rect">
            <a:avLst/>
          </a:prstGeom>
        </p:spPr>
        <p:txBody>
          <a:bodyPr wrap="square">
            <a:spAutoFit/>
          </a:bodyPr>
          <a:lstStyle/>
          <a:p>
            <a:pPr marL="342900" indent="-342900" algn="just">
              <a:lnSpc>
                <a:spcPct val="150000"/>
              </a:lnSpc>
              <a:spcBef>
                <a:spcPts val="600"/>
              </a:spcBef>
              <a:spcAft>
                <a:spcPts val="600"/>
              </a:spcAft>
              <a:buClr>
                <a:srgbClr val="0053A3"/>
              </a:buClr>
              <a:buFont typeface="Wingdings" panose="05000000000000000000" pitchFamily="2" charset="2"/>
              <a:buChar char="p"/>
            </a:pPr>
            <a:r>
              <a:rPr lang="en-US" altLang="zh-CN" kern="100" dirty="0">
                <a:latin typeface="Times New Roman" panose="02020603050405020304" pitchFamily="18" charset="0"/>
                <a:cs typeface="Times New Roman" panose="02020603050405020304" pitchFamily="18" charset="0"/>
              </a:rPr>
              <a:t>The first period is 30 years, with a remaining lifespan of 20 years. </a:t>
            </a:r>
          </a:p>
          <a:p>
            <a:pPr marL="342900" indent="-342900" algn="just">
              <a:lnSpc>
                <a:spcPct val="150000"/>
              </a:lnSpc>
              <a:spcBef>
                <a:spcPts val="600"/>
              </a:spcBef>
              <a:spcAft>
                <a:spcPts val="600"/>
              </a:spcAft>
              <a:buClr>
                <a:srgbClr val="0053A3"/>
              </a:buClr>
              <a:buFont typeface="Wingdings" panose="05000000000000000000" pitchFamily="2" charset="2"/>
              <a:buChar char="p"/>
            </a:pPr>
            <a:r>
              <a:rPr lang="en-US" altLang="zh-CN" kern="100" dirty="0">
                <a:latin typeface="Times New Roman" panose="02020603050405020304" pitchFamily="18" charset="0"/>
                <a:cs typeface="Times New Roman" panose="02020603050405020304" pitchFamily="18" charset="0"/>
              </a:rPr>
              <a:t>Retirement is delayed by 5 years, and the pension is received for 15 years, with a receiving time of 15/30=0.5.The replacement rate of pension is 60%, which is only issued for 15 years. </a:t>
            </a:r>
          </a:p>
          <a:p>
            <a:pPr marL="342900" indent="-342900" algn="just">
              <a:lnSpc>
                <a:spcPct val="150000"/>
              </a:lnSpc>
              <a:spcBef>
                <a:spcPts val="600"/>
              </a:spcBef>
              <a:spcAft>
                <a:spcPts val="600"/>
              </a:spcAft>
              <a:buClr>
                <a:srgbClr val="0053A3"/>
              </a:buClr>
              <a:buFont typeface="Wingdings" panose="05000000000000000000" pitchFamily="2" charset="2"/>
              <a:buChar char="p"/>
            </a:pPr>
            <a:r>
              <a:rPr lang="en-US" altLang="zh-CN" kern="100" dirty="0">
                <a:latin typeface="Times New Roman" panose="02020603050405020304" pitchFamily="18" charset="0"/>
                <a:cs typeface="Times New Roman" panose="02020603050405020304" pitchFamily="18" charset="0"/>
              </a:rPr>
              <a:t>The actual replacement rate of pension is 60% * 0.5=30%. Individuals who work during the same period and delay retirement are still contributing, with a total contribution of 20%.</a:t>
            </a:r>
          </a:p>
          <a:p>
            <a:pPr marL="342900" indent="-342900" algn="just">
              <a:lnSpc>
                <a:spcPct val="150000"/>
              </a:lnSpc>
              <a:spcBef>
                <a:spcPts val="600"/>
              </a:spcBef>
              <a:spcAft>
                <a:spcPts val="600"/>
              </a:spcAft>
              <a:buClr>
                <a:srgbClr val="0053A3"/>
              </a:buClr>
              <a:buFont typeface="Wingdings" panose="05000000000000000000" pitchFamily="2" charset="2"/>
              <a:buChar char="p"/>
            </a:pPr>
            <a:r>
              <a:rPr lang="en-US" altLang="zh-CN" kern="100" dirty="0">
                <a:latin typeface="Times New Roman" panose="02020603050405020304" pitchFamily="18" charset="0"/>
                <a:cs typeface="Times New Roman" panose="02020603050405020304" pitchFamily="18" charset="0"/>
              </a:rPr>
              <a:t>The fund gap is 10%.</a:t>
            </a:r>
            <a:endParaRPr lang="zh-CN" altLang="en-US" kern="1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Utility</a:t>
            </a:r>
          </a:p>
        </p:txBody>
      </p:sp>
      <p:sp>
        <p:nvSpPr>
          <p:cNvPr id="4" name="灯片编号占位符 3"/>
          <p:cNvSpPr>
            <a:spLocks noGrp="1"/>
          </p:cNvSpPr>
          <p:nvPr>
            <p:ph type="sldNum" sz="quarter" idx="12"/>
          </p:nvPr>
        </p:nvSpPr>
        <p:spPr/>
        <p:txBody>
          <a:bodyPr/>
          <a:lstStyle/>
          <a:p>
            <a:fld id="{51D91E7F-84B6-4064-9D4E-CC7D244BCA04}" type="slidenum">
              <a:rPr lang="zh-CN" altLang="en-US" smtClean="0"/>
              <a:t>6</a:t>
            </a:fld>
            <a:endParaRPr lang="zh-CN" altLang="en-US" dirty="0"/>
          </a:p>
        </p:txBody>
      </p:sp>
      <p:grpSp>
        <p:nvGrpSpPr>
          <p:cNvPr id="13" name="组合 12"/>
          <p:cNvGrpSpPr/>
          <p:nvPr/>
        </p:nvGrpSpPr>
        <p:grpSpPr>
          <a:xfrm>
            <a:off x="695325" y="1013859"/>
            <a:ext cx="10814504" cy="461665"/>
            <a:chOff x="695325" y="1013859"/>
            <a:chExt cx="10814504" cy="461665"/>
          </a:xfrm>
          <a:solidFill>
            <a:srgbClr val="194069"/>
          </a:solidFill>
        </p:grpSpPr>
        <p:sp>
          <p:nvSpPr>
            <p:cNvPr id="14" name="矩形 13"/>
            <p:cNvSpPr/>
            <p:nvPr/>
          </p:nvSpPr>
          <p:spPr>
            <a:xfrm>
              <a:off x="695325" y="1013859"/>
              <a:ext cx="962123"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Set up</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sp>
        <p:nvSpPr>
          <p:cNvPr id="5" name="矩形 4"/>
          <p:cNvSpPr/>
          <p:nvPr/>
        </p:nvSpPr>
        <p:spPr>
          <a:xfrm>
            <a:off x="695324" y="1638479"/>
            <a:ext cx="10801350" cy="870751"/>
          </a:xfrm>
          <a:prstGeom prst="rect">
            <a:avLst/>
          </a:prstGeom>
        </p:spPr>
        <p:txBody>
          <a:bodyPr wrap="square">
            <a:spAutoFit/>
          </a:bodyPr>
          <a:lstStyle/>
          <a:p>
            <a:pPr marL="342900" indent="-342900">
              <a:lnSpc>
                <a:spcPct val="150000"/>
              </a:lnSpc>
              <a:spcBef>
                <a:spcPts val="600"/>
              </a:spcBef>
              <a:spcAft>
                <a:spcPts val="600"/>
              </a:spcAft>
              <a:buClr>
                <a:srgbClr val="0053A3"/>
              </a:buClr>
              <a:buFont typeface="Wingdings" panose="05000000000000000000" pitchFamily="2" charset="2"/>
              <a:buChar char="p"/>
            </a:pPr>
            <a:r>
              <a:rPr lang="en-US" altLang="zh-CN" kern="100" dirty="0">
                <a:latin typeface="Times New Roman" panose="02020603050405020304" pitchFamily="18" charset="0"/>
                <a:cs typeface="Times New Roman" panose="02020603050405020304" pitchFamily="18" charset="0"/>
              </a:rPr>
              <a:t>According to Yan (2018) and Miyazaki (2019), the utility of a representative individual mainly depends on their consumption and leisure during adulthood and old age.</a:t>
            </a:r>
          </a:p>
        </p:txBody>
      </p:sp>
      <p:pic>
        <p:nvPicPr>
          <p:cNvPr id="6" name="图片 5"/>
          <p:cNvPicPr>
            <a:picLocks noChangeAspect="1"/>
          </p:cNvPicPr>
          <p:nvPr/>
        </p:nvPicPr>
        <p:blipFill>
          <a:blip r:embed="rId2"/>
          <a:stretch>
            <a:fillRect/>
          </a:stretch>
        </p:blipFill>
        <p:spPr>
          <a:xfrm>
            <a:off x="2967900" y="2672296"/>
            <a:ext cx="5854779" cy="783710"/>
          </a:xfrm>
          <a:prstGeom prst="rect">
            <a:avLst/>
          </a:prstGeom>
        </p:spPr>
      </p:pic>
      <p:pic>
        <p:nvPicPr>
          <p:cNvPr id="7" name="图片 6"/>
          <p:cNvPicPr>
            <a:picLocks noChangeAspect="1"/>
          </p:cNvPicPr>
          <p:nvPr/>
        </p:nvPicPr>
        <p:blipFill>
          <a:blip r:embed="rId3"/>
          <a:stretch>
            <a:fillRect/>
          </a:stretch>
        </p:blipFill>
        <p:spPr>
          <a:xfrm>
            <a:off x="2328545" y="3618865"/>
            <a:ext cx="7534910" cy="159893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Synergistic Reform </a:t>
            </a:r>
            <a:endParaRPr lang="zh-CN" altLang="en-US" sz="2800" b="1" dirty="0">
              <a:latin typeface="微软雅黑" panose="020B0503020204020204" pitchFamily="34" charset="-122"/>
            </a:endParaRPr>
          </a:p>
        </p:txBody>
      </p:sp>
      <p:sp>
        <p:nvSpPr>
          <p:cNvPr id="4" name="灯片编号占位符 3"/>
          <p:cNvSpPr>
            <a:spLocks noGrp="1"/>
          </p:cNvSpPr>
          <p:nvPr>
            <p:ph type="sldNum" sz="quarter" idx="12"/>
          </p:nvPr>
        </p:nvSpPr>
        <p:spPr/>
        <p:txBody>
          <a:bodyPr/>
          <a:lstStyle/>
          <a:p>
            <a:fld id="{51D91E7F-84B6-4064-9D4E-CC7D244BCA04}" type="slidenum">
              <a:rPr lang="zh-CN" altLang="en-US" smtClean="0"/>
              <a:t>7</a:t>
            </a:fld>
            <a:endParaRPr lang="zh-CN" altLang="en-US" dirty="0"/>
          </a:p>
        </p:txBody>
      </p:sp>
      <p:grpSp>
        <p:nvGrpSpPr>
          <p:cNvPr id="13" name="组合 12"/>
          <p:cNvGrpSpPr/>
          <p:nvPr/>
        </p:nvGrpSpPr>
        <p:grpSpPr>
          <a:xfrm>
            <a:off x="695325" y="1013859"/>
            <a:ext cx="10814504" cy="461665"/>
            <a:chOff x="695325" y="1013859"/>
            <a:chExt cx="10814504" cy="461665"/>
          </a:xfrm>
          <a:solidFill>
            <a:srgbClr val="194069"/>
          </a:solidFill>
        </p:grpSpPr>
        <p:sp>
          <p:nvSpPr>
            <p:cNvPr id="14" name="矩形 13"/>
            <p:cNvSpPr/>
            <p:nvPr/>
          </p:nvSpPr>
          <p:spPr>
            <a:xfrm>
              <a:off x="695325" y="1013859"/>
              <a:ext cx="962123"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Set up</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pic>
        <p:nvPicPr>
          <p:cNvPr id="6" name="图片 5"/>
          <p:cNvPicPr>
            <a:picLocks noChangeAspect="1"/>
          </p:cNvPicPr>
          <p:nvPr/>
        </p:nvPicPr>
        <p:blipFill>
          <a:blip r:embed="rId2"/>
          <a:stretch>
            <a:fillRect/>
          </a:stretch>
        </p:blipFill>
        <p:spPr>
          <a:xfrm>
            <a:off x="3889601" y="3075859"/>
            <a:ext cx="3522537" cy="1729245"/>
          </a:xfrm>
          <a:prstGeom prst="rect">
            <a:avLst/>
          </a:prstGeom>
        </p:spPr>
      </p:pic>
      <p:sp>
        <p:nvSpPr>
          <p:cNvPr id="7" name="矩形 6">
            <a:extLst>
              <a:ext uri="{FF2B5EF4-FFF2-40B4-BE49-F238E27FC236}">
                <a16:creationId xmlns:a16="http://schemas.microsoft.com/office/drawing/2014/main" id="{1450BD88-3B47-817D-DFD9-7C2C251EA832}"/>
              </a:ext>
            </a:extLst>
          </p:cNvPr>
          <p:cNvSpPr/>
          <p:nvPr/>
        </p:nvSpPr>
        <p:spPr>
          <a:xfrm>
            <a:off x="695324" y="1638479"/>
            <a:ext cx="10801350" cy="870751"/>
          </a:xfrm>
          <a:prstGeom prst="rect">
            <a:avLst/>
          </a:prstGeom>
        </p:spPr>
        <p:txBody>
          <a:bodyPr wrap="square">
            <a:spAutoFit/>
          </a:bodyPr>
          <a:lstStyle/>
          <a:p>
            <a:pPr marL="342900" indent="-342900">
              <a:lnSpc>
                <a:spcPct val="150000"/>
              </a:lnSpc>
              <a:spcBef>
                <a:spcPts val="600"/>
              </a:spcBef>
              <a:spcAft>
                <a:spcPts val="600"/>
              </a:spcAft>
              <a:buClr>
                <a:srgbClr val="0053A3"/>
              </a:buClr>
              <a:buFont typeface="Wingdings" panose="05000000000000000000" pitchFamily="2" charset="2"/>
              <a:buChar char="p"/>
            </a:pPr>
            <a:r>
              <a:rPr lang="en-US" altLang="zh-CN" kern="100" dirty="0">
                <a:latin typeface="Times New Roman" panose="02020603050405020304" pitchFamily="18" charset="0"/>
                <a:cs typeface="Times New Roman" panose="02020603050405020304" pitchFamily="18" charset="0"/>
              </a:rPr>
              <a:t>Simultaneously reducing financial burden and enhancing personal utility requires meeting the following conditions.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Synergistic Reform </a:t>
            </a:r>
            <a:endParaRPr lang="zh-CN" altLang="en-US" sz="2800" b="1" dirty="0">
              <a:latin typeface="微软雅黑" panose="020B0503020204020204" pitchFamily="34" charset="-122"/>
            </a:endParaRPr>
          </a:p>
        </p:txBody>
      </p:sp>
      <p:sp>
        <p:nvSpPr>
          <p:cNvPr id="4" name="灯片编号占位符 3"/>
          <p:cNvSpPr>
            <a:spLocks noGrp="1"/>
          </p:cNvSpPr>
          <p:nvPr>
            <p:ph type="sldNum" sz="quarter" idx="12"/>
          </p:nvPr>
        </p:nvSpPr>
        <p:spPr/>
        <p:txBody>
          <a:bodyPr/>
          <a:lstStyle/>
          <a:p>
            <a:fld id="{51D91E7F-84B6-4064-9D4E-CC7D244BCA04}" type="slidenum">
              <a:rPr lang="zh-CN" altLang="en-US" smtClean="0"/>
              <a:t>8</a:t>
            </a:fld>
            <a:endParaRPr lang="zh-CN" altLang="en-US" dirty="0"/>
          </a:p>
        </p:txBody>
      </p:sp>
      <p:grpSp>
        <p:nvGrpSpPr>
          <p:cNvPr id="13" name="组合 12"/>
          <p:cNvGrpSpPr/>
          <p:nvPr/>
        </p:nvGrpSpPr>
        <p:grpSpPr>
          <a:xfrm>
            <a:off x="695325" y="1013859"/>
            <a:ext cx="10814504" cy="461665"/>
            <a:chOff x="695325" y="1013859"/>
            <a:chExt cx="10814504" cy="461665"/>
          </a:xfrm>
          <a:solidFill>
            <a:srgbClr val="194069"/>
          </a:solidFill>
        </p:grpSpPr>
        <p:sp>
          <p:nvSpPr>
            <p:cNvPr id="14" name="矩形 13"/>
            <p:cNvSpPr/>
            <p:nvPr/>
          </p:nvSpPr>
          <p:spPr>
            <a:xfrm>
              <a:off x="695325" y="1013859"/>
              <a:ext cx="4783682"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Equivalent line and equal burden line</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pic>
        <p:nvPicPr>
          <p:cNvPr id="5" name="图片 4">
            <a:extLst>
              <a:ext uri="{FF2B5EF4-FFF2-40B4-BE49-F238E27FC236}">
                <a16:creationId xmlns:a16="http://schemas.microsoft.com/office/drawing/2014/main" id="{930799FB-AD32-A901-550D-EB2304F7B787}"/>
              </a:ext>
            </a:extLst>
          </p:cNvPr>
          <p:cNvPicPr>
            <a:picLocks noChangeAspect="1"/>
          </p:cNvPicPr>
          <p:nvPr/>
        </p:nvPicPr>
        <p:blipFill>
          <a:blip r:embed="rId2"/>
          <a:stretch>
            <a:fillRect/>
          </a:stretch>
        </p:blipFill>
        <p:spPr>
          <a:xfrm>
            <a:off x="1611719" y="1638399"/>
            <a:ext cx="8968559" cy="493193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0E14B-FF80-11B8-4425-F5065D806789}"/>
            </a:ext>
          </a:extLst>
        </p:cNvPr>
        <p:cNvGrpSpPr/>
        <p:nvPr/>
      </p:nvGrpSpPr>
      <p:grpSpPr>
        <a:xfrm>
          <a:off x="0" y="0"/>
          <a:ext cx="0" cy="0"/>
          <a:chOff x="0" y="0"/>
          <a:chExt cx="0" cy="0"/>
        </a:xfrm>
      </p:grpSpPr>
      <p:sp>
        <p:nvSpPr>
          <p:cNvPr id="11" name="文本框 10">
            <a:extLst>
              <a:ext uri="{FF2B5EF4-FFF2-40B4-BE49-F238E27FC236}">
                <a16:creationId xmlns:a16="http://schemas.microsoft.com/office/drawing/2014/main" id="{1D650E8C-19D6-CB2F-FBE4-76A93964705B}"/>
              </a:ext>
            </a:extLst>
          </p:cNvPr>
          <p:cNvSpPr txBox="1"/>
          <p:nvPr/>
        </p:nvSpPr>
        <p:spPr>
          <a:xfrm>
            <a:off x="695324" y="287665"/>
            <a:ext cx="10801351" cy="523220"/>
          </a:xfrm>
          <a:prstGeom prst="rect">
            <a:avLst/>
          </a:prstGeom>
          <a:noFill/>
        </p:spPr>
        <p:txBody>
          <a:bodyPr wrap="square" rtlCol="0">
            <a:spAutoFit/>
          </a:bodyPr>
          <a:lstStyle/>
          <a:p>
            <a:r>
              <a:rPr lang="en-US" altLang="zh-CN" sz="2800" b="1" dirty="0">
                <a:latin typeface="微软雅黑" panose="020B0503020204020204" pitchFamily="34" charset="-122"/>
              </a:rPr>
              <a:t>Synergistic Reform </a:t>
            </a:r>
            <a:endParaRPr lang="zh-CN" altLang="en-US" sz="2800" b="1" dirty="0">
              <a:latin typeface="微软雅黑" panose="020B0503020204020204" pitchFamily="34" charset="-122"/>
            </a:endParaRPr>
          </a:p>
        </p:txBody>
      </p:sp>
      <p:sp>
        <p:nvSpPr>
          <p:cNvPr id="4" name="灯片编号占位符 3">
            <a:extLst>
              <a:ext uri="{FF2B5EF4-FFF2-40B4-BE49-F238E27FC236}">
                <a16:creationId xmlns:a16="http://schemas.microsoft.com/office/drawing/2014/main" id="{C168A98B-C88B-6570-50B9-AAF368A4DED9}"/>
              </a:ext>
            </a:extLst>
          </p:cNvPr>
          <p:cNvSpPr>
            <a:spLocks noGrp="1"/>
          </p:cNvSpPr>
          <p:nvPr>
            <p:ph type="sldNum" sz="quarter" idx="12"/>
          </p:nvPr>
        </p:nvSpPr>
        <p:spPr/>
        <p:txBody>
          <a:bodyPr/>
          <a:lstStyle/>
          <a:p>
            <a:fld id="{51D91E7F-84B6-4064-9D4E-CC7D244BCA04}" type="slidenum">
              <a:rPr lang="zh-CN" altLang="en-US" smtClean="0"/>
              <a:t>9</a:t>
            </a:fld>
            <a:endParaRPr lang="zh-CN" altLang="en-US" dirty="0"/>
          </a:p>
        </p:txBody>
      </p:sp>
      <p:grpSp>
        <p:nvGrpSpPr>
          <p:cNvPr id="13" name="组合 12">
            <a:extLst>
              <a:ext uri="{FF2B5EF4-FFF2-40B4-BE49-F238E27FC236}">
                <a16:creationId xmlns:a16="http://schemas.microsoft.com/office/drawing/2014/main" id="{BC44113F-8913-74B1-7502-4E05890FDD94}"/>
              </a:ext>
            </a:extLst>
          </p:cNvPr>
          <p:cNvGrpSpPr/>
          <p:nvPr/>
        </p:nvGrpSpPr>
        <p:grpSpPr>
          <a:xfrm>
            <a:off x="695325" y="1013859"/>
            <a:ext cx="10814504" cy="461665"/>
            <a:chOff x="695325" y="1013859"/>
            <a:chExt cx="10814504" cy="461665"/>
          </a:xfrm>
          <a:solidFill>
            <a:srgbClr val="194069"/>
          </a:solidFill>
        </p:grpSpPr>
        <p:sp>
          <p:nvSpPr>
            <p:cNvPr id="14" name="矩形 13">
              <a:extLst>
                <a:ext uri="{FF2B5EF4-FFF2-40B4-BE49-F238E27FC236}">
                  <a16:creationId xmlns:a16="http://schemas.microsoft.com/office/drawing/2014/main" id="{29901536-6EE2-0034-F7BB-AC7E75C7FA2F}"/>
                </a:ext>
              </a:extLst>
            </p:cNvPr>
            <p:cNvSpPr/>
            <p:nvPr/>
          </p:nvSpPr>
          <p:spPr>
            <a:xfrm>
              <a:off x="695325" y="1013859"/>
              <a:ext cx="1729961" cy="461665"/>
            </a:xfrm>
            <a:prstGeom prst="rect">
              <a:avLst/>
            </a:prstGeom>
            <a:grpFill/>
          </p:spPr>
          <p:txBody>
            <a:bodyPr wrap="none">
              <a:spAutoFit/>
            </a:bodyPr>
            <a:lstStyle/>
            <a:p>
              <a:r>
                <a:rPr lang="en-US" altLang="zh-CN" sz="2400" dirty="0">
                  <a:solidFill>
                    <a:schemeClr val="bg1"/>
                  </a:solidFill>
                  <a:latin typeface="Times New Roman" panose="02020603050405020304" pitchFamily="18" charset="0"/>
                  <a:cs typeface="Times New Roman" panose="02020603050405020304" pitchFamily="18" charset="0"/>
                </a:rPr>
                <a:t>Reform path</a:t>
              </a:r>
              <a:endParaRPr lang="zh-CN" altLang="en-US" sz="2400" dirty="0">
                <a:solidFill>
                  <a:schemeClr val="bg1"/>
                </a:solidFill>
                <a:latin typeface="Times New Roman" panose="02020603050405020304" pitchFamily="18" charset="0"/>
                <a:cs typeface="Times New Roman" panose="02020603050405020304" pitchFamily="18" charset="0"/>
              </a:endParaRPr>
            </a:p>
          </p:txBody>
        </p:sp>
        <p:cxnSp>
          <p:nvCxnSpPr>
            <p:cNvPr id="15" name="直接连接符 14">
              <a:extLst>
                <a:ext uri="{FF2B5EF4-FFF2-40B4-BE49-F238E27FC236}">
                  <a16:creationId xmlns:a16="http://schemas.microsoft.com/office/drawing/2014/main" id="{06D8BC7A-3A29-FC24-3B21-95851AE5CC14}"/>
                </a:ext>
              </a:extLst>
            </p:cNvPr>
            <p:cNvCxnSpPr/>
            <p:nvPr/>
          </p:nvCxnSpPr>
          <p:spPr>
            <a:xfrm>
              <a:off x="695325" y="1475524"/>
              <a:ext cx="10814504" cy="0"/>
            </a:xfrm>
            <a:prstGeom prst="line">
              <a:avLst/>
            </a:prstGeom>
            <a:grpFill/>
          </p:spPr>
          <p:style>
            <a:lnRef idx="1">
              <a:schemeClr val="accent1"/>
            </a:lnRef>
            <a:fillRef idx="0">
              <a:schemeClr val="accent1"/>
            </a:fillRef>
            <a:effectRef idx="0">
              <a:schemeClr val="accent1"/>
            </a:effectRef>
            <a:fontRef idx="minor">
              <a:schemeClr val="tx1"/>
            </a:fontRef>
          </p:style>
        </p:cxnSp>
      </p:grpSp>
      <p:pic>
        <p:nvPicPr>
          <p:cNvPr id="2" name="图片 1">
            <a:extLst>
              <a:ext uri="{FF2B5EF4-FFF2-40B4-BE49-F238E27FC236}">
                <a16:creationId xmlns:a16="http://schemas.microsoft.com/office/drawing/2014/main" id="{F791E1F0-D4C9-3657-DC57-446BFF200C7F}"/>
              </a:ext>
            </a:extLst>
          </p:cNvPr>
          <p:cNvPicPr>
            <a:picLocks noChangeAspect="1"/>
          </p:cNvPicPr>
          <p:nvPr/>
        </p:nvPicPr>
        <p:blipFill>
          <a:blip r:embed="rId2"/>
          <a:stretch>
            <a:fillRect/>
          </a:stretch>
        </p:blipFill>
        <p:spPr>
          <a:xfrm>
            <a:off x="3595546" y="1533526"/>
            <a:ext cx="5014061" cy="5134399"/>
          </a:xfrm>
          <a:prstGeom prst="rect">
            <a:avLst/>
          </a:prstGeom>
        </p:spPr>
      </p:pic>
    </p:spTree>
    <p:extLst>
      <p:ext uri="{BB962C8B-B14F-4D97-AF65-F5344CB8AC3E}">
        <p14:creationId xmlns:p14="http://schemas.microsoft.com/office/powerpoint/2010/main" val="142234112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ZGE3ZjcyMzk1YTU2MzEzNTU4YTZjNjVlNDBmM2IwMDAifQ=="/>
</p:tagLst>
</file>

<file path=ppt/theme/theme1.xml><?xml version="1.0" encoding="utf-8"?>
<a:theme xmlns:a="http://schemas.openxmlformats.org/drawingml/2006/main" name="Office 主题">
  <a:themeElements>
    <a:clrScheme name="工大蓝">
      <a:dk1>
        <a:sysClr val="windowText" lastClr="000000"/>
      </a:dk1>
      <a:lt1>
        <a:sysClr val="window" lastClr="FFFFFF"/>
      </a:lt1>
      <a:dk2>
        <a:srgbClr val="44546A"/>
      </a:dk2>
      <a:lt2>
        <a:srgbClr val="E7E6E6"/>
      </a:lt2>
      <a:accent1>
        <a:srgbClr val="0053A3"/>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onsolas-Verdana">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TotalTime>
  <Words>838</Words>
  <Application>Microsoft Office PowerPoint</Application>
  <PresentationFormat>宽屏</PresentationFormat>
  <Paragraphs>63</Paragraphs>
  <Slides>15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15</vt:i4>
      </vt:variant>
    </vt:vector>
  </HeadingPairs>
  <TitlesOfParts>
    <vt:vector size="23" baseType="lpstr">
      <vt:lpstr>微软雅黑</vt:lpstr>
      <vt:lpstr>Arial</vt:lpstr>
      <vt:lpstr>Calibri</vt:lpstr>
      <vt:lpstr>Consolas</vt:lpstr>
      <vt:lpstr>Times New Roman</vt:lpstr>
      <vt:lpstr>Verdana</vt:lpstr>
      <vt:lpstr>Wingdings</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WQ</dc:creator>
  <cp:lastModifiedBy>zi Q</cp:lastModifiedBy>
  <cp:revision>650</cp:revision>
  <dcterms:created xsi:type="dcterms:W3CDTF">2015-10-24T01:57:00Z</dcterms:created>
  <dcterms:modified xsi:type="dcterms:W3CDTF">2025-08-28T16:44:11Z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483F65B743964F08A968D3340EF04C85_12</vt:lpwstr>
  </property>
  <property fmtid="{D5CDD505-2E9C-101B-9397-08002B2CF9AE}" pid="3" name="KSOProductBuildVer">
    <vt:lpwstr>2052-12.1.0.16929</vt:lpwstr>
  </property>
</Properties>
</file>