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sldIdLst>
    <p:sldId id="257" r:id="rId2"/>
    <p:sldId id="357" r:id="rId3"/>
    <p:sldId id="365" r:id="rId4"/>
    <p:sldId id="375" r:id="rId5"/>
    <p:sldId id="449" r:id="rId6"/>
    <p:sldId id="446" r:id="rId7"/>
    <p:sldId id="464" r:id="rId8"/>
    <p:sldId id="369" r:id="rId9"/>
    <p:sldId id="376" r:id="rId10"/>
    <p:sldId id="450" r:id="rId11"/>
    <p:sldId id="451" r:id="rId12"/>
    <p:sldId id="358" r:id="rId13"/>
    <p:sldId id="367" r:id="rId14"/>
    <p:sldId id="418" r:id="rId15"/>
    <p:sldId id="447" r:id="rId16"/>
    <p:sldId id="419" r:id="rId17"/>
    <p:sldId id="452" r:id="rId18"/>
    <p:sldId id="453" r:id="rId19"/>
    <p:sldId id="422" r:id="rId20"/>
    <p:sldId id="454" r:id="rId21"/>
    <p:sldId id="455" r:id="rId22"/>
    <p:sldId id="461" r:id="rId23"/>
    <p:sldId id="462" r:id="rId24"/>
    <p:sldId id="427" r:id="rId25"/>
    <p:sldId id="431" r:id="rId26"/>
    <p:sldId id="428" r:id="rId27"/>
    <p:sldId id="442" r:id="rId28"/>
    <p:sldId id="468" r:id="rId29"/>
    <p:sldId id="467" r:id="rId30"/>
    <p:sldId id="456" r:id="rId31"/>
    <p:sldId id="465" r:id="rId32"/>
    <p:sldId id="457" r:id="rId33"/>
    <p:sldId id="459" r:id="rId34"/>
    <p:sldId id="458" r:id="rId35"/>
    <p:sldId id="466" r:id="rId36"/>
    <p:sldId id="460" r:id="rId37"/>
    <p:sldId id="364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06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1"/>
    <p:restoredTop sz="95332" autoAdjust="0"/>
  </p:normalViewPr>
  <p:slideViewPr>
    <p:cSldViewPr snapToGrid="0">
      <p:cViewPr varScale="1">
        <p:scale>
          <a:sx n="83" d="100"/>
          <a:sy n="83" d="100"/>
        </p:scale>
        <p:origin x="1272" y="82"/>
      </p:cViewPr>
      <p:guideLst/>
    </p:cSldViewPr>
  </p:slideViewPr>
  <p:outlineViewPr>
    <p:cViewPr>
      <p:scale>
        <a:sx n="33" d="100"/>
        <a:sy n="33" d="100"/>
      </p:scale>
      <p:origin x="0" y="-14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763B9D-8249-A443-A753-2B00D74DFE58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1DC81-DD88-E046-8BCE-498B96AF3F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488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D812EDD5-1EB7-6B95-5B5A-F246ED8CD2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BF940DB0-8FB6-4921-59D6-FBCEE5DFBA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2243D7E2-D520-CE19-BB50-DE7DC8A3BB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5307CC3-BA2F-3644-9AEE-5B22D7E410B9}" type="slidenum">
              <a:rPr lang="en-US" altLang="en-US"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10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7362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11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07210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12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02385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74857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14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33725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15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57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CAE9D-57F1-4675-AD57-C4667341A70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198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CAE9D-57F1-4675-AD57-C4667341A70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424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A7CCAE9D-57F1-4675-AD57-C4667341A705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1511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A7CCAE9D-57F1-4675-AD57-C4667341A705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27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2039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A7CCAE9D-57F1-4675-AD57-C4667341A705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28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50673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A7CCAE9D-57F1-4675-AD57-C4667341A705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29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0017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A7CCAE9D-57F1-4675-AD57-C4667341A705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30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73271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A7CCAE9D-57F1-4675-AD57-C4667341A705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31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2889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A7CCAE9D-57F1-4675-AD57-C4667341A705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32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80698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A7CCAE9D-57F1-4675-AD57-C4667341A705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33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91285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A7CCAE9D-57F1-4675-AD57-C4667341A705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34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84128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A7CCAE9D-57F1-4675-AD57-C4667341A705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35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55476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A7CCAE9D-57F1-4675-AD57-C4667341A705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36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25008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37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4236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9003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4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4247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5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9315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6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2576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7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8749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8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9932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4C4326B6-5371-8AB6-1BD7-CE3EA01514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98DCAA-61B9-5C47-A87F-121071C9A1E1}" type="slidenum">
              <a:rPr lang="en-US" altLang="en-US">
                <a:latin typeface="Calibri" panose="020F0502020204030204" pitchFamily="34" charset="0"/>
              </a:rPr>
              <a:pPr eaLnBrk="1" hangingPunct="1"/>
              <a:t>9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1D67F7B-F9EA-8BCF-ADB2-35453B7FA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2841F30-6730-C72B-9CED-9158FD455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1410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31817-13E0-5D43-9F50-94A1F1D2F150}" type="datetime1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Interconnected Excellence: Co-authorship Networks and Research Performance among Insurance and Actuarial Scholars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56AC-8148-784D-B5F7-C1101179B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02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A513D-2074-F640-8D8A-C2B237925324}" type="datetime1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Interconnected Excellence: Co-authorship Networks and Research Performance among Insurance and Actuarial Scholars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56AC-8148-784D-B5F7-C1101179B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235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F7E0C-39F6-9A47-B3B5-3B7FE179815B}" type="datetime1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Interconnected Excellence: Co-authorship Networks and Research Performance among Insurance and Actuarial Scholars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56AC-8148-784D-B5F7-C1101179B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96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A00F4-8E39-954C-800F-FD9DAA9EA390}" type="datetime1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Interconnected Excellence: Co-authorship Networks and Research Performance among Insurance and Actuarial Scholars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56AC-8148-784D-B5F7-C1101179B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77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AF73B-5E67-454B-A53F-2731F2A455D3}" type="datetime1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Interconnected Excellence: Co-authorship Networks and Research Performance among Insurance and Actuarial Scholars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56AC-8148-784D-B5F7-C1101179B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92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03EFA-0506-FA4D-8278-27817E900E4E}" type="datetime1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Interconnected Excellence: Co-authorship Networks and Research Performance among Insurance and Actuarial Scholars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56AC-8148-784D-B5F7-C1101179B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79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E67C-C39C-9446-B664-C8596B5B2C6F}" type="datetime1">
              <a:rPr lang="en-US" smtClean="0"/>
              <a:t>8/19/2025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Interconnected Excellence: Co-authorship Networks and Research Performance among Insurance and Actuarial Scholars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56AC-8148-784D-B5F7-C1101179B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165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D2A8-10EE-314A-B0C6-D02C77B99AB9}" type="datetime1">
              <a:rPr lang="en-US" smtClean="0"/>
              <a:t>8/19/2025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Interconnected Excellence: Co-authorship Networks and Research Performance among Insurance and Actuarial Scholars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56AC-8148-784D-B5F7-C1101179B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413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42D4-49BD-724D-9E5C-82EBF5A49DE9}" type="datetime1">
              <a:rPr lang="en-US" smtClean="0"/>
              <a:t>8/19/2025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Interconnected Excellence: Co-authorship Networks and Research Performance among Insurance and Actuarial Scholars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56AC-8148-784D-B5F7-C1101179B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989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E3FE-0B5B-5B4F-9BCA-2C0ADB1F8399}" type="datetime1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Interconnected Excellence: Co-authorship Networks and Research Performance among Insurance and Actuarial Scholars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56AC-8148-784D-B5F7-C1101179B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3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59EDB-2111-6C45-B25D-97592E79DFAD}" type="datetime1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Interconnected Excellence: Co-authorship Networks and Research Performance among Insurance and Actuarial Scholars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56AC-8148-784D-B5F7-C1101179B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764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25CF0-DD2A-0444-AB59-CE577D1180C3}" type="datetime1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Interconnected Excellence: Co-authorship Networks and Research Performance among Insurance and Actuarial Scholars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C56AC-8148-784D-B5F7-C1101179B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12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6C44D96E-481C-0CD4-A266-3E897AFD9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162" y="489527"/>
            <a:ext cx="8014188" cy="179686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Pension Buyouts: Tackling the Solvency Challenges in Multiemployer Defined Benefit Plans</a:t>
            </a:r>
          </a:p>
        </p:txBody>
      </p:sp>
      <p:sp>
        <p:nvSpPr>
          <p:cNvPr id="6147" name="Subtitle 2">
            <a:extLst>
              <a:ext uri="{FF2B5EF4-FFF2-40B4-BE49-F238E27FC236}">
                <a16:creationId xmlns:a16="http://schemas.microsoft.com/office/drawing/2014/main" id="{F1654FB0-5B8C-306D-2870-F674C485F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315" y="2717257"/>
            <a:ext cx="7620000" cy="3639094"/>
          </a:xfrm>
        </p:spPr>
        <p:txBody>
          <a:bodyPr>
            <a:normAutofit/>
          </a:bodyPr>
          <a:lstStyle/>
          <a:p>
            <a:r>
              <a:rPr lang="en-US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Yijia Lin</a:t>
            </a:r>
          </a:p>
          <a:p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Nebraska - Lincoln</a:t>
            </a:r>
          </a:p>
          <a:p>
            <a:r>
              <a:rPr lang="en-US" alt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Tianxiang</a:t>
            </a:r>
            <a:r>
              <a:rPr lang="en-US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Shi</a:t>
            </a:r>
            <a:endParaRPr lang="en-US" alt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Temple University</a:t>
            </a: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at the </a:t>
            </a:r>
            <a:r>
              <a:rPr lang="en-US" altLang="en-US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20th </a:t>
            </a:r>
            <a:r>
              <a:rPr lang="en-US" altLang="en-US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Longevity Risk and Capital Markets </a:t>
            </a:r>
            <a:r>
              <a:rPr lang="en-US" altLang="en-US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Solutions Conference</a:t>
            </a:r>
          </a:p>
          <a:p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September 9, 2025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en-US" dirty="0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8BAD2CD7-157A-6EE4-4188-71C1F787D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EF41F9-E9AC-0048-8D66-E8B85AFD29EC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1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DFB48A7-A5CC-4EDE-D03F-6FAEEF5077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50312" y="1356425"/>
            <a:ext cx="8092703" cy="4711866"/>
          </a:xfrm>
        </p:spPr>
        <p:txBody>
          <a:bodyPr>
            <a:norm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Pension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buyouts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reduce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 expenses and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Pension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 Guaranty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Corporation (PBGC) premiums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multiemployer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plans.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Administrative expenses: expenses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related to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management, compliance, and participant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PBGC premiums: $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 per participant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10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606679" y="190333"/>
            <a:ext cx="7979970" cy="116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Benefits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Pension Buyouts (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’)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59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DFB48A7-A5CC-4EDE-D03F-6FAEEF5077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50312" y="1356425"/>
            <a:ext cx="8092703" cy="4711866"/>
          </a:xfrm>
        </p:spPr>
        <p:txBody>
          <a:bodyPr>
            <a:norm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Plan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covered by buyout annuities benefit from greater protection under the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 Guarantee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 compared to the PBGC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PBGC maximum guarantee: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12,870 per year for a participant with 30 years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service in recent years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State Life and Health Guarantee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Associations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protection limit: $250,000 ~ $500,000</a:t>
            </a:r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11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606679" y="190333"/>
            <a:ext cx="7979970" cy="116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Benefits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Pension Buyouts (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’)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8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DFB48A7-A5CC-4EDE-D03F-6FAEEF5077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1060" y="1229334"/>
            <a:ext cx="7832045" cy="4085007"/>
          </a:xfrm>
        </p:spPr>
        <p:txBody>
          <a:bodyPr>
            <a:norm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Buyout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annuity risk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premiums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Transaction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Search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information expenses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Buyouts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particularly costly for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underfunded plans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Substantial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cash infusions to meet minimum funded status requirements </a:t>
            </a:r>
            <a:r>
              <a:rPr lang="da-DK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(Cox et al., 2013; Lin et al., 2014)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FontTx/>
              <a:buNone/>
            </a:pPr>
            <a:endParaRPr lang="en-US" altLang="en-US" sz="1800" dirty="0"/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12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588207" y="165892"/>
            <a:ext cx="7657753" cy="1228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Costs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Pension Buyouts</a:t>
            </a:r>
          </a:p>
        </p:txBody>
      </p:sp>
    </p:spTree>
    <p:extLst>
      <p:ext uri="{BB962C8B-B14F-4D97-AF65-F5344CB8AC3E}">
        <p14:creationId xmlns:p14="http://schemas.microsoft.com/office/powerpoint/2010/main" val="88341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DFB48A7-A5CC-4EDE-D03F-6FAEEF5077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6680" y="1048037"/>
            <a:ext cx="7832046" cy="5583672"/>
          </a:xfrm>
        </p:spPr>
        <p:txBody>
          <a:bodyPr>
            <a:normAutofit fontScale="92500" lnSpcReduction="10000"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en-US" sz="3200" dirty="0"/>
              <a:t> </a:t>
            </a:r>
            <a:r>
              <a:rPr lang="en-US" altLang="en-US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study extends </a:t>
            </a:r>
            <a:r>
              <a:rPr lang="en-US" altLang="en-US" sz="32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by </a:t>
            </a:r>
            <a:r>
              <a:rPr lang="en-US" altLang="en-US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demonstrating that </a:t>
            </a:r>
            <a:r>
              <a:rPr lang="en-US" altLang="en-US" sz="32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pension risk transfer (PRT) can serve </a:t>
            </a:r>
            <a:r>
              <a:rPr lang="en-US" altLang="en-US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viable strategy for mitigating employer withdrawal </a:t>
            </a:r>
            <a:r>
              <a:rPr lang="en-US" altLang="en-US" sz="32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insolvency </a:t>
            </a:r>
            <a:r>
              <a:rPr lang="en-US" altLang="en-US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in multiemployer </a:t>
            </a:r>
            <a:r>
              <a:rPr lang="en-US" altLang="en-US" sz="32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plans.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PRT can mitigate </a:t>
            </a:r>
            <a:r>
              <a:rPr lang="en-US" alt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pension risk (Lin et al., 2015), enhance firm value (Lin et al., 2017; Cantor et al., 2017; Silverstein, 2021; </a:t>
            </a:r>
            <a:r>
              <a:rPr lang="en-US" altLang="en-US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Simasek</a:t>
            </a:r>
            <a:r>
              <a:rPr lang="en-US" alt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2021), and improve participant welfare (Lin et al., 2023</a:t>
            </a:r>
            <a:r>
              <a:rPr lang="en-US" alt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PRT strategies (e.g., pension buyouts) have </a:t>
            </a:r>
            <a:r>
              <a:rPr lang="en-US" alt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been widely adopted by firms </a:t>
            </a:r>
            <a:r>
              <a:rPr lang="en-US" alt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sponsoring single-employer plans.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PRT can also reduce the persistent underfunding of </a:t>
            </a:r>
            <a:r>
              <a:rPr lang="en-US" alt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multiemployer plans</a:t>
            </a:r>
            <a:r>
              <a:rPr lang="en-US" alt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has not been adequately resolved by recent pension law reforms</a:t>
            </a:r>
            <a:r>
              <a:rPr lang="en-US" alt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13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606680" y="261070"/>
            <a:ext cx="765775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Contributions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12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DFB48A7-A5CC-4EDE-D03F-6FAEEF5077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9533" y="1142604"/>
            <a:ext cx="7832046" cy="5081335"/>
          </a:xfrm>
        </p:spPr>
        <p:txBody>
          <a:bodyPr>
            <a:norm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This </a:t>
            </a:r>
            <a:r>
              <a:rPr lang="en-US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</a:t>
            </a:r>
            <a:r>
              <a:rPr lang="en-US" sz="32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develops </a:t>
            </a:r>
            <a:r>
              <a:rPr lang="en-US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calibrated model to assess the welfare of multiemployer </a:t>
            </a:r>
            <a:r>
              <a:rPr lang="en-US" sz="32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 </a:t>
            </a:r>
            <a:r>
              <a:rPr lang="en-US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participants.</a:t>
            </a:r>
            <a:endParaRPr lang="en-US" sz="3200" kern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factors: pension size, </a:t>
            </a:r>
            <a:r>
              <a:rPr 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funding </a:t>
            </a:r>
            <a:r>
              <a:rPr 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status, future benefit accruals, and PBGC premiums 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Estimate employer withdrawal probability, withdrawal liability, and plan default risk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Compare the welfare of plan participants with and without pension buyouts</a:t>
            </a:r>
          </a:p>
          <a:p>
            <a:pPr lvl="2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§"/>
            </a:pPr>
            <a:r>
              <a:rPr lang="en-US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Expected pension default losses</a:t>
            </a:r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14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606680" y="324393"/>
            <a:ext cx="765775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Contributions (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’)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98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DFB48A7-A5CC-4EDE-D03F-6FAEEF5077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9734" y="920078"/>
            <a:ext cx="7832046" cy="5868650"/>
          </a:xfrm>
        </p:spPr>
        <p:txBody>
          <a:bodyPr>
            <a:normAutofit fontScale="92500" lnSpcReduction="10000"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propose </a:t>
            </a:r>
            <a:r>
              <a:rPr lang="en-US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“</a:t>
            </a:r>
            <a:r>
              <a:rPr lang="en-US" sz="32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pension buyout </a:t>
            </a:r>
            <a:r>
              <a:rPr lang="en-US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subsidized loan” solution to address the challenges faced by “critical and declining” plans.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“Critical and declining</a:t>
            </a:r>
            <a:r>
              <a:rPr 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plans </a:t>
            </a:r>
            <a:r>
              <a:rPr 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 </a:t>
            </a:r>
            <a:r>
              <a:rPr 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imminent insolvency (</a:t>
            </a:r>
            <a:r>
              <a:rPr lang="en-US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Blahous</a:t>
            </a:r>
            <a:r>
              <a:rPr 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III, 2018</a:t>
            </a:r>
            <a:r>
              <a:rPr 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2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Ø"/>
            </a:pPr>
            <a:r>
              <a:rPr lang="en-US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Red zone with actuarial funding ratio &lt; 65%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Plans </a:t>
            </a:r>
            <a:r>
              <a:rPr 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could borrow funds to cover funding deficits </a:t>
            </a:r>
            <a:r>
              <a:rPr 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pension </a:t>
            </a:r>
            <a:r>
              <a:rPr 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buyout </a:t>
            </a:r>
            <a:r>
              <a:rPr 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costs, </a:t>
            </a:r>
            <a:r>
              <a:rPr 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 federal government </a:t>
            </a:r>
            <a:r>
              <a:rPr 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guarantee.</a:t>
            </a:r>
          </a:p>
          <a:p>
            <a:pPr lvl="2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Ø"/>
            </a:pPr>
            <a:r>
              <a:rPr lang="en-US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Brotherhood of Teamsters (IBT)’s loan proposal</a:t>
            </a:r>
            <a:endParaRPr lang="en-US" sz="2400" kern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Our results indicate that combining pension buyouts </a:t>
            </a:r>
            <a:r>
              <a:rPr 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the </a:t>
            </a:r>
            <a:r>
              <a:rPr 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loan </a:t>
            </a:r>
            <a:r>
              <a:rPr 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 </a:t>
            </a:r>
            <a:r>
              <a:rPr lang="en-US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decreases employer </a:t>
            </a:r>
            <a:r>
              <a:rPr lang="en-US" sz="28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withdrawal and the expected pension default loss</a:t>
            </a:r>
          </a:p>
          <a:p>
            <a:pPr lvl="2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Ø"/>
            </a:pPr>
            <a:r>
              <a:rPr lang="en-US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Transfer the burden of orphan participants to an annuity insurer through a pension buyout </a:t>
            </a:r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15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569734" y="234278"/>
            <a:ext cx="765775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Contributions (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’)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8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772" y="316038"/>
            <a:ext cx="5693228" cy="685800"/>
          </a:xfrm>
        </p:spPr>
        <p:txBody>
          <a:bodyPr/>
          <a:lstStyle/>
          <a:p>
            <a:pPr algn="l"/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Framework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8824" y="1143001"/>
            <a:ext cx="8384176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Multiemployer DB Pension Liabilities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a multiemployer DB plan with 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cohort of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N(0)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members at time 0</a:t>
            </a:r>
          </a:p>
          <a:p>
            <a:pPr lvl="1">
              <a:buClr>
                <a:srgbClr val="C00000"/>
              </a:buClr>
            </a:pPr>
            <a:endParaRPr lang="en-US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time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M(t)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entrants will join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 with a total number of participants</a:t>
            </a:r>
          </a:p>
          <a:p>
            <a:pPr lvl="1">
              <a:buClr>
                <a:srgbClr val="C00000"/>
              </a:buClr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rgbClr val="C00000"/>
              </a:buClr>
            </a:pPr>
            <a:endParaRPr lang="en-US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rgbClr val="C00000"/>
              </a:buClr>
            </a:pP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rgbClr val="C00000"/>
              </a:buClr>
            </a:pPr>
            <a:endParaRPr lang="en-US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employees join 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at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and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retire at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65.</a:t>
            </a:r>
          </a:p>
          <a:p>
            <a:pPr lvl="1">
              <a:buClr>
                <a:srgbClr val="C00000"/>
              </a:buClr>
            </a:pPr>
            <a:endParaRPr lang="en-US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j,t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participant’s age at time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423" y="3619275"/>
            <a:ext cx="3847504" cy="5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15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772" y="316038"/>
            <a:ext cx="5693228" cy="685800"/>
          </a:xfrm>
        </p:spPr>
        <p:txBody>
          <a:bodyPr/>
          <a:lstStyle/>
          <a:p>
            <a:pPr algn="l"/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Framework (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’)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8823" y="1143001"/>
                <a:ext cx="8589685" cy="4709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Aft>
                    <a:spcPts val="600"/>
                  </a:spcAft>
                  <a:buClr>
                    <a:srgbClr val="C00000"/>
                  </a:buClr>
                  <a:buFont typeface="Wingdings" panose="05000000000000000000" pitchFamily="2" charset="2"/>
                  <a:buChar char="q"/>
                </a:pPr>
                <a:r>
                  <a:rPr lang="en-US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Multiemployer DB Pension Liabilities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Annual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accrued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retirement benefits </a:t>
                </a:r>
                <a:r>
                  <a:rPr lang="en-US" sz="2800" i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before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retirement</a:t>
                </a:r>
              </a:p>
              <a:p>
                <a:pPr marL="800100" lvl="1" indent="-342900"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257300" lvl="2" indent="-342900">
                  <a:buClr>
                    <a:srgbClr val="C00000"/>
                  </a:buClr>
                  <a:buFont typeface="Arial" panose="020B0604020202020204" pitchFamily="34" charset="0"/>
                  <a:buChar char="•"/>
                </a:pPr>
                <a:r>
                  <a:rPr lang="en-US" sz="2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pension accrual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rate</a:t>
                </a:r>
              </a:p>
              <a:p>
                <a:pPr marL="1257300" lvl="2" indent="-342900">
                  <a:buClr>
                    <a:srgbClr val="C00000"/>
                  </a:buClr>
                  <a:buFont typeface="Arial" panose="020B0604020202020204" pitchFamily="34" charset="0"/>
                  <a:buChar char="•"/>
                </a:pPr>
                <a:r>
                  <a:rPr lang="en-US" sz="2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normal contribution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 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 of credited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service</a:t>
                </a:r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257300" lvl="2" indent="-342900">
                  <a:buClr>
                    <a:srgbClr val="C0000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sup>
                    </m:sSubSup>
                  </m:oMath>
                </a14:m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2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2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participant’s age at the time of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their employer withdrawal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Annual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accrued retirement benefits </a:t>
                </a:r>
                <a:r>
                  <a:rPr lang="en-US" sz="2800" i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retirement</a:t>
                </a:r>
              </a:p>
              <a:p>
                <a:pPr marL="800100" lvl="1" indent="-342900"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>
                    <a:schemeClr val="tx2"/>
                  </a:buClr>
                </a:pP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823" y="1143001"/>
                <a:ext cx="8589685" cy="4709303"/>
              </a:xfrm>
              <a:prstGeom prst="rect">
                <a:avLst/>
              </a:prstGeom>
              <a:blipFill>
                <a:blip r:embed="rId2"/>
                <a:stretch>
                  <a:fillRect l="-1561" t="-1813" r="-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882" y="2221633"/>
            <a:ext cx="7552946" cy="6785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7587" y="5143819"/>
            <a:ext cx="4791830" cy="6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6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772" y="316038"/>
            <a:ext cx="5693228" cy="685800"/>
          </a:xfrm>
        </p:spPr>
        <p:txBody>
          <a:bodyPr/>
          <a:lstStyle/>
          <a:p>
            <a:pPr algn="l"/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Framework (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’)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8824" y="1143001"/>
            <a:ext cx="8384176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Multiemployer DB Pension Liabilities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accrued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retirement benefits at time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  <a:p>
            <a:pPr lvl="1">
              <a:buClr>
                <a:srgbClr val="C00000"/>
              </a:buClr>
            </a:pPr>
            <a:endPara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retirement</a:t>
            </a:r>
          </a:p>
          <a:p>
            <a:pPr marL="1257300" lvl="2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retirement</a:t>
            </a:r>
          </a:p>
          <a:p>
            <a:pPr lvl="2">
              <a:buClr>
                <a:srgbClr val="C00000"/>
              </a:buClr>
            </a:pP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total pension liabilities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628650" lvl="1" indent="-1714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chemeClr val="tx2"/>
              </a:buClr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chemeClr val="tx2"/>
              </a:buClr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572" y="2297104"/>
            <a:ext cx="4906228" cy="6969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8229" y="2994011"/>
            <a:ext cx="3975542" cy="5299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0627" y="4327383"/>
            <a:ext cx="6182600" cy="130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7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772" y="316038"/>
            <a:ext cx="5693228" cy="685800"/>
          </a:xfrm>
        </p:spPr>
        <p:txBody>
          <a:bodyPr/>
          <a:lstStyle/>
          <a:p>
            <a:pPr algn="l"/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Framework (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’)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2772" y="1101721"/>
            <a:ext cx="8384176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Multiemployer DB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Withdrawal Liabilities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Logistic Regression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Model: The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probability of employer withdrawals during year 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+ 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14400" lvl="1" indent="-4572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Factors that affect employer withdrawals (Shi et al., 2025; Shi and You, 2023): 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0" lvl="3" indent="-342900">
              <a:spcAft>
                <a:spcPts val="600"/>
              </a:spcAft>
              <a:buClr>
                <a:srgbClr val="C0000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withdrawal liability for participants withdrawn in year t</a:t>
            </a:r>
          </a:p>
          <a:p>
            <a:pPr marL="1714500" lvl="3" indent="-342900">
              <a:spcAft>
                <a:spcPts val="600"/>
              </a:spcAft>
              <a:buClr>
                <a:srgbClr val="C0000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total number of participants in the plan in year t</a:t>
            </a:r>
          </a:p>
          <a:p>
            <a:pPr marL="1714500" lvl="3" indent="-342900">
              <a:spcAft>
                <a:spcPts val="600"/>
              </a:spcAft>
              <a:buClr>
                <a:srgbClr val="C0000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percentage of orphan participants in year t</a:t>
            </a:r>
          </a:p>
          <a:p>
            <a:pPr marL="1714500" lvl="3" indent="-342900">
              <a:spcAft>
                <a:spcPts val="600"/>
              </a:spcAft>
              <a:buClr>
                <a:srgbClr val="C0000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: red-zone indicator</a:t>
            </a:r>
          </a:p>
          <a:p>
            <a:pPr>
              <a:spcAft>
                <a:spcPts val="600"/>
              </a:spcAft>
              <a:buClr>
                <a:srgbClr val="C00000"/>
              </a:buClr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383" y="2633843"/>
            <a:ext cx="3706953" cy="7110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673" y="3905245"/>
            <a:ext cx="4079606" cy="47636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5184" y="5894636"/>
            <a:ext cx="1274072" cy="44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2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DFB48A7-A5CC-4EDE-D03F-6FAEEF5077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6679" y="1487148"/>
            <a:ext cx="7908669" cy="5234328"/>
          </a:xfrm>
        </p:spPr>
        <p:txBody>
          <a:bodyPr>
            <a:norm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en-US" sz="3200" dirty="0"/>
              <a:t>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Sponsored by two or more employers in the same or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related industry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Unionized workers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covered under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collective bargaining agreements</a:t>
            </a:r>
            <a:r>
              <a:rPr lang="en-US" sz="3200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en-US" sz="32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Benefits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$ per year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years of credited service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Governed by joint board of trustees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representatives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employers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union</a:t>
            </a:r>
            <a:endParaRPr lang="en-US" alt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administrative, fiduciary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investment, legal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accounting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tasks </a:t>
            </a:r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2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403191" y="481411"/>
            <a:ext cx="831564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Multiemployer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Defined Benefit (DB) Pension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772" y="316038"/>
            <a:ext cx="5693228" cy="685800"/>
          </a:xfrm>
        </p:spPr>
        <p:txBody>
          <a:bodyPr/>
          <a:lstStyle/>
          <a:p>
            <a:pPr algn="l"/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Framework (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’)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2772" y="1101720"/>
            <a:ext cx="8384176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Multiemployer DB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Withdrawal Liabilities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Conditional on the occurrence of employer withdrawal, the percentage of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withdrawn during a year,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follows a beta distribution with density function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  <a:buClr>
                <a:srgbClr val="C00000"/>
              </a:buClr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is a Gamma function. </a:t>
            </a:r>
          </a:p>
          <a:p>
            <a:pPr>
              <a:spcAft>
                <a:spcPts val="600"/>
              </a:spcAft>
              <a:buClr>
                <a:srgbClr val="C00000"/>
              </a:buClr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04" y="3689826"/>
            <a:ext cx="7832924" cy="8637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6346" y="4743721"/>
            <a:ext cx="2728348" cy="60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772" y="316038"/>
            <a:ext cx="5693228" cy="685800"/>
          </a:xfrm>
        </p:spPr>
        <p:txBody>
          <a:bodyPr/>
          <a:lstStyle/>
          <a:p>
            <a:pPr algn="l"/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Framework (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’)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02772" y="1113029"/>
                <a:ext cx="8384176" cy="5975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Aft>
                    <a:spcPts val="600"/>
                  </a:spcAft>
                  <a:buClr>
                    <a:srgbClr val="C00000"/>
                  </a:buClr>
                  <a:buFont typeface="Wingdings" panose="05000000000000000000" pitchFamily="2" charset="2"/>
                  <a:buChar char="q"/>
                </a:pP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Multiemployer DB 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Withdrawal Liabilities</a:t>
                </a:r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14400" lvl="1" indent="-457200">
                  <a:spcAft>
                    <a:spcPts val="600"/>
                  </a:spcAft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withdrawal liability for the new orphan participants in year 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14400" lvl="1" indent="-457200">
                  <a:spcAft>
                    <a:spcPts val="600"/>
                  </a:spcAft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endParaRPr lang="en-US" sz="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14400" lvl="1" indent="-457200">
                  <a:spcAft>
                    <a:spcPts val="600"/>
                  </a:spcAft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endParaRPr lang="en-US" sz="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spcAft>
                    <a:spcPts val="600"/>
                  </a:spcAft>
                  <a:buClr>
                    <a:srgbClr val="C00000"/>
                  </a:buClr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here                                             is the withdrawal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liability of </a:t>
                </a:r>
                <a:r>
                  <a:rPr lang="en-US" sz="20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participant who leaves the plan at age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sup>
                    </m:sSubSup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year </a:t>
                </a:r>
                <a:r>
                  <a:rPr lang="en-US" sz="2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914400" lvl="1" indent="-457200">
                  <a:spcAft>
                    <a:spcPts val="600"/>
                  </a:spcAft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withdrawal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liability payments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all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withdrawing employers in year 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14400" lvl="1" indent="-457200">
                  <a:spcAft>
                    <a:spcPts val="600"/>
                  </a:spcAft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endParaRPr lang="en-U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14400" lvl="1" indent="-457200">
                  <a:spcAft>
                    <a:spcPts val="600"/>
                  </a:spcAft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endParaRPr lang="en-U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14400" lvl="1" indent="-457200">
                  <a:spcAft>
                    <a:spcPts val="600"/>
                  </a:spcAft>
                  <a:buClr>
                    <a:srgbClr val="C00000"/>
                  </a:buClr>
                  <a:buFont typeface="Wingdings" panose="05000000000000000000" pitchFamily="2" charset="2"/>
                  <a:buChar char="Ø"/>
                </a:pPr>
                <a:endPara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spcAft>
                    <a:spcPts val="600"/>
                  </a:spcAft>
                  <a:buClr>
                    <a:srgbClr val="C00000"/>
                  </a:buClr>
                </a:pP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                                     is the annual withdrawal liability payment and                              indicates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withdrawal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liability payments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only payable for a maximum of 20 years (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Munnell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et al., 2017).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600"/>
                  </a:spcAft>
                  <a:buClr>
                    <a:srgbClr val="C00000"/>
                  </a:buClr>
                </a:pPr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72" y="1113029"/>
                <a:ext cx="8384176" cy="5975803"/>
              </a:xfrm>
              <a:prstGeom prst="rect">
                <a:avLst/>
              </a:prstGeom>
              <a:blipFill>
                <a:blip r:embed="rId2"/>
                <a:stretch>
                  <a:fillRect l="-1600" t="-1429" r="-2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437" y="2925140"/>
            <a:ext cx="2641544" cy="3140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4580" y="2175062"/>
            <a:ext cx="2014444" cy="7127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9351" y="4361095"/>
            <a:ext cx="4612120" cy="9031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8949" y="5343659"/>
            <a:ext cx="2262853" cy="2746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9351" y="5580792"/>
            <a:ext cx="1706793" cy="41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9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772" y="316038"/>
            <a:ext cx="5693228" cy="685800"/>
          </a:xfrm>
        </p:spPr>
        <p:txBody>
          <a:bodyPr/>
          <a:lstStyle/>
          <a:p>
            <a:pPr algn="l"/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Framework (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’)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8824" y="1143001"/>
            <a:ext cx="8384176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Multiemployer DB Pension A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ssets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plan invests its pension funds in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asset indices: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S&amp;P 500 index (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1), the Merrill Lynch corporate bond index (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2), and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3-month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T-bill index (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chemeClr val="tx2"/>
              </a:buClr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1714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indices follow a lognormal process: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442" y="4328488"/>
            <a:ext cx="5913932" cy="132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2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772" y="316038"/>
            <a:ext cx="5693228" cy="685800"/>
          </a:xfrm>
        </p:spPr>
        <p:txBody>
          <a:bodyPr/>
          <a:lstStyle/>
          <a:p>
            <a:pPr algn="l"/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Basic Framework (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’)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2772" y="1143001"/>
            <a:ext cx="8371773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Multiemployer DB Pension A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ssets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ension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assets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pension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benefit payments at time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628650" lvl="1" indent="-171450">
              <a:spcBef>
                <a:spcPts val="600"/>
              </a:spcBef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n-US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Clr>
                <a:srgbClr val="C00000"/>
              </a:buClr>
            </a:pP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BP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total benefits payable at time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28650" lvl="1" indent="-1714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Pension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assets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pension benefit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payments, contributions, and PBGC premiums at time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t+</a:t>
            </a:r>
          </a:p>
          <a:p>
            <a:pPr lvl="1">
              <a:buClr>
                <a:schemeClr val="tx2"/>
              </a:buClr>
            </a:pP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chemeClr val="tx2"/>
              </a:buClr>
            </a:pP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the total normal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 at time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WC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the total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withdrawal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liability payment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all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withdrawing employers at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t.</a:t>
            </a:r>
          </a:p>
          <a:p>
            <a:pPr marL="1257300" lvl="2" indent="-342900"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PBGC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 PBGC premiums at time t.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tx2"/>
              </a:buClr>
            </a:pPr>
            <a:r>
              <a:rPr lang="en-US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9469" y="2188065"/>
            <a:ext cx="4575470" cy="8383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106" y="4292888"/>
            <a:ext cx="7063221" cy="44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059"/>
            <a:ext cx="8600492" cy="900989"/>
          </a:xfrm>
        </p:spPr>
        <p:txBody>
          <a:bodyPr/>
          <a:lstStyle/>
          <a:p>
            <a:pPr algn="l"/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Numerical Illustration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949805"/>
            <a:ext cx="860049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employees join a multiemployer DB plan at age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retire at age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normal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 is $0.55 per hour, or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$1,001 = 0.55 × 52 × 35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accrual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l-G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0.03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dollar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the U.S. total population mortality tables from 1970 to 2023 in the Human Mortality Database, we obtain the parameter estimates for the Lee-Carter model.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Form 5500 data from 2009 to 2023, we estimate parameters for both the probability of employer withdrawals and the proportion of participants affected, conditional on a withdrawal event.</a:t>
            </a:r>
          </a:p>
        </p:txBody>
      </p:sp>
    </p:spTree>
    <p:extLst>
      <p:ext uri="{BB962C8B-B14F-4D97-AF65-F5344CB8AC3E}">
        <p14:creationId xmlns:p14="http://schemas.microsoft.com/office/powerpoint/2010/main" val="281665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059"/>
            <a:ext cx="8600492" cy="900989"/>
          </a:xfrm>
        </p:spPr>
        <p:txBody>
          <a:bodyPr/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Numerical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Illustration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’)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997351"/>
            <a:ext cx="860049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time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plan has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aged 30 to 75, with 40 participants in each age group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14400" lvl="1" indent="-457200"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participants 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0: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N(0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1,840</a:t>
            </a:r>
          </a:p>
          <a:p>
            <a:pPr lvl="1">
              <a:buClr>
                <a:srgbClr val="C00000"/>
              </a:buClr>
            </a:pP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time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0, 20% of participants are orphans, distributed evenly across ages 31 to 75 (i.e., 8 orphan participants per age group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Orphan participants are individuals whose employers have exited the plan and ceased making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contributions.</a:t>
            </a:r>
          </a:p>
          <a:p>
            <a:pPr>
              <a:buClr>
                <a:srgbClr val="C00000"/>
              </a:buClr>
            </a:pP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beginning of each subsequent year, up to 20 new entrants join at age 30. However, the number of new entrants may decrease if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employer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withdrawals occur.</a:t>
            </a:r>
          </a:p>
        </p:txBody>
      </p:sp>
    </p:spTree>
    <p:extLst>
      <p:ext uri="{BB962C8B-B14F-4D97-AF65-F5344CB8AC3E}">
        <p14:creationId xmlns:p14="http://schemas.microsoft.com/office/powerpoint/2010/main" val="159009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676692" cy="816648"/>
          </a:xfrm>
        </p:spPr>
        <p:txBody>
          <a:bodyPr/>
          <a:lstStyle/>
          <a:p>
            <a:pPr algn="l"/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Numerical Illustration (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’)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9746" y="997351"/>
            <a:ext cx="8382000" cy="4565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Suppose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 invests 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funds in n = 3 asset indices: the S&amp;P 500 index, the Merrill Lynch corporate bond index, and the 3-month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T-bill 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Weights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invested 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stocks,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bonds and cash by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SRT in 2023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[0.3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0.67, 0.03]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Data: Monthly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three asset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indices from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January 1990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December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LSEG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Eikon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Datastream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Pension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valuation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 = withdrawal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liability amortization rate = expected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of pension assets = 6.9%</a:t>
            </a:r>
          </a:p>
        </p:txBody>
      </p:sp>
    </p:spTree>
    <p:extLst>
      <p:ext uri="{BB962C8B-B14F-4D97-AF65-F5344CB8AC3E}">
        <p14:creationId xmlns:p14="http://schemas.microsoft.com/office/powerpoint/2010/main" val="341615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0703"/>
            <a:ext cx="8839200" cy="816648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Pre-Buyout for a Plan in Green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one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997351"/>
            <a:ext cx="85242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lang="en-US" sz="28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3891490"/>
            <a:ext cx="8382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plan is in the green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zone.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Green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zone: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considered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financially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healthy with an </a:t>
            </a:r>
            <a:r>
              <a:rPr lang="en-US" sz="2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actuarial funding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ratio ≥ 80%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funding ratio is PF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91.1%.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Half of withdrawal liability payments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collected.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997351"/>
            <a:ext cx="8495124" cy="275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27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0703"/>
            <a:ext cx="8839200" cy="816648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Pre-Buyout for a Plan in Green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one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997351"/>
            <a:ext cx="85242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lang="en-US" sz="28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3891490"/>
            <a:ext cx="8382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plan is in the green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zone.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Green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zone: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considered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financially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healthy with an actuarial funded ratio ≥ 80%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funding ratio is PF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91.1%.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Half of withdrawal liability payments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collected.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968" y="932352"/>
            <a:ext cx="8495124" cy="27585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01747" y="2500772"/>
            <a:ext cx="8330398" cy="3602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10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0703"/>
            <a:ext cx="8839200" cy="816648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Pre-Buyout for a Plan in Green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one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997351"/>
            <a:ext cx="85242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lang="en-US" sz="28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3891490"/>
            <a:ext cx="8382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plan is in the green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zone.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Green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zone: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considered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financially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healthy with an actuarial funded ratio ≥ 80%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funding ratio is PF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91.1%.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Half of withdrawal liability payments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collected.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968" y="932352"/>
            <a:ext cx="8495124" cy="27585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01747" y="2500772"/>
            <a:ext cx="8330398" cy="3602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1747" y="2937164"/>
            <a:ext cx="8330398" cy="618176"/>
          </a:xfrm>
          <a:prstGeom prst="rect">
            <a:avLst/>
          </a:prstGeom>
          <a:noFill/>
          <a:ln w="38100">
            <a:solidFill>
              <a:srgbClr val="0606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39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DFB48A7-A5CC-4EDE-D03F-6FAEEF5077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6681" y="1062182"/>
            <a:ext cx="7908669" cy="5399578"/>
          </a:xfrm>
        </p:spPr>
        <p:txBody>
          <a:bodyPr>
            <a:no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en-US" sz="3200" dirty="0"/>
              <a:t>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Employers 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Economies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scale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pooling investment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administrative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activities (Caswell, 1976; Mitchell and Andrews, 1981;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Ghilarducci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Terry, 1999)</a:t>
            </a:r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Most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participating employers are small businesses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Employees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Portable benefits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switching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jobs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Good for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industries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high worker mobility, such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construction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transportation, entertainment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3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375772" y="242858"/>
            <a:ext cx="723499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Multiemployer DB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Plans?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93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21376" y="3854408"/>
            <a:ext cx="838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pre- and post-buyout finding ratio is PF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91.1%.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Half of withdrawal liability payments are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collected.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plan transfers its liability for retirees aged 65+ to an insurer through a buyout annuity.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 5% buyout risk premium.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Buyout costs (i.e., funding deficit and buyout risk premium) are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contributing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employers via increased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04800" y="180703"/>
            <a:ext cx="8839200" cy="816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Post-Buyout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a Plan in Green Zone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997351"/>
            <a:ext cx="8483654" cy="27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16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60035" y="365429"/>
            <a:ext cx="9171709" cy="816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Comparative Percentage </a:t>
            </a:r>
            <a:r>
              <a:rPr lang="en-US" sz="2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Change: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Post-Buyout vs. </a:t>
            </a:r>
            <a:r>
              <a:rPr lang="en-US" sz="2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Pre-Buyout</a:t>
            </a: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344" y="1260186"/>
            <a:ext cx="8458949" cy="274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25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60035" y="365429"/>
            <a:ext cx="9171709" cy="816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Comparative Percentage </a:t>
            </a:r>
            <a:r>
              <a:rPr lang="en-US" sz="2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Change: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Post-Buyout vs. </a:t>
            </a:r>
            <a:r>
              <a:rPr lang="en-US" sz="2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Pre-Buyout</a:t>
            </a: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9816" y="4193310"/>
            <a:ext cx="73521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6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pension buyout has a positive impact on the plan’s financial status and improves the welfare of plan participants.</a:t>
            </a:r>
            <a:endParaRPr lang="en-US" sz="3200" dirty="0">
              <a:solidFill>
                <a:srgbClr val="0606B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344" y="1260186"/>
            <a:ext cx="8458949" cy="274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5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0703"/>
            <a:ext cx="8524292" cy="816648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Pension Buyout + Subsidized Loan Strategy for a “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ritical 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Declining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Multiemployer DB Plan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997351"/>
            <a:ext cx="85242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lang="en-US" sz="28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7092" y="3974480"/>
            <a:ext cx="838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funding ratio is PF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60%.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Half of withdrawal liability payments are collected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orphan participants are transferred to an insurer via buyout annuity.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Subsidized loan is equal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105% of the funding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deficit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(i.e., funding deficit plus a 5% buyout risk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premium).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the buyout, the plan is 100% funded.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09" y="1091036"/>
            <a:ext cx="8349673" cy="279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9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0703"/>
            <a:ext cx="8524292" cy="816648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Subsidized Loan Only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 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a “Critical and Declining” Multiemployer DB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997351"/>
            <a:ext cx="85242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lang="en-US" sz="28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7092" y="4011426"/>
            <a:ext cx="838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funding ratio is PF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60%.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Half of withdrawal liability payments are collected.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Subsidized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equal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105% of the funding deficit (i.e., funding deficit plus a 5% buyout risk premium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the buyout, the plan 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101%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funded.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489" y="1099128"/>
            <a:ext cx="8358914" cy="282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1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0703"/>
            <a:ext cx="8524292" cy="816648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Comparative Percentage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Change: Pension Buyout 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Subsidized Loan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vs.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Subsidized Loan Only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997351"/>
            <a:ext cx="85242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lang="en-US" sz="2800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92" y="1108364"/>
            <a:ext cx="8315330" cy="285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27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0703"/>
            <a:ext cx="8524292" cy="816648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Comparative Percentage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Change: Pension Buyout 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Subsidized Loan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vs.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Subsidized Loan Only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997351"/>
            <a:ext cx="85242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CC0000"/>
              </a:buClr>
              <a:buSzTx/>
              <a:buFontTx/>
              <a:buNone/>
              <a:tabLst/>
              <a:defRPr/>
            </a:pPr>
            <a:endParaRPr lang="en-US" sz="2800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92" y="1108364"/>
            <a:ext cx="8315330" cy="28523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1418" y="3977681"/>
            <a:ext cx="73521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6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pension buyout + subsidized loan strategy </a:t>
            </a:r>
            <a:r>
              <a:rPr lang="en-US" sz="3200" dirty="0">
                <a:solidFill>
                  <a:srgbClr val="06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more effective in addressing the funding crisis faced by </a:t>
            </a:r>
            <a:r>
              <a:rPr lang="en-US" sz="3200" dirty="0" smtClean="0">
                <a:solidFill>
                  <a:srgbClr val="06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“critical </a:t>
            </a:r>
            <a:r>
              <a:rPr lang="en-US" sz="3200" dirty="0">
                <a:solidFill>
                  <a:srgbClr val="06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200" dirty="0" smtClean="0">
                <a:solidFill>
                  <a:srgbClr val="06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declining” </a:t>
            </a:r>
            <a:r>
              <a:rPr lang="en-US" sz="3200" dirty="0">
                <a:solidFill>
                  <a:srgbClr val="06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plans than relying solely on subsidized loans</a:t>
            </a:r>
            <a:r>
              <a:rPr lang="en-US" sz="3200" dirty="0" smtClean="0">
                <a:solidFill>
                  <a:srgbClr val="0606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606B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3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DFB48A7-A5CC-4EDE-D03F-6FAEEF5077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1776" y="1090703"/>
            <a:ext cx="7663543" cy="5265648"/>
          </a:xfrm>
        </p:spPr>
        <p:txBody>
          <a:bodyPr>
            <a:norm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en-US" sz="3500" dirty="0"/>
              <a:t> 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study </a:t>
            </a:r>
            <a:r>
              <a:rPr lang="en-US" alt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investigates the effect of pension buyouts on multiemployer DB plans.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Pension buyouts improve plan solvency and participant welfare when a plan’s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funding ratio is not too low.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proposed “pension buyout + subsidized loan strategy”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outperforms the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“subsidized loan only strategy” for deeply underfunded plans.</a:t>
            </a:r>
            <a:endParaRPr lang="en-US" altLang="en-US" sz="1800" dirty="0"/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37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606681" y="305920"/>
            <a:ext cx="6400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16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4</a:t>
            </a:fld>
            <a:endParaRPr lang="en-US" altLang="en-US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320352" y="456708"/>
            <a:ext cx="8823648" cy="962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 of Multiemployer and Single-Employer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 Pensions in US—2021 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Overview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676" y="1886960"/>
            <a:ext cx="8165671" cy="380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57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5</a:t>
            </a:fld>
            <a:endParaRPr lang="en-US" altLang="en-US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676" y="1886960"/>
            <a:ext cx="8165671" cy="380264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19676" y="3537527"/>
            <a:ext cx="8165671" cy="360218"/>
          </a:xfrm>
          <a:prstGeom prst="rect">
            <a:avLst/>
          </a:prstGeom>
          <a:noFill/>
          <a:ln w="38100">
            <a:solidFill>
              <a:srgbClr val="0606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320352" y="456708"/>
            <a:ext cx="8823648" cy="962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 of Multiemployer and Single-Employer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 Pensions in US—2021 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59656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DFB48A7-A5CC-4EDE-D03F-6FAEEF5077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50313" y="1724014"/>
            <a:ext cx="8242705" cy="4168786"/>
          </a:xfrm>
        </p:spPr>
        <p:txBody>
          <a:bodyPr>
            <a:norm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inancial downturns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Shifting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Heightened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industry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competition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Lax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regulations on valuation,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funding, withdrawal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liabilities, and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premiums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Inequities of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orphan liabilities after employer withdrawals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6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320352" y="382780"/>
            <a:ext cx="8472666" cy="116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rolonged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Insolvency Crisis of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Multiemployer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DB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Plans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82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DFB48A7-A5CC-4EDE-D03F-6FAEEF5077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5331" y="1182255"/>
            <a:ext cx="8242705" cy="5779366"/>
          </a:xfrm>
        </p:spPr>
        <p:txBody>
          <a:bodyPr>
            <a:normAutofit fontScale="92500" lnSpcReduction="10000"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Withdrawal liability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represents 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withdrawing employer’s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share of the plan’s unfunded liability (McNally, 2020)</a:t>
            </a:r>
            <a:endParaRPr lang="en-US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Inadequate estimation 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collection of withdrawal liability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Lenient pension rules</a:t>
            </a:r>
          </a:p>
          <a:p>
            <a:pPr lvl="2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Discount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exceed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those appropriate for reflecting the true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settlement value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promised benefits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Naughton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2018)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Payment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</a:p>
          <a:p>
            <a:pPr lvl="2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Withdrawal liability payments ≤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employer’s highest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 rate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the previous 10 years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20-year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payment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Bankruptcy</a:t>
            </a:r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7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320351" y="163944"/>
            <a:ext cx="8472666" cy="116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Withdrawal Liability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89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8</a:t>
            </a:fld>
            <a:endParaRPr lang="en-US" altLang="en-US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3923" y="366965"/>
            <a:ext cx="8321385" cy="5989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what is thought to be an industry first,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Sound Retirement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Trust (SRT)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multiemployer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pension plan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in Seattle, has selected the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Prudential Insurance Co. of America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 </a:t>
            </a:r>
            <a:r>
              <a:rPr lang="en-US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pension </a:t>
            </a:r>
            <a:r>
              <a:rPr lang="en-US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transfer [PRT]—the first PRT to involve a multiemployer plan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(Miller, 2023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DFB48A7-A5CC-4EDE-D03F-6FAEEF5077A0}"/>
              </a:ext>
            </a:extLst>
          </p:cNvPr>
          <p:cNvSpPr txBox="1">
            <a:spLocks noChangeArrowheads="1"/>
          </p:cNvSpPr>
          <p:nvPr/>
        </p:nvSpPr>
        <p:spPr>
          <a:xfrm>
            <a:off x="443923" y="2850850"/>
            <a:ext cx="8242705" cy="3780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Trust purchased a group buyout annuity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Prudential Insurance Co. of America (PICA) in August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deal transferred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liability for 8,700 retirees of the United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Food and Commercial Workers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(UFCW), representing 46.7% of all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retirees.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PICA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responsibility for paying retirement benefits to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retirees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their beneficiaries from September 1,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16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DFB48A7-A5CC-4EDE-D03F-6FAEEF5077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50312" y="1356425"/>
            <a:ext cx="8092703" cy="4508666"/>
          </a:xfrm>
        </p:spPr>
        <p:txBody>
          <a:bodyPr>
            <a:normAutofit lnSpcReduction="10000"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Pension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buyouts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alleviate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burden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uncertainty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paying benefits to retired participants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Fewer active participants lead to declining contributions, while more retirees drive up benefit payments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Munnell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2017).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u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Pension buyouts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the potential to lower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probability of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employer withdrawals.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Shi et al. (2025) find that larger plans are typically associated with higher withdrawal probabilities.</a:t>
            </a:r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7D8C9300-DC3D-44A9-E219-1571084D1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A2D878-CF45-4443-82B5-C97DC16CB40B}" type="slidenum">
              <a:rPr lang="en-US" altLang="en-US">
                <a:solidFill>
                  <a:srgbClr val="898989"/>
                </a:solidFill>
                <a:latin typeface="Times New Roman" panose="02020603050405020304" pitchFamily="18" charset="0"/>
              </a:rPr>
              <a:pPr eaLnBrk="1" hangingPunct="1"/>
              <a:t>9</a:t>
            </a:fld>
            <a:endParaRPr lang="en-US" altLang="en-US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D52EDFF-CF21-1510-3CB8-D6EC2D54C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21797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2F1D50C4-9C2C-F5DB-BF00-A4731CBB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311108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D07E3F-0D6D-2C30-98B3-6B96D615FF7A}"/>
              </a:ext>
            </a:extLst>
          </p:cNvPr>
          <p:cNvSpPr txBox="1">
            <a:spLocks/>
          </p:cNvSpPr>
          <p:nvPr/>
        </p:nvSpPr>
        <p:spPr bwMode="auto">
          <a:xfrm>
            <a:off x="606679" y="190333"/>
            <a:ext cx="7979970" cy="116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Benefits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Pension Buyouts</a:t>
            </a:r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86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13211</TotalTime>
  <Words>2365</Words>
  <Application>Microsoft Office PowerPoint</Application>
  <PresentationFormat>On-screen Show (4:3)</PresentationFormat>
  <Paragraphs>286</Paragraphs>
  <Slides>37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Calibri</vt:lpstr>
      <vt:lpstr>Calibri Light</vt:lpstr>
      <vt:lpstr>Cambria Math</vt:lpstr>
      <vt:lpstr>等线</vt:lpstr>
      <vt:lpstr>Times New Roman</vt:lpstr>
      <vt:lpstr>Wingdings</vt:lpstr>
      <vt:lpstr>Office Theme</vt:lpstr>
      <vt:lpstr>Pension Buyouts: Tackling the Solvency Challenges in Multiemployer Defined Benefit Plans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Basic Framework</vt:lpstr>
      <vt:lpstr>Basic Framework (Cont’)</vt:lpstr>
      <vt:lpstr>Basic Framework (Cont’)</vt:lpstr>
      <vt:lpstr>Basic Framework (Cont’)</vt:lpstr>
      <vt:lpstr>Basic Framework (Cont’)</vt:lpstr>
      <vt:lpstr>Basic Framework (Cont’)</vt:lpstr>
      <vt:lpstr>Basic Framework (Cont’)</vt:lpstr>
      <vt:lpstr>Basic Framework (Cont’)</vt:lpstr>
      <vt:lpstr>Numerical Illustration</vt:lpstr>
      <vt:lpstr>Numerical Illustration (Cont’)</vt:lpstr>
      <vt:lpstr>Numerical Illustration (Cont’)</vt:lpstr>
      <vt:lpstr>Pre-Buyout for a Plan in Green Zone</vt:lpstr>
      <vt:lpstr>Pre-Buyout for a Plan in Green Zone</vt:lpstr>
      <vt:lpstr>Pre-Buyout for a Plan in Green Zone</vt:lpstr>
      <vt:lpstr>PowerPoint Presentation</vt:lpstr>
      <vt:lpstr>PowerPoint Presentation</vt:lpstr>
      <vt:lpstr>PowerPoint Presentation</vt:lpstr>
      <vt:lpstr>Pension Buyout + Subsidized Loan Strategy for a “Critical and Declining” Multiemployer DB Plan</vt:lpstr>
      <vt:lpstr>Subsidized Loan Only Strategy for a “Critical and Declining” Multiemployer DB Plan</vt:lpstr>
      <vt:lpstr>Comparative Percentage Change: Pension Buyout + Subsidized Loan vs. Subsidized Loan Only</vt:lpstr>
      <vt:lpstr>Comparative Percentage Change: Pension Buyout + Subsidized Loan vs. Subsidized Loan Only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Interconnected Excellence: Co-authorship Networks and Research Performance among Insurance and Actuarial Scholars</dc:title>
  <dc:creator>Xin Peng Lim</dc:creator>
  <cp:lastModifiedBy>Yijia Lin</cp:lastModifiedBy>
  <cp:revision>533</cp:revision>
  <dcterms:created xsi:type="dcterms:W3CDTF">2023-09-16T23:08:22Z</dcterms:created>
  <dcterms:modified xsi:type="dcterms:W3CDTF">2025-08-19T15:23:53Z</dcterms:modified>
</cp:coreProperties>
</file>