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25" r:id="rId2"/>
    <p:sldId id="328" r:id="rId3"/>
    <p:sldId id="344" r:id="rId4"/>
    <p:sldId id="330" r:id="rId5"/>
    <p:sldId id="331" r:id="rId6"/>
    <p:sldId id="332" r:id="rId7"/>
    <p:sldId id="334" r:id="rId8"/>
    <p:sldId id="346" r:id="rId9"/>
    <p:sldId id="345"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3095" autoAdjust="0"/>
  </p:normalViewPr>
  <p:slideViewPr>
    <p:cSldViewPr>
      <p:cViewPr varScale="1">
        <p:scale>
          <a:sx n="79" d="100"/>
          <a:sy n="79" d="100"/>
        </p:scale>
        <p:origin x="1351"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1" d="100"/>
          <a:sy n="71" d="100"/>
        </p:scale>
        <p:origin x="-1368" y="-5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0" y="2"/>
            <a:ext cx="3038475" cy="465138"/>
          </a:xfrm>
          <a:prstGeom prst="rect">
            <a:avLst/>
          </a:prstGeom>
        </p:spPr>
        <p:txBody>
          <a:bodyPr vert="horz" lIns="91440" tIns="45720" rIns="91440" bIns="45720" rtlCol="0"/>
          <a:lstStyle>
            <a:lvl1pPr algn="r">
              <a:defRPr sz="1200"/>
            </a:lvl1pPr>
          </a:lstStyle>
          <a:p>
            <a:fld id="{DDA0414B-5A22-487C-A443-48DF3D06A7C1}" type="datetimeFigureOut">
              <a:rPr lang="en-US" smtClean="0"/>
              <a:pPr/>
              <a:t>5/6/2020</a:t>
            </a:fld>
            <a:endParaRPr lang="en-US"/>
          </a:p>
        </p:txBody>
      </p:sp>
      <p:sp>
        <p:nvSpPr>
          <p:cNvPr id="4" name="Footer Placeholder 3"/>
          <p:cNvSpPr>
            <a:spLocks noGrp="1"/>
          </p:cNvSpPr>
          <p:nvPr>
            <p:ph type="ftr" sz="quarter" idx="2"/>
          </p:nvPr>
        </p:nvSpPr>
        <p:spPr>
          <a:xfrm>
            <a:off x="3" y="8829677"/>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0" y="8829677"/>
            <a:ext cx="3038475" cy="465138"/>
          </a:xfrm>
          <a:prstGeom prst="rect">
            <a:avLst/>
          </a:prstGeom>
        </p:spPr>
        <p:txBody>
          <a:bodyPr vert="horz" lIns="91440" tIns="45720" rIns="91440" bIns="45720" rtlCol="0" anchor="b"/>
          <a:lstStyle>
            <a:lvl1pPr algn="r">
              <a:defRPr sz="1200"/>
            </a:lvl1pPr>
          </a:lstStyle>
          <a:p>
            <a:fld id="{0E7AF78A-7B51-4AFB-AF51-541492103D67}" type="slidenum">
              <a:rPr lang="en-US" smtClean="0"/>
              <a:pPr/>
              <a:t>‹#›</a:t>
            </a:fld>
            <a:endParaRPr lang="en-US"/>
          </a:p>
        </p:txBody>
      </p:sp>
    </p:spTree>
    <p:extLst>
      <p:ext uri="{BB962C8B-B14F-4D97-AF65-F5344CB8AC3E}">
        <p14:creationId xmlns:p14="http://schemas.microsoft.com/office/powerpoint/2010/main" val="1473313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C2A863A2-9AFF-4563-9579-CFF6CF010187}" type="datetimeFigureOut">
              <a:rPr lang="en-US" smtClean="0"/>
              <a:pPr/>
              <a:t>5/6/2020</a:t>
            </a:fld>
            <a:endParaRPr lang="en-US"/>
          </a:p>
        </p:txBody>
      </p:sp>
      <p:sp>
        <p:nvSpPr>
          <p:cNvPr id="4" name="Slide Image Placeholder 3"/>
          <p:cNvSpPr>
            <a:spLocks noGrp="1" noRot="1" noChangeAspect="1"/>
          </p:cNvSpPr>
          <p:nvPr>
            <p:ph type="sldImg" idx="2"/>
          </p:nvPr>
        </p:nvSpPr>
        <p:spPr>
          <a:xfrm>
            <a:off x="2508250" y="652463"/>
            <a:ext cx="2032000" cy="1524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1440" tIns="45720" rIns="91440" bIns="45720" rtlCol="0" anchor="b"/>
          <a:lstStyle>
            <a:lvl1pPr algn="r">
              <a:defRPr sz="1200"/>
            </a:lvl1pPr>
          </a:lstStyle>
          <a:p>
            <a:fld id="{4553BFE9-6FC4-4144-BF14-C89037B7F3F8}" type="slidenum">
              <a:rPr lang="en-US" smtClean="0"/>
              <a:pPr/>
              <a:t>‹#›</a:t>
            </a:fld>
            <a:endParaRPr lang="en-US"/>
          </a:p>
        </p:txBody>
      </p:sp>
    </p:spTree>
    <p:extLst>
      <p:ext uri="{BB962C8B-B14F-4D97-AF65-F5344CB8AC3E}">
        <p14:creationId xmlns:p14="http://schemas.microsoft.com/office/powerpoint/2010/main" val="1062011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52713" y="387350"/>
            <a:ext cx="1779587" cy="1335088"/>
          </a:xfrm>
        </p:spPr>
      </p:sp>
      <p:sp>
        <p:nvSpPr>
          <p:cNvPr id="3" name="Notes Placeholder 2"/>
          <p:cNvSpPr>
            <a:spLocks noGrp="1"/>
          </p:cNvSpPr>
          <p:nvPr>
            <p:ph type="body" idx="1"/>
          </p:nvPr>
        </p:nvSpPr>
        <p:spPr>
          <a:xfrm>
            <a:off x="467361" y="1859281"/>
            <a:ext cx="6075680" cy="6972300"/>
          </a:xfrm>
        </p:spPr>
        <p:txBody>
          <a:bodyPr>
            <a:normAutofit/>
          </a:bodyPr>
          <a:lstStyle/>
          <a:p>
            <a:pPr marL="342900" indent="-342900">
              <a:lnSpc>
                <a:spcPct val="150000"/>
              </a:lnSpc>
              <a:buFont typeface="Arial" pitchFamily="34" charset="0"/>
              <a:buChar char="•"/>
            </a:pPr>
            <a:endParaRPr lang="en-US" sz="1600" kern="1200" dirty="0" smtClean="0">
              <a:solidFill>
                <a:schemeClr val="tx1"/>
              </a:solidFill>
              <a:latin typeface="標楷體" pitchFamily="65" charset="-120"/>
              <a:ea typeface="標楷體" pitchFamily="65" charset="-120"/>
              <a:cs typeface="ＭＳ Ｐゴシック" pitchFamily="-111" charset="-128"/>
            </a:endParaRPr>
          </a:p>
        </p:txBody>
      </p:sp>
      <p:sp>
        <p:nvSpPr>
          <p:cNvPr id="4" name="Slide Number Placeholder 3"/>
          <p:cNvSpPr>
            <a:spLocks noGrp="1"/>
          </p:cNvSpPr>
          <p:nvPr>
            <p:ph type="sldNum" sz="quarter" idx="10"/>
          </p:nvPr>
        </p:nvSpPr>
        <p:spPr/>
        <p:txBody>
          <a:bodyPr/>
          <a:lstStyle/>
          <a:p>
            <a:fld id="{4553BFE9-6FC4-4144-BF14-C89037B7F3F8}" type="slidenum">
              <a:rPr lang="en-US" smtClean="0"/>
              <a:pPr/>
              <a:t>1</a:t>
            </a:fld>
            <a:endParaRPr lang="en-US"/>
          </a:p>
        </p:txBody>
      </p:sp>
    </p:spTree>
    <p:extLst>
      <p:ext uri="{BB962C8B-B14F-4D97-AF65-F5344CB8AC3E}">
        <p14:creationId xmlns:p14="http://schemas.microsoft.com/office/powerpoint/2010/main" val="716180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B247F2-E1E0-4F8C-A5B2-983BDBE0243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a:latin typeface="Arial" pitchFamily="34" charset="0"/>
                <a:cs typeface="Arial" pitchFamily="34" charset="0"/>
              </a:defRPr>
            </a:lvl1pPr>
          </a:lstStyle>
          <a:p>
            <a:fld id="{F4B247F2-E1E0-4F8C-A5B2-983BDBE0243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B247F2-E1E0-4F8C-A5B2-983BDBE0243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172200"/>
            <a:ext cx="9144000" cy="685800"/>
          </a:xfrm>
          <a:prstGeom prst="rect">
            <a:avLst/>
          </a:prstGeom>
          <a:gradFill flip="none" rotWithShape="1">
            <a:gsLst>
              <a:gs pos="1000">
                <a:srgbClr val="F5F5F5"/>
              </a:gs>
              <a:gs pos="49000">
                <a:schemeClr val="bg1">
                  <a:lumMod val="85000"/>
                </a:schemeClr>
              </a:gs>
              <a:gs pos="100000">
                <a:srgbClr val="F5F5F5"/>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457200" rtl="0" eaLnBrk="1" latinLnBrk="0" hangingPunct="1">
              <a:defRPr kern="1200">
                <a:solidFill>
                  <a:schemeClr val="lt1"/>
                </a:solidFill>
                <a:latin typeface="+mn-lt"/>
                <a:ea typeface="+mn-ea"/>
                <a:cs typeface="+mn-cs"/>
              </a:defRPr>
            </a:lvl6pPr>
            <a:lvl7pPr marL="2743200" algn="l" defTabSz="457200" rtl="0" eaLnBrk="1" latinLnBrk="0" hangingPunct="1">
              <a:defRPr kern="1200">
                <a:solidFill>
                  <a:schemeClr val="lt1"/>
                </a:solidFill>
                <a:latin typeface="+mn-lt"/>
                <a:ea typeface="+mn-ea"/>
                <a:cs typeface="+mn-cs"/>
              </a:defRPr>
            </a:lvl7pPr>
            <a:lvl8pPr marL="3200400" algn="l" defTabSz="457200" rtl="0" eaLnBrk="1" latinLnBrk="0" hangingPunct="1">
              <a:defRPr kern="1200">
                <a:solidFill>
                  <a:schemeClr val="lt1"/>
                </a:solidFill>
                <a:latin typeface="+mn-lt"/>
                <a:ea typeface="+mn-ea"/>
                <a:cs typeface="+mn-cs"/>
              </a:defRPr>
            </a:lvl8pPr>
            <a:lvl9pPr marL="3657600" algn="l" defTabSz="457200" rtl="0" eaLnBrk="1" latinLnBrk="0" hangingPunct="1">
              <a:defRPr kern="1200">
                <a:solidFill>
                  <a:schemeClr val="lt1"/>
                </a:solidFill>
                <a:latin typeface="+mn-lt"/>
                <a:ea typeface="+mn-ea"/>
                <a:cs typeface="+mn-cs"/>
              </a:defRPr>
            </a:lvl9pPr>
          </a:lstStyle>
          <a:p>
            <a:pPr algn="ctr"/>
            <a:endParaRPr lang="en-US">
              <a:solidFill>
                <a:srgbClr val="FFFFFF"/>
              </a:solidFill>
              <a:ea typeface="Arial" pitchFamily="-65" charset="0"/>
              <a:cs typeface="Arial" pitchFamily="-65" charset="0"/>
            </a:endParaRPr>
          </a:p>
        </p:txBody>
      </p:sp>
      <p:pic>
        <p:nvPicPr>
          <p:cNvPr id="8" name="Picture 7" descr="Polyu-4c.eps"/>
          <p:cNvPicPr>
            <a:picLocks noChangeAspect="1"/>
          </p:cNvPicPr>
          <p:nvPr userDrawn="1"/>
        </p:nvPicPr>
        <p:blipFill>
          <a:blip r:embed="rId13" cstate="print"/>
          <a:srcRect/>
          <a:stretch>
            <a:fillRect/>
          </a:stretch>
        </p:blipFill>
        <p:spPr bwMode="auto">
          <a:xfrm>
            <a:off x="457200" y="6275388"/>
            <a:ext cx="1981200" cy="444500"/>
          </a:xfrm>
          <a:prstGeom prst="rect">
            <a:avLst/>
          </a:prstGeom>
          <a:noFill/>
          <a:ln w="9525">
            <a:noFill/>
            <a:miter lim="800000"/>
            <a:headEnd/>
            <a:tailEnd/>
          </a:ln>
        </p:spPr>
      </p:pic>
      <p:sp>
        <p:nvSpPr>
          <p:cNvPr id="9" name="Rectangle 8"/>
          <p:cNvSpPr/>
          <p:nvPr userDrawn="1"/>
        </p:nvSpPr>
        <p:spPr>
          <a:xfrm>
            <a:off x="0" y="0"/>
            <a:ext cx="9144000" cy="228600"/>
          </a:xfrm>
          <a:prstGeom prst="rect">
            <a:avLst/>
          </a:prstGeom>
          <a:gradFill>
            <a:gsLst>
              <a:gs pos="100000">
                <a:srgbClr val="741926"/>
              </a:gs>
              <a:gs pos="31000">
                <a:schemeClr val="accent2">
                  <a:lumMod val="75000"/>
                </a:schemeClr>
              </a:gs>
              <a:gs pos="0">
                <a:schemeClr val="accent2">
                  <a:lumMod val="75000"/>
                </a:schemeClr>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457200" rtl="0" eaLnBrk="1" latinLnBrk="0" hangingPunct="1">
              <a:defRPr kern="1200">
                <a:solidFill>
                  <a:schemeClr val="lt1"/>
                </a:solidFill>
                <a:latin typeface="+mn-lt"/>
                <a:ea typeface="+mn-ea"/>
                <a:cs typeface="+mn-cs"/>
              </a:defRPr>
            </a:lvl6pPr>
            <a:lvl7pPr marL="2743200" algn="l" defTabSz="457200" rtl="0" eaLnBrk="1" latinLnBrk="0" hangingPunct="1">
              <a:defRPr kern="1200">
                <a:solidFill>
                  <a:schemeClr val="lt1"/>
                </a:solidFill>
                <a:latin typeface="+mn-lt"/>
                <a:ea typeface="+mn-ea"/>
                <a:cs typeface="+mn-cs"/>
              </a:defRPr>
            </a:lvl7pPr>
            <a:lvl8pPr marL="3200400" algn="l" defTabSz="457200" rtl="0" eaLnBrk="1" latinLnBrk="0" hangingPunct="1">
              <a:defRPr kern="1200">
                <a:solidFill>
                  <a:schemeClr val="lt1"/>
                </a:solidFill>
                <a:latin typeface="+mn-lt"/>
                <a:ea typeface="+mn-ea"/>
                <a:cs typeface="+mn-cs"/>
              </a:defRPr>
            </a:lvl8pPr>
            <a:lvl9pPr marL="3657600" algn="l" defTabSz="457200" rtl="0" eaLnBrk="1" latinLnBrk="0" hangingPunct="1">
              <a:defRPr kern="1200">
                <a:solidFill>
                  <a:schemeClr val="lt1"/>
                </a:solidFill>
                <a:latin typeface="+mn-lt"/>
                <a:ea typeface="+mn-ea"/>
                <a:cs typeface="+mn-cs"/>
              </a:defRPr>
            </a:lvl9pPr>
          </a:lstStyle>
          <a:p>
            <a:pPr algn="ctr"/>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458200" y="6356350"/>
            <a:ext cx="609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247F2-E1E0-4F8C-A5B2-983BDBE02433}" type="slidenum">
              <a:rPr lang="en-US" smtClean="0"/>
              <a:pPr/>
              <a:t>‹#›</a:t>
            </a:fld>
            <a:endParaRPr lang="en-US" dirty="0"/>
          </a:p>
        </p:txBody>
      </p:sp>
      <p:pic>
        <p:nvPicPr>
          <p:cNvPr id="10" name="Picture 9" descr="FB_logo.png"/>
          <p:cNvPicPr>
            <a:picLocks noChangeAspect="1"/>
          </p:cNvPicPr>
          <p:nvPr userDrawn="1"/>
        </p:nvPicPr>
        <p:blipFill>
          <a:blip r:embed="rId14" cstate="print"/>
          <a:stretch>
            <a:fillRect/>
          </a:stretch>
        </p:blipFill>
        <p:spPr>
          <a:xfrm>
            <a:off x="6553200" y="6324600"/>
            <a:ext cx="2057400" cy="44504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ubtitle 13"/>
          <p:cNvSpPr>
            <a:spLocks noGrp="1"/>
          </p:cNvSpPr>
          <p:nvPr>
            <p:ph type="subTitle" idx="1"/>
          </p:nvPr>
        </p:nvSpPr>
        <p:spPr>
          <a:xfrm>
            <a:off x="1371597" y="4911923"/>
            <a:ext cx="6400800" cy="1752600"/>
          </a:xfrm>
        </p:spPr>
        <p:txBody>
          <a:bodyPr>
            <a:normAutofit/>
          </a:bodyPr>
          <a:lstStyle/>
          <a:p>
            <a:r>
              <a:rPr lang="en-US" sz="28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rPr>
              <a:t>J</a:t>
            </a:r>
            <a:r>
              <a:rPr lang="en-US" altLang="zh-CN" sz="28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rPr>
              <a:t>une 5, 2020</a:t>
            </a:r>
            <a:endParaRPr lang="en-US" sz="28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F4B247F2-E1E0-4F8C-A5B2-983BDBE02433}" type="slidenum">
              <a:rPr lang="en-US" smtClean="0"/>
              <a:pPr/>
              <a:t>1</a:t>
            </a:fld>
            <a:endParaRPr lang="en-US" dirty="0"/>
          </a:p>
        </p:txBody>
      </p:sp>
      <p:sp>
        <p:nvSpPr>
          <p:cNvPr id="9" name="Rectangle 8"/>
          <p:cNvSpPr/>
          <p:nvPr/>
        </p:nvSpPr>
        <p:spPr>
          <a:xfrm>
            <a:off x="1051322" y="2133600"/>
            <a:ext cx="7041351" cy="830997"/>
          </a:xfrm>
          <a:prstGeom prst="rect">
            <a:avLst/>
          </a:prstGeom>
        </p:spPr>
        <p:txBody>
          <a:bodyPr wrap="none">
            <a:spAutoFit/>
          </a:bodyPr>
          <a:lstStyle/>
          <a:p>
            <a:r>
              <a:rPr lang="en-US" sz="4800" b="1" dirty="0">
                <a:latin typeface="Calibri" panose="020F0502020204030204" pitchFamily="34" charset="0"/>
                <a:ea typeface="Calibri" panose="020F0502020204030204" pitchFamily="34" charset="0"/>
                <a:cs typeface="Times New Roman" panose="02020603050405020304" pitchFamily="18" charset="0"/>
              </a:rPr>
              <a:t>On False Research Findings</a:t>
            </a:r>
            <a:endParaRPr lang="en-US" sz="4800" dirty="0"/>
          </a:p>
        </p:txBody>
      </p:sp>
      <p:sp>
        <p:nvSpPr>
          <p:cNvPr id="11" name="Rectangle 10"/>
          <p:cNvSpPr/>
          <p:nvPr/>
        </p:nvSpPr>
        <p:spPr>
          <a:xfrm>
            <a:off x="3683773" y="4114800"/>
            <a:ext cx="1776448" cy="523220"/>
          </a:xfrm>
          <a:prstGeom prst="rect">
            <a:avLst/>
          </a:prstGeom>
        </p:spPr>
        <p:txBody>
          <a:bodyPr wrap="none">
            <a:spAutoFit/>
          </a:bodyPr>
          <a:lstStyle/>
          <a:p>
            <a:r>
              <a:rPr lang="en-US" sz="28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rPr>
              <a:t>Jim Ohlson</a:t>
            </a:r>
            <a:endParaRPr lang="en-US" sz="28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2</a:t>
            </a:fld>
            <a:endParaRPr lang="en-US" dirty="0"/>
          </a:p>
        </p:txBody>
      </p:sp>
      <p:sp>
        <p:nvSpPr>
          <p:cNvPr id="5" name="Title 1"/>
          <p:cNvSpPr txBox="1">
            <a:spLocks/>
          </p:cNvSpPr>
          <p:nvPr/>
        </p:nvSpPr>
        <p:spPr bwMode="auto">
          <a:xfrm>
            <a:off x="533400" y="-228600"/>
            <a:ext cx="7924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US" sz="3000" b="1" dirty="0"/>
              <a:t>Motivating Literature</a:t>
            </a:r>
            <a:endParaRPr lang="en-US" sz="3000" dirty="0"/>
          </a:p>
        </p:txBody>
      </p:sp>
      <p:sp>
        <p:nvSpPr>
          <p:cNvPr id="2" name="Content Placeholder 1"/>
          <p:cNvSpPr>
            <a:spLocks noGrp="1"/>
          </p:cNvSpPr>
          <p:nvPr>
            <p:ph idx="1"/>
          </p:nvPr>
        </p:nvSpPr>
        <p:spPr>
          <a:xfrm>
            <a:off x="381000" y="1143000"/>
            <a:ext cx="8534400" cy="5105400"/>
          </a:xfrm>
        </p:spPr>
        <p:txBody>
          <a:bodyPr>
            <a:noAutofit/>
          </a:bodyPr>
          <a:lstStyle/>
          <a:p>
            <a:pPr marL="0" indent="0">
              <a:lnSpc>
                <a:spcPct val="125000"/>
              </a:lnSpc>
              <a:buNone/>
            </a:pPr>
            <a:r>
              <a:rPr lang="en-HK" sz="1800" b="1" dirty="0" smtClean="0"/>
              <a:t>Ioannides </a:t>
            </a:r>
            <a:r>
              <a:rPr lang="en-HK" sz="1800" b="1" dirty="0"/>
              <a:t>(2007</a:t>
            </a:r>
            <a:r>
              <a:rPr lang="en-HK" sz="1800" b="1" dirty="0" smtClean="0"/>
              <a:t>) </a:t>
            </a:r>
            <a:r>
              <a:rPr lang="en-HK" sz="1800" b="1" dirty="0"/>
              <a:t>: </a:t>
            </a:r>
            <a:r>
              <a:rPr lang="en-HK" sz="1800" b="1" dirty="0" smtClean="0"/>
              <a:t>  “</a:t>
            </a:r>
            <a:r>
              <a:rPr lang="en-HK" sz="1800" b="1" dirty="0">
                <a:solidFill>
                  <a:srgbClr val="C00000"/>
                </a:solidFill>
              </a:rPr>
              <a:t>More than half </a:t>
            </a:r>
            <a:r>
              <a:rPr lang="en-HK" sz="1800" b="1" dirty="0"/>
              <a:t>of all published research findings are </a:t>
            </a:r>
            <a:r>
              <a:rPr lang="en-HK" sz="1800" b="1" dirty="0">
                <a:solidFill>
                  <a:srgbClr val="C00000"/>
                </a:solidFill>
              </a:rPr>
              <a:t>false</a:t>
            </a:r>
            <a:r>
              <a:rPr lang="en-HK" sz="1800" b="1" dirty="0"/>
              <a:t>”</a:t>
            </a:r>
          </a:p>
          <a:p>
            <a:pPr marL="0" indent="0">
              <a:lnSpc>
                <a:spcPct val="125000"/>
              </a:lnSpc>
              <a:buNone/>
            </a:pPr>
            <a:r>
              <a:rPr lang="en-HK" sz="1800" b="1" dirty="0" smtClean="0"/>
              <a:t>          </a:t>
            </a:r>
            <a:r>
              <a:rPr lang="en-HK" sz="1800" dirty="0" smtClean="0"/>
              <a:t>Star-gazing </a:t>
            </a:r>
            <a:r>
              <a:rPr lang="en-HK" sz="1800" dirty="0"/>
              <a:t>is never sufficient (perhaps sometimes necessary)</a:t>
            </a:r>
          </a:p>
          <a:p>
            <a:pPr marL="0" indent="0">
              <a:lnSpc>
                <a:spcPct val="125000"/>
              </a:lnSpc>
              <a:buNone/>
            </a:pPr>
            <a:r>
              <a:rPr lang="en-HK" sz="1800" dirty="0" smtClean="0"/>
              <a:t>          If </a:t>
            </a:r>
            <a:r>
              <a:rPr lang="en-HK" sz="1800" dirty="0"/>
              <a:t>no strong prior, the variable almost surely does not have a material effect</a:t>
            </a:r>
          </a:p>
          <a:p>
            <a:pPr marL="0" indent="0">
              <a:lnSpc>
                <a:spcPct val="125000"/>
              </a:lnSpc>
              <a:buNone/>
            </a:pPr>
            <a:r>
              <a:rPr lang="en-HK" sz="1800" b="1" dirty="0" smtClean="0"/>
              <a:t>Nate </a:t>
            </a:r>
            <a:r>
              <a:rPr lang="en-HK" sz="1800" b="1" dirty="0"/>
              <a:t>Silver:  </a:t>
            </a:r>
            <a:r>
              <a:rPr lang="en-HK" sz="1800" b="1" dirty="0" smtClean="0"/>
              <a:t> “</a:t>
            </a:r>
            <a:r>
              <a:rPr lang="en-HK" sz="1800" b="1" dirty="0"/>
              <a:t>The Signal and the Noise”   (Bestseller NYT list)</a:t>
            </a:r>
          </a:p>
          <a:p>
            <a:pPr marL="0" indent="0">
              <a:lnSpc>
                <a:spcPct val="125000"/>
              </a:lnSpc>
              <a:buNone/>
            </a:pPr>
            <a:r>
              <a:rPr lang="en-HK" sz="1800" b="1" dirty="0" smtClean="0"/>
              <a:t>         “</a:t>
            </a:r>
            <a:r>
              <a:rPr lang="en-HK" sz="1800" b="1" dirty="0"/>
              <a:t>Classical statistics” a la Fisher makes little sense </a:t>
            </a:r>
            <a:r>
              <a:rPr lang="en-HK" sz="1800" b="1" dirty="0" smtClean="0">
                <a:solidFill>
                  <a:srgbClr val="C00000"/>
                </a:solidFill>
              </a:rPr>
              <a:t>– at </a:t>
            </a:r>
            <a:r>
              <a:rPr lang="en-HK" sz="1800" b="1" dirty="0">
                <a:solidFill>
                  <a:srgbClr val="C00000"/>
                </a:solidFill>
              </a:rPr>
              <a:t>least in the real world</a:t>
            </a:r>
            <a:r>
              <a:rPr lang="en-HK" sz="1800" b="1" dirty="0"/>
              <a:t>.</a:t>
            </a:r>
          </a:p>
          <a:p>
            <a:pPr marL="0" indent="0">
              <a:lnSpc>
                <a:spcPct val="125000"/>
              </a:lnSpc>
              <a:buNone/>
            </a:pPr>
            <a:r>
              <a:rPr lang="en-HK" sz="1800" b="1" dirty="0" smtClean="0"/>
              <a:t>Campbell </a:t>
            </a:r>
            <a:r>
              <a:rPr lang="en-HK" sz="1800" b="1" dirty="0"/>
              <a:t>Harvey, Finance Professor, Presidential address:</a:t>
            </a:r>
          </a:p>
          <a:p>
            <a:pPr marL="0" indent="0">
              <a:lnSpc>
                <a:spcPct val="125000"/>
              </a:lnSpc>
              <a:buNone/>
            </a:pPr>
            <a:r>
              <a:rPr lang="en-HK" sz="1800" b="1" dirty="0" smtClean="0"/>
              <a:t>         “</a:t>
            </a:r>
            <a:r>
              <a:rPr lang="en-HK" sz="1800" b="1" dirty="0"/>
              <a:t>P-hacking is pervasive and it seriously undermines the integrity empirical finance”</a:t>
            </a:r>
          </a:p>
          <a:p>
            <a:pPr marL="0" indent="0">
              <a:lnSpc>
                <a:spcPct val="125000"/>
              </a:lnSpc>
              <a:buNone/>
            </a:pPr>
            <a:r>
              <a:rPr lang="en-HK" sz="1800" b="1" dirty="0" err="1" smtClean="0"/>
              <a:t>Leamer</a:t>
            </a:r>
            <a:r>
              <a:rPr lang="en-HK" sz="1800" b="1" dirty="0" smtClean="0"/>
              <a:t> </a:t>
            </a:r>
            <a:r>
              <a:rPr lang="en-HK" sz="1800" b="1" dirty="0"/>
              <a:t>(1976):</a:t>
            </a:r>
          </a:p>
          <a:p>
            <a:pPr marL="0" indent="0">
              <a:lnSpc>
                <a:spcPct val="125000"/>
              </a:lnSpc>
              <a:buNone/>
            </a:pPr>
            <a:r>
              <a:rPr lang="en-HK" sz="1800" b="1" dirty="0" smtClean="0"/>
              <a:t>         “</a:t>
            </a:r>
            <a:r>
              <a:rPr lang="en-HK" sz="1800" b="1" dirty="0"/>
              <a:t>To pick a t-stat </a:t>
            </a:r>
            <a:r>
              <a:rPr lang="en-HK" sz="1800" b="1" dirty="0" err="1"/>
              <a:t>cutoff</a:t>
            </a:r>
            <a:r>
              <a:rPr lang="en-HK" sz="1800" b="1" dirty="0"/>
              <a:t> (significance-level) without reference to N makes no logical sense.” </a:t>
            </a:r>
            <a:r>
              <a:rPr lang="en-HK" sz="1800" b="1" dirty="0" smtClean="0"/>
              <a:t> </a:t>
            </a:r>
            <a:r>
              <a:rPr lang="en-HK" sz="800" b="1" dirty="0" smtClean="0"/>
              <a:t>  </a:t>
            </a:r>
          </a:p>
          <a:p>
            <a:pPr marL="0" indent="0">
              <a:lnSpc>
                <a:spcPct val="125000"/>
              </a:lnSpc>
              <a:buNone/>
            </a:pPr>
            <a:endParaRPr lang="en-HK" sz="800" b="1" dirty="0"/>
          </a:p>
          <a:p>
            <a:pPr marL="0" indent="0">
              <a:lnSpc>
                <a:spcPct val="125000"/>
              </a:lnSpc>
              <a:buNone/>
            </a:pPr>
            <a:r>
              <a:rPr lang="en-HK" sz="1800" b="1" dirty="0" smtClean="0"/>
              <a:t>     Relatedly</a:t>
            </a:r>
            <a:r>
              <a:rPr lang="en-HK" sz="1800" b="1" dirty="0"/>
              <a:t>, the </a:t>
            </a:r>
            <a:r>
              <a:rPr lang="en-HK" sz="1800" b="1" dirty="0" err="1"/>
              <a:t>Jeffreys</a:t>
            </a:r>
            <a:r>
              <a:rPr lang="en-HK" sz="1800" b="1" dirty="0"/>
              <a:t>-Lindley Paradox:  “The bigger the data set, the </a:t>
            </a:r>
            <a:r>
              <a:rPr lang="en-HK" sz="1800" b="1" i="1" dirty="0">
                <a:solidFill>
                  <a:srgbClr val="C00000"/>
                </a:solidFill>
              </a:rPr>
              <a:t>less</a:t>
            </a:r>
            <a:r>
              <a:rPr lang="en-HK" sz="1800" b="1" dirty="0"/>
              <a:t> effective significance tests are at spotting fluke findings.”</a:t>
            </a:r>
          </a:p>
        </p:txBody>
      </p:sp>
    </p:spTree>
    <p:extLst>
      <p:ext uri="{BB962C8B-B14F-4D97-AF65-F5344CB8AC3E}">
        <p14:creationId xmlns:p14="http://schemas.microsoft.com/office/powerpoint/2010/main" val="739837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3</a:t>
            </a:fld>
            <a:endParaRPr lang="en-US" dirty="0"/>
          </a:p>
        </p:txBody>
      </p:sp>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US" sz="3000" b="1" dirty="0"/>
              <a:t>TWO DICEY QUESTIONS</a:t>
            </a:r>
            <a:endParaRPr lang="en-US" sz="3000" dirty="0"/>
          </a:p>
        </p:txBody>
      </p:sp>
      <p:sp>
        <p:nvSpPr>
          <p:cNvPr id="2" name="Content Placeholder 1"/>
          <p:cNvSpPr>
            <a:spLocks noGrp="1"/>
          </p:cNvSpPr>
          <p:nvPr>
            <p:ph idx="1"/>
          </p:nvPr>
        </p:nvSpPr>
        <p:spPr>
          <a:xfrm>
            <a:off x="457200" y="1143000"/>
            <a:ext cx="8229600" cy="5105400"/>
          </a:xfrm>
        </p:spPr>
        <p:txBody>
          <a:bodyPr>
            <a:noAutofit/>
          </a:bodyPr>
          <a:lstStyle/>
          <a:p>
            <a:pPr marL="0" indent="0">
              <a:lnSpc>
                <a:spcPct val="125000"/>
              </a:lnSpc>
              <a:buNone/>
            </a:pPr>
            <a:r>
              <a:rPr lang="en-HK" sz="2200" i="1" dirty="0"/>
              <a:t> </a:t>
            </a:r>
            <a:r>
              <a:rPr lang="en-HK" sz="2200" i="1" dirty="0" smtClean="0"/>
              <a:t>    First</a:t>
            </a:r>
            <a:r>
              <a:rPr lang="en-HK" sz="2200" i="1" dirty="0"/>
              <a:t>, do we (“accounting scholars”) really care whether or not a paper </a:t>
            </a:r>
            <a:r>
              <a:rPr lang="en-HK" sz="2200" i="1" dirty="0" smtClean="0"/>
              <a:t>states a takeaway which is warranted?  </a:t>
            </a:r>
            <a:endParaRPr lang="en-HK" sz="2200" i="1" dirty="0"/>
          </a:p>
          <a:p>
            <a:pPr marL="0" indent="0">
              <a:lnSpc>
                <a:spcPct val="125000"/>
              </a:lnSpc>
              <a:buNone/>
            </a:pPr>
            <a:r>
              <a:rPr lang="en-HK" sz="2200" dirty="0"/>
              <a:t>         </a:t>
            </a:r>
            <a:r>
              <a:rPr lang="en-HK" sz="2200" dirty="0" smtClean="0"/>
              <a:t>My </a:t>
            </a:r>
            <a:r>
              <a:rPr lang="en-HK" sz="2200" dirty="0"/>
              <a:t>best guess: Neither producers, reviewers, or consumers, lose any sleep over this matter</a:t>
            </a:r>
            <a:r>
              <a:rPr lang="en-HK" sz="2200" dirty="0" smtClean="0"/>
              <a:t>. Practical implication: Papers  in A-journals are presumed correct.</a:t>
            </a:r>
            <a:endParaRPr lang="en-HK" sz="2200" dirty="0"/>
          </a:p>
          <a:p>
            <a:pPr marL="0" indent="0">
              <a:lnSpc>
                <a:spcPct val="125000"/>
              </a:lnSpc>
              <a:buNone/>
            </a:pPr>
            <a:r>
              <a:rPr lang="en-HK" sz="2200" dirty="0"/>
              <a:t>    </a:t>
            </a:r>
            <a:r>
              <a:rPr lang="en-HK" sz="2200" i="1" dirty="0"/>
              <a:t>Second, </a:t>
            </a:r>
            <a:r>
              <a:rPr lang="en-HK" sz="2200" i="1" dirty="0" smtClean="0"/>
              <a:t>given my answer to the first question, should it then not also be the case that ethics becomes an issue?</a:t>
            </a:r>
          </a:p>
          <a:p>
            <a:pPr marL="0" indent="0">
              <a:lnSpc>
                <a:spcPct val="125000"/>
              </a:lnSpc>
              <a:buNone/>
            </a:pPr>
            <a:r>
              <a:rPr lang="en-HK" sz="2200" dirty="0" smtClean="0"/>
              <a:t>         My best guess: It follows.</a:t>
            </a:r>
          </a:p>
          <a:p>
            <a:pPr marL="0" indent="0">
              <a:lnSpc>
                <a:spcPct val="125000"/>
              </a:lnSpc>
              <a:buNone/>
            </a:pPr>
            <a:endParaRPr lang="en-HK" sz="800" b="1" dirty="0"/>
          </a:p>
          <a:p>
            <a:pPr marL="0" indent="0">
              <a:lnSpc>
                <a:spcPct val="125000"/>
              </a:lnSpc>
              <a:buNone/>
            </a:pPr>
            <a:r>
              <a:rPr lang="en-HK" sz="2200" b="1" dirty="0" smtClean="0"/>
              <a:t>  Issue: Can one </a:t>
            </a:r>
            <a:r>
              <a:rPr lang="en-HK" sz="2200" b="1" dirty="0"/>
              <a:t>spot the likely rotten apples.  What are the “diagnostic tools</a:t>
            </a:r>
            <a:r>
              <a:rPr lang="en-HK" sz="2200" b="1" dirty="0" smtClean="0"/>
              <a:t>”?</a:t>
            </a:r>
            <a:endParaRPr lang="en-HK" sz="2200" b="1" dirty="0"/>
          </a:p>
        </p:txBody>
      </p:sp>
    </p:spTree>
    <p:extLst>
      <p:ext uri="{BB962C8B-B14F-4D97-AF65-F5344CB8AC3E}">
        <p14:creationId xmlns:p14="http://schemas.microsoft.com/office/powerpoint/2010/main" val="2722286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58411"/>
            <a:ext cx="8458200" cy="4876800"/>
          </a:xfrm>
        </p:spPr>
        <p:txBody>
          <a:bodyPr>
            <a:noAutofit/>
          </a:bodyPr>
          <a:lstStyle/>
          <a:p>
            <a:pPr marL="514350" indent="-514350">
              <a:lnSpc>
                <a:spcPct val="125000"/>
              </a:lnSpc>
              <a:buAutoNum type="romanLcParenBoth"/>
            </a:pPr>
            <a:r>
              <a:rPr lang="en-HK" sz="2200" dirty="0" smtClean="0"/>
              <a:t>A </a:t>
            </a:r>
            <a:r>
              <a:rPr lang="en-HK" sz="2200" dirty="0"/>
              <a:t>critical RHS variable missing in the table of descriptive statistics</a:t>
            </a:r>
            <a:r>
              <a:rPr lang="en-HK" sz="2200" dirty="0" smtClean="0"/>
              <a:t>.</a:t>
            </a:r>
          </a:p>
          <a:p>
            <a:pPr marL="0" indent="0">
              <a:lnSpc>
                <a:spcPct val="125000"/>
              </a:lnSpc>
              <a:buNone/>
            </a:pPr>
            <a:r>
              <a:rPr lang="en-HK" sz="2200" dirty="0"/>
              <a:t> </a:t>
            </a:r>
            <a:r>
              <a:rPr lang="en-HK" sz="2200" dirty="0" smtClean="0"/>
              <a:t>       Interactive effects typically missing.   </a:t>
            </a:r>
            <a:endParaRPr lang="en-HK" sz="2200" dirty="0"/>
          </a:p>
          <a:p>
            <a:pPr marL="0" indent="0">
              <a:lnSpc>
                <a:spcPct val="125000"/>
              </a:lnSpc>
              <a:buNone/>
            </a:pPr>
            <a:r>
              <a:rPr lang="en-HK" sz="2200" i="1" dirty="0"/>
              <a:t>(ii</a:t>
            </a:r>
            <a:r>
              <a:rPr lang="en-HK" sz="2200" i="1" dirty="0" smtClean="0"/>
              <a:t>)</a:t>
            </a:r>
            <a:r>
              <a:rPr lang="en-HK" sz="2200" dirty="0"/>
              <a:t>  </a:t>
            </a:r>
            <a:r>
              <a:rPr lang="en-HK" sz="2200" dirty="0" smtClean="0"/>
              <a:t>The </a:t>
            </a:r>
            <a:r>
              <a:rPr lang="en-HK" sz="2200" dirty="0"/>
              <a:t>increase in the R-square is trivial when the MVIs have been added to the regression’s RHS (“trivial” = first three digits are identical).</a:t>
            </a:r>
          </a:p>
          <a:p>
            <a:pPr marL="0" indent="0">
              <a:lnSpc>
                <a:spcPct val="125000"/>
              </a:lnSpc>
              <a:buNone/>
            </a:pPr>
            <a:r>
              <a:rPr lang="en-HK" sz="2200" dirty="0"/>
              <a:t>(Note: </a:t>
            </a:r>
            <a:r>
              <a:rPr lang="en-HK" sz="2200" dirty="0" smtClean="0"/>
              <a:t>the info has totally </a:t>
            </a:r>
            <a:r>
              <a:rPr lang="en-HK" sz="2200" dirty="0"/>
              <a:t>disappeared during the past 10 years plus</a:t>
            </a:r>
            <a:r>
              <a:rPr lang="en-HK" sz="2200" dirty="0" smtClean="0"/>
              <a:t>.)</a:t>
            </a:r>
            <a:endParaRPr lang="en-HK" sz="2200" dirty="0"/>
          </a:p>
          <a:p>
            <a:pPr marL="0" indent="0">
              <a:lnSpc>
                <a:spcPct val="125000"/>
              </a:lnSpc>
              <a:buNone/>
            </a:pPr>
            <a:r>
              <a:rPr lang="en-HK" sz="2200" i="1" dirty="0"/>
              <a:t>(</a:t>
            </a:r>
            <a:r>
              <a:rPr lang="en-HK" sz="2200" i="1" dirty="0" smtClean="0"/>
              <a:t>iii)</a:t>
            </a:r>
            <a:r>
              <a:rPr lang="en-HK" sz="2200" dirty="0" smtClean="0"/>
              <a:t>  Controlling </a:t>
            </a:r>
            <a:r>
              <a:rPr lang="en-HK" sz="2200" dirty="0"/>
              <a:t>variables: the paper refers to the prior literature but without a specific reference. There may be “strange” variables. </a:t>
            </a:r>
            <a:r>
              <a:rPr lang="en-HK" sz="2200" dirty="0" smtClean="0"/>
              <a:t>And obviously missing RHS variables.  </a:t>
            </a:r>
            <a:r>
              <a:rPr lang="en-HK" sz="2200" dirty="0"/>
              <a:t>Also, coefficients with the wrong signs yet statistically significant. (Sign shifting but the significance and overall R-square does not</a:t>
            </a:r>
            <a:r>
              <a:rPr lang="en-HK" sz="2200" dirty="0" smtClean="0"/>
              <a:t>). </a:t>
            </a:r>
            <a:r>
              <a:rPr lang="en-HK" sz="2200" dirty="0" smtClean="0">
                <a:solidFill>
                  <a:srgbClr val="FF0000"/>
                </a:solidFill>
              </a:rPr>
              <a:t>NOWADAYS: Papers rarely raise the correct sign issue. “Consistent with the prior literature…..</a:t>
            </a:r>
            <a:endParaRPr lang="en-HK" sz="2200" dirty="0">
              <a:solidFill>
                <a:srgbClr val="FF0000"/>
              </a:solidFill>
            </a:endParaRPr>
          </a:p>
          <a:p>
            <a:pPr marL="0" indent="0" algn="ctr">
              <a:lnSpc>
                <a:spcPct val="125000"/>
              </a:lnSpc>
              <a:buNone/>
            </a:pPr>
            <a:endParaRPr lang="en-HK" sz="2200" b="1" i="1" dirty="0"/>
          </a:p>
          <a:p>
            <a:pPr marL="0" indent="0">
              <a:lnSpc>
                <a:spcPct val="125000"/>
              </a:lnSpc>
              <a:buNone/>
            </a:pPr>
            <a:endParaRPr lang="en-US" sz="2400" dirty="0"/>
          </a:p>
        </p:txBody>
      </p:sp>
      <p:sp>
        <p:nvSpPr>
          <p:cNvPr id="4" name="Slide Number Placeholder 3"/>
          <p:cNvSpPr>
            <a:spLocks noGrp="1"/>
          </p:cNvSpPr>
          <p:nvPr>
            <p:ph type="sldNum" sz="quarter" idx="12"/>
          </p:nvPr>
        </p:nvSpPr>
        <p:spPr/>
        <p:txBody>
          <a:bodyPr/>
          <a:lstStyle/>
          <a:p>
            <a:fld id="{A456C20E-0F8B-4BB4-B69F-4955849E3B6B}" type="slidenum">
              <a:rPr lang="en-US" smtClean="0"/>
              <a:pPr/>
              <a:t>4</a:t>
            </a:fld>
            <a:endParaRPr lang="en-US" dirty="0"/>
          </a:p>
        </p:txBody>
      </p:sp>
      <p:sp>
        <p:nvSpPr>
          <p:cNvPr id="5" name="Title 1"/>
          <p:cNvSpPr txBox="1">
            <a:spLocks/>
          </p:cNvSpPr>
          <p:nvPr/>
        </p:nvSpPr>
        <p:spPr bwMode="auto">
          <a:xfrm>
            <a:off x="0" y="-115887"/>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3000" b="1" dirty="0"/>
              <a:t>A Few </a:t>
            </a:r>
            <a:r>
              <a:rPr lang="en-HK" sz="3000" b="1" dirty="0" smtClean="0"/>
              <a:t>Basic </a:t>
            </a:r>
            <a:r>
              <a:rPr lang="en-HK" sz="3000" b="1" dirty="0"/>
              <a:t>Diagnostics</a:t>
            </a:r>
            <a:endParaRPr lang="en-US" sz="3000" dirty="0"/>
          </a:p>
        </p:txBody>
      </p:sp>
    </p:spTree>
    <p:extLst>
      <p:ext uri="{BB962C8B-B14F-4D97-AF65-F5344CB8AC3E}">
        <p14:creationId xmlns:p14="http://schemas.microsoft.com/office/powerpoint/2010/main" val="23780455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5</a:t>
            </a:fld>
            <a:endParaRPr lang="en-US" dirty="0"/>
          </a:p>
        </p:txBody>
      </p:sp>
      <p:sp>
        <p:nvSpPr>
          <p:cNvPr id="5" name="Title 1"/>
          <p:cNvSpPr txBox="1">
            <a:spLocks/>
          </p:cNvSpPr>
          <p:nvPr/>
        </p:nvSpPr>
        <p:spPr bwMode="auto">
          <a:xfrm>
            <a:off x="512618" y="-152400"/>
            <a:ext cx="7924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3000" b="1" dirty="0" smtClean="0"/>
              <a:t>“THE </a:t>
            </a:r>
            <a:r>
              <a:rPr lang="en-HK" sz="3000" b="1" dirty="0" smtClean="0"/>
              <a:t>CLEVER </a:t>
            </a:r>
            <a:r>
              <a:rPr lang="en-HK" sz="3000" b="1" dirty="0" smtClean="0"/>
              <a:t>ONE”</a:t>
            </a:r>
            <a:endParaRPr lang="en-US" sz="3000" dirty="0"/>
          </a:p>
        </p:txBody>
      </p:sp>
      <p:sp>
        <p:nvSpPr>
          <p:cNvPr id="2" name="Content Placeholder 1"/>
          <p:cNvSpPr>
            <a:spLocks noGrp="1"/>
          </p:cNvSpPr>
          <p:nvPr>
            <p:ph idx="1"/>
          </p:nvPr>
        </p:nvSpPr>
        <p:spPr>
          <a:xfrm>
            <a:off x="228600" y="1066800"/>
            <a:ext cx="8686800" cy="4486910"/>
          </a:xfrm>
        </p:spPr>
        <p:txBody>
          <a:bodyPr>
            <a:noAutofit/>
          </a:bodyPr>
          <a:lstStyle/>
          <a:p>
            <a:pPr marL="0" indent="0">
              <a:lnSpc>
                <a:spcPct val="111000"/>
              </a:lnSpc>
              <a:buNone/>
            </a:pPr>
            <a:r>
              <a:rPr lang="en-HK" sz="2000" i="1" dirty="0" smtClean="0"/>
              <a:t>(iv)</a:t>
            </a:r>
            <a:r>
              <a:rPr lang="en-HK" sz="2000" dirty="0"/>
              <a:t> </a:t>
            </a:r>
            <a:r>
              <a:rPr lang="en-HK" sz="2000" dirty="0" smtClean="0"/>
              <a:t>  There </a:t>
            </a:r>
            <a:r>
              <a:rPr lang="en-HK" sz="2000" dirty="0"/>
              <a:t>are two steps to implement this diagnostic. </a:t>
            </a:r>
            <a:endParaRPr lang="en-HK" sz="2000" dirty="0" smtClean="0"/>
          </a:p>
          <a:p>
            <a:pPr marL="0" indent="0">
              <a:lnSpc>
                <a:spcPct val="111000"/>
              </a:lnSpc>
              <a:buNone/>
            </a:pPr>
            <a:r>
              <a:rPr lang="en-HK" sz="2000" dirty="0" smtClean="0"/>
              <a:t>    First</a:t>
            </a:r>
            <a:r>
              <a:rPr lang="en-HK" sz="2000" dirty="0"/>
              <a:t>, rank the bivariate correlations; that is, rank each and every independent variable in terms of their simple correlations with the dependent variable. The table of descriptive statistics’ should provide the relevant data. It may for example be the case that the correlation the MVI and the dependent variable ranks say number 10 out of a total of say 15 independent variables (excluding the FEs). </a:t>
            </a:r>
            <a:endParaRPr lang="en-HK" sz="2000" dirty="0" smtClean="0"/>
          </a:p>
          <a:p>
            <a:pPr marL="0" indent="0">
              <a:lnSpc>
                <a:spcPct val="111000"/>
              </a:lnSpc>
              <a:buNone/>
            </a:pPr>
            <a:r>
              <a:rPr lang="en-HK" sz="2000" dirty="0"/>
              <a:t> </a:t>
            </a:r>
            <a:r>
              <a:rPr lang="en-HK" sz="2000" dirty="0" smtClean="0"/>
              <a:t>   In </a:t>
            </a:r>
            <a:r>
              <a:rPr lang="en-HK" sz="2000" dirty="0"/>
              <a:t>the second </a:t>
            </a:r>
            <a:r>
              <a:rPr lang="en-HK" sz="2000" dirty="0" smtClean="0"/>
              <a:t>step, </a:t>
            </a:r>
            <a:r>
              <a:rPr lang="en-HK" sz="2000" dirty="0"/>
              <a:t>rank the variables in terms of t-statistics (absolute values, to be sure).</a:t>
            </a:r>
          </a:p>
          <a:p>
            <a:pPr marL="0" indent="0">
              <a:lnSpc>
                <a:spcPct val="111000"/>
              </a:lnSpc>
              <a:buNone/>
            </a:pPr>
            <a:endParaRPr lang="en-HK" sz="800" b="1" dirty="0" smtClean="0"/>
          </a:p>
          <a:p>
            <a:pPr marL="0" indent="0">
              <a:lnSpc>
                <a:spcPct val="111000"/>
              </a:lnSpc>
              <a:buNone/>
            </a:pPr>
            <a:r>
              <a:rPr lang="en-HK" sz="2000" b="1" dirty="0" smtClean="0"/>
              <a:t>       Issue</a:t>
            </a:r>
            <a:r>
              <a:rPr lang="en-HK" sz="2000" b="1" dirty="0"/>
              <a:t>: Which will rank the best, the simple correlation or the </a:t>
            </a:r>
            <a:r>
              <a:rPr lang="en-HK" sz="2000" b="1" dirty="0" smtClean="0"/>
              <a:t>t-statistic?</a:t>
            </a:r>
          </a:p>
          <a:p>
            <a:pPr marL="0" indent="0">
              <a:lnSpc>
                <a:spcPct val="111000"/>
              </a:lnSpc>
              <a:buNone/>
            </a:pPr>
            <a:r>
              <a:rPr lang="en-HK" sz="2000" b="1" dirty="0" smtClean="0"/>
              <a:t>       </a:t>
            </a:r>
            <a:r>
              <a:rPr lang="en-HK" sz="2000" dirty="0" smtClean="0"/>
              <a:t>Note</a:t>
            </a:r>
            <a:r>
              <a:rPr lang="en-HK" sz="2000" dirty="0"/>
              <a:t>: My null hypothesis, in a world without screen-picking, a fifty-fifty   </a:t>
            </a:r>
            <a:r>
              <a:rPr lang="en-HK" sz="2000" dirty="0" smtClean="0"/>
              <a:t>proposition</a:t>
            </a:r>
          </a:p>
          <a:p>
            <a:pPr marL="0" indent="0">
              <a:lnSpc>
                <a:spcPct val="111000"/>
              </a:lnSpc>
              <a:buNone/>
            </a:pPr>
            <a:r>
              <a:rPr lang="en-HK" sz="2000" dirty="0" smtClean="0"/>
              <a:t>       Note</a:t>
            </a:r>
            <a:r>
              <a:rPr lang="en-HK" sz="2000" dirty="0"/>
              <a:t>: the past few years a majority of papers no longer report on t-statistics. (Instead, on P-inequalities or </a:t>
            </a:r>
            <a:r>
              <a:rPr lang="en-HK" sz="2000" dirty="0" err="1" smtClean="0"/>
              <a:t>Std</a:t>
            </a:r>
            <a:r>
              <a:rPr lang="en-HK" sz="2000" dirty="0" smtClean="0"/>
              <a:t>-error)</a:t>
            </a:r>
            <a:endParaRPr lang="en-HK" sz="2000" dirty="0"/>
          </a:p>
          <a:p>
            <a:pPr marL="0" indent="0">
              <a:lnSpc>
                <a:spcPct val="125000"/>
              </a:lnSpc>
              <a:buNone/>
            </a:pPr>
            <a:endParaRPr lang="en-US" sz="2000" dirty="0"/>
          </a:p>
        </p:txBody>
      </p:sp>
    </p:spTree>
    <p:extLst>
      <p:ext uri="{BB962C8B-B14F-4D97-AF65-F5344CB8AC3E}">
        <p14:creationId xmlns:p14="http://schemas.microsoft.com/office/powerpoint/2010/main" val="2640067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6</a:t>
            </a:fld>
            <a:endParaRPr lang="en-US" dirty="0"/>
          </a:p>
        </p:txBody>
      </p:sp>
      <p:sp>
        <p:nvSpPr>
          <p:cNvPr id="5" name="Title 1"/>
          <p:cNvSpPr txBox="1">
            <a:spLocks/>
          </p:cNvSpPr>
          <p:nvPr/>
        </p:nvSpPr>
        <p:spPr bwMode="auto">
          <a:xfrm>
            <a:off x="609600" y="-228600"/>
            <a:ext cx="7924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3000" b="1" dirty="0"/>
              <a:t>Yes, Most People Are Aware…..</a:t>
            </a:r>
            <a:endParaRPr lang="en-US" sz="3000" dirty="0"/>
          </a:p>
        </p:txBody>
      </p:sp>
      <p:sp>
        <p:nvSpPr>
          <p:cNvPr id="2" name="Content Placeholder 1"/>
          <p:cNvSpPr>
            <a:spLocks noGrp="1"/>
          </p:cNvSpPr>
          <p:nvPr>
            <p:ph idx="1"/>
          </p:nvPr>
        </p:nvSpPr>
        <p:spPr>
          <a:xfrm>
            <a:off x="457200" y="990600"/>
            <a:ext cx="8229600" cy="5060950"/>
          </a:xfrm>
        </p:spPr>
        <p:txBody>
          <a:bodyPr>
            <a:noAutofit/>
          </a:bodyPr>
          <a:lstStyle/>
          <a:p>
            <a:pPr marL="514350" indent="-514350">
              <a:lnSpc>
                <a:spcPct val="120000"/>
              </a:lnSpc>
              <a:buAutoNum type="romanLcParenBoth" startAt="6"/>
            </a:pPr>
            <a:r>
              <a:rPr lang="en-HK" sz="2200" dirty="0" smtClean="0"/>
              <a:t>This diagnostic addresses </a:t>
            </a:r>
            <a:r>
              <a:rPr lang="en-HK" sz="2200" dirty="0"/>
              <a:t>the large N issue: Is it not the case that the t-statistics can look on the low side – “I am not the least impressed” </a:t>
            </a:r>
            <a:r>
              <a:rPr lang="en-HK" sz="2200" dirty="0" smtClean="0"/>
              <a:t>-- given </a:t>
            </a:r>
            <a:r>
              <a:rPr lang="en-HK" sz="2200" dirty="0"/>
              <a:t>how large the N is? Obvious case: N=40,000 though the t-statistic is say 2.8.   Can we firm up this </a:t>
            </a:r>
            <a:r>
              <a:rPr lang="en-HK" sz="2200" dirty="0" smtClean="0"/>
              <a:t>idea?</a:t>
            </a:r>
          </a:p>
          <a:p>
            <a:pPr marL="0" indent="0">
              <a:lnSpc>
                <a:spcPct val="120000"/>
              </a:lnSpc>
              <a:buNone/>
            </a:pPr>
            <a:r>
              <a:rPr lang="en-HK" sz="2200" dirty="0"/>
              <a:t> </a:t>
            </a:r>
            <a:r>
              <a:rPr lang="en-HK" sz="2200" dirty="0" smtClean="0"/>
              <a:t>              Rule</a:t>
            </a:r>
            <a:r>
              <a:rPr lang="en-HK" sz="2200" dirty="0"/>
              <a:t>: The effect is too modest </a:t>
            </a:r>
            <a:r>
              <a:rPr lang="en-HK" sz="2200" dirty="0" smtClean="0"/>
              <a:t>(in my opinion) </a:t>
            </a:r>
            <a:r>
              <a:rPr lang="en-HK" sz="2200" dirty="0"/>
              <a:t>if</a:t>
            </a:r>
          </a:p>
          <a:p>
            <a:pPr marL="0" indent="0" algn="ctr">
              <a:lnSpc>
                <a:spcPct val="120000"/>
              </a:lnSpc>
              <a:buNone/>
            </a:pPr>
            <a:r>
              <a:rPr lang="en-HK" sz="2200" b="1" dirty="0" smtClean="0">
                <a:latin typeface="Times New Roman" panose="02020603050405020304" pitchFamily="18" charset="0"/>
                <a:cs typeface="Times New Roman" panose="02020603050405020304" pitchFamily="18" charset="0"/>
              </a:rPr>
              <a:t>t-statistic/</a:t>
            </a:r>
            <a:r>
              <a:rPr lang="en-HK" sz="2200" b="1" dirty="0" err="1" smtClean="0">
                <a:latin typeface="Times New Roman" panose="02020603050405020304" pitchFamily="18" charset="0"/>
                <a:cs typeface="Times New Roman" panose="02020603050405020304" pitchFamily="18" charset="0"/>
              </a:rPr>
              <a:t>sqrt</a:t>
            </a:r>
            <a:r>
              <a:rPr lang="en-HK" sz="2200" b="1" dirty="0" smtClean="0">
                <a:latin typeface="Times New Roman" panose="02020603050405020304" pitchFamily="18" charset="0"/>
                <a:cs typeface="Times New Roman" panose="02020603050405020304" pitchFamily="18" charset="0"/>
              </a:rPr>
              <a:t>(N) &lt; 0.03</a:t>
            </a:r>
          </a:p>
          <a:p>
            <a:pPr marL="0" indent="0" algn="ctr">
              <a:lnSpc>
                <a:spcPct val="120000"/>
              </a:lnSpc>
              <a:buNone/>
            </a:pPr>
            <a:r>
              <a:rPr lang="en-HK" sz="2200" i="1" dirty="0" smtClean="0"/>
              <a:t>Ex. If N=40,000, then I think the t-stat ought to be at least 6.</a:t>
            </a:r>
          </a:p>
          <a:p>
            <a:pPr marL="0" indent="0">
              <a:lnSpc>
                <a:spcPct val="120000"/>
              </a:lnSpc>
              <a:buNone/>
            </a:pPr>
            <a:r>
              <a:rPr lang="en-HK" sz="2200" dirty="0" smtClean="0"/>
              <a:t>    </a:t>
            </a:r>
            <a:r>
              <a:rPr lang="en-HK" sz="2200" dirty="0"/>
              <a:t>(Note: A distribution N(0,1) </a:t>
            </a:r>
            <a:r>
              <a:rPr lang="en-HK" sz="2200" dirty="0" smtClean="0"/>
              <a:t>effectively the same as </a:t>
            </a:r>
            <a:r>
              <a:rPr lang="en-HK" sz="2200" dirty="0"/>
              <a:t>N(0.03,1) )</a:t>
            </a:r>
            <a:r>
              <a:rPr lang="en-HK" sz="2200" dirty="0" smtClean="0"/>
              <a:t>.</a:t>
            </a:r>
            <a:endParaRPr lang="en-HK" sz="2200" dirty="0"/>
          </a:p>
          <a:p>
            <a:pPr marL="0" indent="0">
              <a:lnSpc>
                <a:spcPct val="120000"/>
              </a:lnSpc>
              <a:buNone/>
            </a:pPr>
            <a:r>
              <a:rPr lang="en-HK" sz="2200" dirty="0" smtClean="0"/>
              <a:t>    </a:t>
            </a:r>
            <a:r>
              <a:rPr lang="en-HK" sz="2200" dirty="0"/>
              <a:t>I</a:t>
            </a:r>
            <a:r>
              <a:rPr lang="en-HK" sz="2200" dirty="0" smtClean="0"/>
              <a:t>f </a:t>
            </a:r>
            <a:r>
              <a:rPr lang="en-HK" sz="2200" dirty="0"/>
              <a:t>the inequality holds then the variable can be deleted without changing the R-square; first three digits will remain the </a:t>
            </a:r>
            <a:r>
              <a:rPr lang="en-HK" sz="2200" dirty="0" smtClean="0"/>
              <a:t>same.</a:t>
            </a:r>
          </a:p>
          <a:p>
            <a:pPr marL="0" indent="0">
              <a:lnSpc>
                <a:spcPct val="120000"/>
              </a:lnSpc>
              <a:buNone/>
            </a:pPr>
            <a:r>
              <a:rPr lang="en-HK" sz="2200" i="1" dirty="0" smtClean="0"/>
              <a:t>In </a:t>
            </a:r>
            <a:r>
              <a:rPr lang="en-HK" sz="2200" i="1" dirty="0" err="1" smtClean="0"/>
              <a:t>Johannesson</a:t>
            </a:r>
            <a:r>
              <a:rPr lang="en-HK" sz="2200" i="1" dirty="0" smtClean="0"/>
              <a:t>, </a:t>
            </a:r>
            <a:r>
              <a:rPr lang="en-HK" sz="2200" i="1" dirty="0" err="1" smtClean="0"/>
              <a:t>Zhai</a:t>
            </a:r>
            <a:r>
              <a:rPr lang="en-HK" sz="2200" i="1" dirty="0" smtClean="0"/>
              <a:t>, and JO;  SSRN (very soon)</a:t>
            </a:r>
            <a:endParaRPr lang="en-HK" sz="2200" i="1" dirty="0"/>
          </a:p>
        </p:txBody>
      </p:sp>
    </p:spTree>
    <p:extLst>
      <p:ext uri="{BB962C8B-B14F-4D97-AF65-F5344CB8AC3E}">
        <p14:creationId xmlns:p14="http://schemas.microsoft.com/office/powerpoint/2010/main" val="185251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7</a:t>
            </a:fld>
            <a:endParaRPr lang="en-US" dirty="0"/>
          </a:p>
        </p:txBody>
      </p:sp>
      <p:sp>
        <p:nvSpPr>
          <p:cNvPr id="5" name="Title 1"/>
          <p:cNvSpPr txBox="1">
            <a:spLocks/>
          </p:cNvSpPr>
          <p:nvPr/>
        </p:nvSpPr>
        <p:spPr bwMode="auto">
          <a:xfrm>
            <a:off x="609600" y="252413"/>
            <a:ext cx="7924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3000" b="1" dirty="0"/>
              <a:t>TWO UNERLYING ISSUES </a:t>
            </a:r>
            <a:r>
              <a:rPr lang="en-HK" sz="3000" b="1" dirty="0" smtClean="0"/>
              <a:t>SET </a:t>
            </a:r>
            <a:r>
              <a:rPr lang="en-HK" sz="3000" b="1" dirty="0"/>
              <a:t>THE STAGE FOR      UNWARRANED/FALSE CONCUSIONS</a:t>
            </a:r>
            <a:endParaRPr lang="en-US" sz="3000" dirty="0"/>
          </a:p>
        </p:txBody>
      </p:sp>
      <p:sp>
        <p:nvSpPr>
          <p:cNvPr id="2" name="Content Placeholder 1"/>
          <p:cNvSpPr>
            <a:spLocks noGrp="1"/>
          </p:cNvSpPr>
          <p:nvPr>
            <p:ph idx="1"/>
          </p:nvPr>
        </p:nvSpPr>
        <p:spPr>
          <a:xfrm>
            <a:off x="457200" y="1612900"/>
            <a:ext cx="8229600" cy="4525963"/>
          </a:xfrm>
        </p:spPr>
        <p:txBody>
          <a:bodyPr>
            <a:noAutofit/>
          </a:bodyPr>
          <a:lstStyle/>
          <a:p>
            <a:pPr>
              <a:lnSpc>
                <a:spcPct val="150000"/>
              </a:lnSpc>
              <a:spcBef>
                <a:spcPts val="0"/>
              </a:spcBef>
            </a:pPr>
            <a:r>
              <a:rPr lang="en-HK" sz="2200" b="1" dirty="0" smtClean="0"/>
              <a:t>Researchers </a:t>
            </a:r>
            <a:r>
              <a:rPr lang="en-HK" sz="2200" b="1" dirty="0"/>
              <a:t>feel pressured into posing farfetched hypotheses – if not farfetched, then, either, “not new” or “too obvious”. </a:t>
            </a:r>
          </a:p>
          <a:p>
            <a:pPr marL="0" indent="0">
              <a:lnSpc>
                <a:spcPct val="150000"/>
              </a:lnSpc>
              <a:spcBef>
                <a:spcPts val="0"/>
              </a:spcBef>
              <a:buNone/>
            </a:pPr>
            <a:r>
              <a:rPr lang="en-HK" sz="2200" dirty="0"/>
              <a:t>    (Note: </a:t>
            </a:r>
            <a:r>
              <a:rPr lang="en-HK" sz="2200" dirty="0" smtClean="0"/>
              <a:t> Farfetched </a:t>
            </a:r>
            <a:r>
              <a:rPr lang="en-HK" sz="2200" dirty="0"/>
              <a:t>hypothesis often contrary to elementary equilibrium  </a:t>
            </a:r>
            <a:r>
              <a:rPr lang="en-HK" sz="2200" dirty="0" smtClean="0"/>
              <a:t>(rationality) concepts</a:t>
            </a:r>
            <a:r>
              <a:rPr lang="en-HK" sz="2200" dirty="0"/>
              <a:t>.)</a:t>
            </a:r>
          </a:p>
          <a:p>
            <a:pPr>
              <a:lnSpc>
                <a:spcPct val="150000"/>
              </a:lnSpc>
              <a:spcBef>
                <a:spcPts val="0"/>
              </a:spcBef>
            </a:pPr>
            <a:r>
              <a:rPr lang="en-HK" sz="2200" b="1" dirty="0" smtClean="0"/>
              <a:t>Generally </a:t>
            </a:r>
            <a:r>
              <a:rPr lang="en-HK" sz="2200" b="1" dirty="0"/>
              <a:t>Accepted Accounting Research Principles focus almost solely on star-gazing. This aspect stands in sharp contrast to the so-called real sciences.</a:t>
            </a:r>
          </a:p>
          <a:p>
            <a:pPr marL="0" indent="0">
              <a:lnSpc>
                <a:spcPct val="150000"/>
              </a:lnSpc>
              <a:spcBef>
                <a:spcPts val="0"/>
              </a:spcBef>
              <a:buNone/>
            </a:pPr>
            <a:r>
              <a:rPr lang="en-HK" sz="2200" dirty="0"/>
              <a:t>   (Note: In the sciences the issue of “RQ” comes up late rather than early in the </a:t>
            </a:r>
            <a:r>
              <a:rPr lang="en-HK" sz="2200" dirty="0" smtClean="0"/>
              <a:t>paper)</a:t>
            </a:r>
            <a:endParaRPr lang="en-HK" sz="2200" dirty="0"/>
          </a:p>
        </p:txBody>
      </p:sp>
    </p:spTree>
    <p:extLst>
      <p:ext uri="{BB962C8B-B14F-4D97-AF65-F5344CB8AC3E}">
        <p14:creationId xmlns:p14="http://schemas.microsoft.com/office/powerpoint/2010/main" val="2984306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8</a:t>
            </a:fld>
            <a:endParaRPr lang="en-US" dirty="0"/>
          </a:p>
        </p:txBody>
      </p:sp>
      <p:sp>
        <p:nvSpPr>
          <p:cNvPr id="5" name="Title 1"/>
          <p:cNvSpPr txBox="1">
            <a:spLocks/>
          </p:cNvSpPr>
          <p:nvPr/>
        </p:nvSpPr>
        <p:spPr bwMode="auto">
          <a:xfrm>
            <a:off x="609600" y="252413"/>
            <a:ext cx="7924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3000" b="1" dirty="0" smtClean="0"/>
              <a:t> </a:t>
            </a:r>
            <a:r>
              <a:rPr lang="en-HK" sz="3000" b="1" dirty="0"/>
              <a:t>UNERLYING ISSUES </a:t>
            </a:r>
            <a:r>
              <a:rPr lang="en-HK" sz="3000" b="1" dirty="0" smtClean="0"/>
              <a:t>SET </a:t>
            </a:r>
            <a:r>
              <a:rPr lang="en-HK" sz="3000" b="1" dirty="0"/>
              <a:t>THE STAGE FOR      UNWARRANED/FALSE CONCUSIONS</a:t>
            </a:r>
            <a:endParaRPr lang="en-US" sz="3000" dirty="0"/>
          </a:p>
        </p:txBody>
      </p:sp>
      <p:sp>
        <p:nvSpPr>
          <p:cNvPr id="2" name="Content Placeholder 1"/>
          <p:cNvSpPr>
            <a:spLocks noGrp="1"/>
          </p:cNvSpPr>
          <p:nvPr>
            <p:ph idx="1"/>
          </p:nvPr>
        </p:nvSpPr>
        <p:spPr>
          <a:xfrm>
            <a:off x="457200" y="1612900"/>
            <a:ext cx="8229600" cy="4525963"/>
          </a:xfrm>
        </p:spPr>
        <p:txBody>
          <a:bodyPr>
            <a:noAutofit/>
          </a:bodyPr>
          <a:lstStyle/>
          <a:p>
            <a:pPr>
              <a:lnSpc>
                <a:spcPct val="150000"/>
              </a:lnSpc>
              <a:spcBef>
                <a:spcPts val="0"/>
              </a:spcBef>
            </a:pPr>
            <a:r>
              <a:rPr lang="en-HK" sz="2200" dirty="0" smtClean="0"/>
              <a:t>We have to come to grips with the fact that there are many nicely crafted papers ( by famous scholars) that are unlikely to be valid in a substantive sense. (Ioannides observation: many papers that have been repudiated using the gold-standard paradigm (double blind tests) remain part of the medical literature.</a:t>
            </a:r>
          </a:p>
          <a:p>
            <a:pPr>
              <a:lnSpc>
                <a:spcPct val="150000"/>
              </a:lnSpc>
              <a:spcBef>
                <a:spcPts val="0"/>
              </a:spcBef>
            </a:pPr>
            <a:r>
              <a:rPr lang="en-HK" sz="2200" dirty="0" smtClean="0"/>
              <a:t>The use of hold-out samples would most likely reject more than half of papers published. Who cares? </a:t>
            </a:r>
            <a:r>
              <a:rPr lang="en-HK" sz="2200" dirty="0" smtClean="0">
                <a:solidFill>
                  <a:srgbClr val="FF0000"/>
                </a:solidFill>
              </a:rPr>
              <a:t>How long shall “we” pretend that this is fine? </a:t>
            </a:r>
          </a:p>
          <a:p>
            <a:pPr>
              <a:lnSpc>
                <a:spcPct val="150000"/>
              </a:lnSpc>
              <a:spcBef>
                <a:spcPts val="0"/>
              </a:spcBef>
            </a:pPr>
            <a:r>
              <a:rPr lang="en-HK" sz="2200" b="1" dirty="0" smtClean="0"/>
              <a:t>And what about totally dismissing annual regressions</a:t>
            </a:r>
            <a:r>
              <a:rPr lang="en-HK" sz="2200" dirty="0" smtClean="0">
                <a:solidFill>
                  <a:srgbClr val="FF0000"/>
                </a:solidFill>
              </a:rPr>
              <a:t>??</a:t>
            </a:r>
          </a:p>
          <a:p>
            <a:pPr marL="0" indent="0">
              <a:lnSpc>
                <a:spcPct val="150000"/>
              </a:lnSpc>
              <a:spcBef>
                <a:spcPts val="0"/>
              </a:spcBef>
              <a:buNone/>
            </a:pPr>
            <a:endParaRPr lang="en-HK" sz="2200" dirty="0">
              <a:solidFill>
                <a:srgbClr val="FF0000"/>
              </a:solidFill>
            </a:endParaRPr>
          </a:p>
        </p:txBody>
      </p:sp>
    </p:spTree>
    <p:extLst>
      <p:ext uri="{BB962C8B-B14F-4D97-AF65-F5344CB8AC3E}">
        <p14:creationId xmlns:p14="http://schemas.microsoft.com/office/powerpoint/2010/main" val="21677341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56C20E-0F8B-4BB4-B69F-4955849E3B6B}" type="slidenum">
              <a:rPr lang="en-US" smtClean="0"/>
              <a:pPr/>
              <a:t>9</a:t>
            </a:fld>
            <a:endParaRPr lang="en-US" dirty="0"/>
          </a:p>
        </p:txBody>
      </p:sp>
      <p:sp>
        <p:nvSpPr>
          <p:cNvPr id="5" name="Title 1"/>
          <p:cNvSpPr txBox="1">
            <a:spLocks/>
          </p:cNvSpPr>
          <p:nvPr/>
        </p:nvSpPr>
        <p:spPr bwMode="auto">
          <a:xfrm>
            <a:off x="914400" y="3048000"/>
            <a:ext cx="716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r>
              <a:rPr lang="en-HK" sz="4000" b="1" dirty="0" smtClean="0"/>
              <a:t>Thank  you</a:t>
            </a:r>
            <a:endParaRPr lang="en-US" sz="4000" dirty="0"/>
          </a:p>
        </p:txBody>
      </p:sp>
    </p:spTree>
    <p:extLst>
      <p:ext uri="{BB962C8B-B14F-4D97-AF65-F5344CB8AC3E}">
        <p14:creationId xmlns:p14="http://schemas.microsoft.com/office/powerpoint/2010/main" val="1728261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2246</TotalTime>
  <Words>941</Words>
  <Application>Microsoft Office PowerPoint</Application>
  <PresentationFormat>On-screen Show (4:3)</PresentationFormat>
  <Paragraphs>64</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標楷體</vt:lpstr>
      <vt:lpstr>ＭＳ Ｐゴシック</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hkpuadmin</dc:creator>
  <cp:lastModifiedBy>Ohlson James</cp:lastModifiedBy>
  <cp:revision>333</cp:revision>
  <cp:lastPrinted>2020-06-04T07:05:03Z</cp:lastPrinted>
  <dcterms:created xsi:type="dcterms:W3CDTF">2010-02-24T09:41:53Z</dcterms:created>
  <dcterms:modified xsi:type="dcterms:W3CDTF">2020-06-05T05:34:22Z</dcterms:modified>
</cp:coreProperties>
</file>