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79" r:id="rId2"/>
    <p:sldId id="257" r:id="rId3"/>
    <p:sldId id="258" r:id="rId4"/>
    <p:sldId id="260" r:id="rId5"/>
    <p:sldId id="264" r:id="rId6"/>
    <p:sldId id="265" r:id="rId7"/>
    <p:sldId id="266" r:id="rId8"/>
    <p:sldId id="267" r:id="rId9"/>
    <p:sldId id="268" r:id="rId10"/>
    <p:sldId id="261" r:id="rId11"/>
    <p:sldId id="272" r:id="rId12"/>
    <p:sldId id="277" r:id="rId13"/>
    <p:sldId id="273" r:id="rId14"/>
    <p:sldId id="274" r:id="rId15"/>
    <p:sldId id="275" r:id="rId16"/>
    <p:sldId id="27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2522" autoAdjust="0"/>
    <p:restoredTop sz="94660"/>
  </p:normalViewPr>
  <p:slideViewPr>
    <p:cSldViewPr>
      <p:cViewPr varScale="1">
        <p:scale>
          <a:sx n="112" d="100"/>
          <a:sy n="112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908"/>
    </p:cViewPr>
  </p:sorterViewPr>
  <p:notesViewPr>
    <p:cSldViewPr>
      <p:cViewPr varScale="1">
        <p:scale>
          <a:sx n="41" d="100"/>
          <a:sy n="41" d="100"/>
        </p:scale>
        <p:origin x="2264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4D187F-E4BA-4410-99BF-7CEA504C274C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9F2C90-BB5B-4CBF-9888-74455289D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562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9F2C90-BB5B-4CBF-9888-74455289D17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563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9F2C90-BB5B-4CBF-9888-74455289D17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095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9F2C90-BB5B-4CBF-9888-74455289D17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79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7_Section Hea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6369538"/>
            <a:ext cx="1718268" cy="4884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297" y="869253"/>
            <a:ext cx="7479173" cy="210534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040" y="3623250"/>
            <a:ext cx="3618769" cy="1647776"/>
          </a:xfrm>
          <a:prstGeom prst="rect">
            <a:avLst/>
          </a:prstGeom>
        </p:spPr>
      </p:pic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94297" y="3075409"/>
            <a:ext cx="4573032" cy="325793"/>
          </a:xfrm>
          <a:prstGeom prst="rect">
            <a:avLst/>
          </a:prstGeom>
        </p:spPr>
        <p:txBody>
          <a:bodyPr tIns="0" bIns="0" anchor="ctr">
            <a:noAutofit/>
          </a:bodyPr>
          <a:lstStyle>
            <a:lvl1pPr marL="0" indent="0" algn="l">
              <a:buNone/>
              <a:defRPr sz="2000" b="1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Presenter/Author name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94298" y="3445499"/>
            <a:ext cx="4572710" cy="298681"/>
          </a:xfrm>
          <a:prstGeom prst="rect">
            <a:avLst/>
          </a:prstGeom>
        </p:spPr>
        <p:txBody>
          <a:bodyPr tIns="0" bIns="0" anchor="ctr">
            <a:noAutofit/>
          </a:bodyPr>
          <a:lstStyle>
            <a:lvl1pPr marL="0" indent="0">
              <a:buFont typeface="+mj-lt"/>
              <a:buNone/>
              <a:defRPr sz="1800" b="1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Font typeface="+mj-lt"/>
              <a:buNone/>
              <a:defRPr/>
            </a:lvl2pPr>
            <a:lvl3pPr marL="914400" indent="0">
              <a:buFont typeface="+mj-lt"/>
              <a:buNone/>
              <a:defRPr/>
            </a:lvl3pPr>
            <a:lvl4pPr marL="1371600" indent="0">
              <a:buFont typeface="+mj-lt"/>
              <a:buNone/>
              <a:defRPr/>
            </a:lvl4pPr>
            <a:lvl5pPr marL="1828800" indent="0">
              <a:buFont typeface="+mj-lt"/>
              <a:buNone/>
              <a:defRPr/>
            </a:lvl5pPr>
          </a:lstStyle>
          <a:p>
            <a:pPr lvl="0"/>
            <a:r>
              <a:rPr lang="en-US" dirty="0" smtClean="0"/>
              <a:t>Presenter/Author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4298" y="3798524"/>
            <a:ext cx="4572710" cy="222102"/>
          </a:xfrm>
          <a:prstGeom prst="rect">
            <a:avLst/>
          </a:prstGeom>
        </p:spPr>
        <p:txBody>
          <a:bodyPr tIns="0" bIns="0" anchor="ctr">
            <a:noAutofit/>
          </a:bodyPr>
          <a:lstStyle>
            <a:lvl1pPr marL="0" indent="0">
              <a:buFont typeface="+mj-lt"/>
              <a:buNone/>
              <a:defRPr sz="1600" b="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Font typeface="+mj-lt"/>
              <a:buNone/>
              <a:defRPr/>
            </a:lvl2pPr>
            <a:lvl3pPr marL="914400" indent="0">
              <a:buFont typeface="+mj-lt"/>
              <a:buNone/>
              <a:defRPr/>
            </a:lvl3pPr>
            <a:lvl4pPr marL="1371600" indent="0">
              <a:buFont typeface="+mj-lt"/>
              <a:buNone/>
              <a:defRPr/>
            </a:lvl4pPr>
            <a:lvl5pPr marL="1828800" indent="0">
              <a:buFont typeface="+mj-lt"/>
              <a:buNone/>
              <a:defRPr/>
            </a:lvl5pPr>
          </a:lstStyle>
          <a:p>
            <a:pPr lvl="0"/>
            <a:r>
              <a:rPr lang="en-US" dirty="0" smtClean="0"/>
              <a:t>DAY, MONTH, DATE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117" y="5833853"/>
            <a:ext cx="1822681" cy="59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601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/>
          </p:nvPr>
        </p:nvSpPr>
        <p:spPr>
          <a:xfrm>
            <a:off x="628650" y="1621229"/>
            <a:ext cx="7886700" cy="42132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>
          <a:xfrm>
            <a:off x="6565971" y="6495181"/>
            <a:ext cx="1879041" cy="19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September 2016</a:t>
            </a:r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5012" y="6495181"/>
            <a:ext cx="484870" cy="19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11A08F1D-E2C6-4AF2-85A4-9F7F34810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0896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5_Section Hea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6395590"/>
            <a:ext cx="4220308" cy="4624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507" y="1270000"/>
            <a:ext cx="7479173" cy="210534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040" y="3623250"/>
            <a:ext cx="3618769" cy="16477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117" y="5833853"/>
            <a:ext cx="1822681" cy="59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4628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6_Section Header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5773195"/>
            <a:ext cx="9144000" cy="11049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507" y="1270000"/>
            <a:ext cx="7479173" cy="210534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0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62" y="5827208"/>
            <a:ext cx="1828800" cy="59453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8809" y="3667642"/>
            <a:ext cx="3429000" cy="1558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569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9_Section Header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5773196"/>
            <a:ext cx="9144000" cy="1104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507" y="1270000"/>
            <a:ext cx="7479173" cy="210534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62" y="5827208"/>
            <a:ext cx="1828800" cy="5945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040" y="3623250"/>
            <a:ext cx="3618769" cy="1647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546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8_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-10048" y="5773196"/>
            <a:ext cx="9154048" cy="1104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507" y="1270000"/>
            <a:ext cx="7479173" cy="210534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040" y="3623250"/>
            <a:ext cx="3618769" cy="16477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62" y="5827208"/>
            <a:ext cx="1828800" cy="594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427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284872"/>
            <a:ext cx="2190541" cy="5731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985" y="2480305"/>
            <a:ext cx="3730859" cy="1897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4500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>
            <a:lvl1pPr algn="l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September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/>
            </a:lvl1pPr>
          </a:lstStyle>
          <a:p>
            <a:fld id="{11A08F1D-E2C6-4AF2-85A4-9F7F34810E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725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6288576"/>
            <a:ext cx="9144000" cy="5922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628650" y="333483"/>
            <a:ext cx="7886700" cy="12769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>
          <a:xfrm>
            <a:off x="628650" y="1610469"/>
            <a:ext cx="7886700" cy="40422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6565971" y="6495181"/>
            <a:ext cx="1879041" cy="19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September 2016</a:t>
            </a:r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5012" y="6495181"/>
            <a:ext cx="484870" cy="19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11A08F1D-E2C6-4AF2-85A4-9F7F34810EAC}" type="slidenum">
              <a:rPr lang="en-US" smtClean="0"/>
              <a:t>‹#›</a:t>
            </a:fld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43280" y="6445078"/>
            <a:ext cx="914400" cy="299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061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9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94297" y="609601"/>
            <a:ext cx="7479173" cy="2167127"/>
          </a:xfrm>
        </p:spPr>
        <p:txBody>
          <a:bodyPr/>
          <a:lstStyle/>
          <a:p>
            <a:r>
              <a:rPr lang="en-US" sz="7200" b="1" dirty="0"/>
              <a:t>Longevity </a:t>
            </a:r>
            <a:r>
              <a:rPr lang="en-US" sz="7200" b="1" dirty="0" smtClean="0"/>
              <a:t>12</a:t>
            </a:r>
            <a:r>
              <a:rPr lang="en-US" sz="4400" dirty="0"/>
              <a:t/>
            </a:r>
            <a:br>
              <a:rPr lang="en-US" sz="4400" dirty="0"/>
            </a:br>
            <a:r>
              <a:rPr lang="en-US" sz="3200" dirty="0"/>
              <a:t>The Continuing Evolution of RPEC’s Mortality Projection Methodology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19698" y="3401202"/>
            <a:ext cx="4572710" cy="298681"/>
          </a:xfrm>
        </p:spPr>
        <p:txBody>
          <a:bodyPr/>
          <a:lstStyle/>
          <a:p>
            <a:r>
              <a:rPr lang="en-US" sz="1800" dirty="0" smtClean="0"/>
              <a:t>Aon Hewitt</a:t>
            </a:r>
            <a:endParaRPr lang="en-US" sz="18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600" dirty="0" smtClean="0"/>
              <a:t>30 September 2016</a:t>
            </a:r>
            <a:endParaRPr lang="en-US" dirty="0"/>
          </a:p>
        </p:txBody>
      </p:sp>
      <p:sp>
        <p:nvSpPr>
          <p:cNvPr id="11" name="Text Placeholder 8"/>
          <p:cNvSpPr txBox="1">
            <a:spLocks/>
          </p:cNvSpPr>
          <p:nvPr/>
        </p:nvSpPr>
        <p:spPr>
          <a:xfrm>
            <a:off x="609600" y="3119168"/>
            <a:ext cx="5029981" cy="298681"/>
          </a:xfrm>
          <a:prstGeom prst="rect">
            <a:avLst/>
          </a:prstGeom>
        </p:spPr>
        <p:txBody>
          <a:bodyPr vert="horz" lIns="91440" tIns="0" rIns="9144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None/>
              <a:defRPr sz="1800" b="1" kern="1200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LAURENCE PINZUR, PhD, FSA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1539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5" name="Group 1"/>
          <p:cNvGrpSpPr>
            <a:grpSpLocks/>
          </p:cNvGrpSpPr>
          <p:nvPr/>
        </p:nvGrpSpPr>
        <p:grpSpPr bwMode="auto">
          <a:xfrm>
            <a:off x="798286" y="1889125"/>
            <a:ext cx="7890631" cy="3579813"/>
            <a:chOff x="879475" y="2147888"/>
            <a:chExt cx="8285163" cy="3579812"/>
          </a:xfrm>
        </p:grpSpPr>
        <p:grpSp>
          <p:nvGrpSpPr>
            <p:cNvPr id="13316" name="Group 11"/>
            <p:cNvGrpSpPr>
              <a:grpSpLocks/>
            </p:cNvGrpSpPr>
            <p:nvPr/>
          </p:nvGrpSpPr>
          <p:grpSpPr bwMode="auto">
            <a:xfrm>
              <a:off x="879475" y="2362200"/>
              <a:ext cx="3200400" cy="2971800"/>
              <a:chOff x="990600" y="2362200"/>
              <a:chExt cx="3048000" cy="2971800"/>
            </a:xfrm>
          </p:grpSpPr>
          <p:sp>
            <p:nvSpPr>
              <p:cNvPr id="13327" name="Rectangle 3"/>
              <p:cNvSpPr>
                <a:spLocks noChangeArrowheads="1"/>
              </p:cNvSpPr>
              <p:nvPr/>
            </p:nvSpPr>
            <p:spPr bwMode="auto">
              <a:xfrm>
                <a:off x="990600" y="2362200"/>
                <a:ext cx="3048000" cy="2971800"/>
              </a:xfrm>
              <a:prstGeom prst="rect">
                <a:avLst/>
              </a:prstGeom>
              <a:solidFill>
                <a:srgbClr val="F7E698"/>
              </a:solidFill>
              <a:ln w="381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altLang="en-US" sz="1400" b="1"/>
                  <a:t>RPEC_2014 Model</a:t>
                </a:r>
              </a:p>
            </p:txBody>
          </p:sp>
          <p:sp>
            <p:nvSpPr>
              <p:cNvPr id="13328" name="Rectangle 4"/>
              <p:cNvSpPr>
                <a:spLocks noChangeArrowheads="1"/>
              </p:cNvSpPr>
              <p:nvPr/>
            </p:nvSpPr>
            <p:spPr bwMode="auto">
              <a:xfrm>
                <a:off x="1752600" y="3048000"/>
                <a:ext cx="1524001" cy="1600200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en-US" altLang="en-US" sz="1400"/>
              </a:p>
            </p:txBody>
          </p:sp>
        </p:grpSp>
        <p:sp>
          <p:nvSpPr>
            <p:cNvPr id="13317" name="Right Arrow 5"/>
            <p:cNvSpPr>
              <a:spLocks noChangeArrowheads="1"/>
            </p:cNvSpPr>
            <p:nvPr/>
          </p:nvSpPr>
          <p:spPr bwMode="auto">
            <a:xfrm>
              <a:off x="6429375" y="2693988"/>
              <a:ext cx="1027113" cy="484187"/>
            </a:xfrm>
            <a:prstGeom prst="rightArrow">
              <a:avLst>
                <a:gd name="adj1" fmla="val 50000"/>
                <a:gd name="adj2" fmla="val 50037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altLang="en-US" sz="5000"/>
            </a:p>
          </p:txBody>
        </p:sp>
        <p:sp>
          <p:nvSpPr>
            <p:cNvPr id="13318" name="TextBox 7"/>
            <p:cNvSpPr txBox="1">
              <a:spLocks noChangeArrowheads="1"/>
            </p:cNvSpPr>
            <p:nvPr/>
          </p:nvSpPr>
          <p:spPr bwMode="auto">
            <a:xfrm>
              <a:off x="7521575" y="2232025"/>
              <a:ext cx="1639863" cy="1384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800" dirty="0">
                  <a:solidFill>
                    <a:srgbClr val="C00000"/>
                  </a:solidFill>
                </a:rPr>
                <a:t>Scale</a:t>
              </a:r>
            </a:p>
            <a:p>
              <a:r>
                <a:rPr lang="en-US" altLang="en-US" sz="2800" dirty="0" smtClean="0">
                  <a:solidFill>
                    <a:srgbClr val="C00000"/>
                  </a:solidFill>
                </a:rPr>
                <a:t>MP-20yy </a:t>
              </a:r>
              <a:endParaRPr lang="en-US" altLang="en-US" sz="2800" dirty="0">
                <a:solidFill>
                  <a:srgbClr val="C00000"/>
                </a:solidFill>
              </a:endParaRPr>
            </a:p>
            <a:p>
              <a:r>
                <a:rPr lang="en-US" altLang="en-US" sz="2800" dirty="0">
                  <a:solidFill>
                    <a:srgbClr val="C00000"/>
                  </a:solidFill>
                </a:rPr>
                <a:t>Rates</a:t>
              </a:r>
            </a:p>
          </p:txBody>
        </p:sp>
        <p:sp>
          <p:nvSpPr>
            <p:cNvPr id="13319" name="Rectangle 8"/>
            <p:cNvSpPr>
              <a:spLocks noChangeArrowheads="1"/>
            </p:cNvSpPr>
            <p:nvPr/>
          </p:nvSpPr>
          <p:spPr bwMode="auto">
            <a:xfrm>
              <a:off x="4640263" y="2147888"/>
              <a:ext cx="1600200" cy="1600200"/>
            </a:xfrm>
            <a:prstGeom prst="rect">
              <a:avLst/>
            </a:prstGeom>
            <a:solidFill>
              <a:srgbClr val="F7E698"/>
            </a:solidFill>
            <a:ln w="381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altLang="en-US" sz="1400">
                  <a:solidFill>
                    <a:srgbClr val="C00000"/>
                  </a:solidFill>
                </a:rPr>
                <a:t>Committee-Selected Assumption Set</a:t>
              </a:r>
            </a:p>
          </p:txBody>
        </p:sp>
        <p:sp>
          <p:nvSpPr>
            <p:cNvPr id="13320" name="Rectangle 9"/>
            <p:cNvSpPr>
              <a:spLocks noChangeArrowheads="1"/>
            </p:cNvSpPr>
            <p:nvPr/>
          </p:nvSpPr>
          <p:spPr bwMode="auto">
            <a:xfrm>
              <a:off x="4640263" y="3970338"/>
              <a:ext cx="1600200" cy="1600200"/>
            </a:xfrm>
            <a:prstGeom prst="rect">
              <a:avLst/>
            </a:prstGeom>
            <a:solidFill>
              <a:srgbClr val="EECD26"/>
            </a:solidFill>
            <a:ln w="381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altLang="en-US" sz="1400">
                  <a:solidFill>
                    <a:srgbClr val="7030A0"/>
                  </a:solidFill>
                </a:rPr>
                <a:t>User-Selected</a:t>
              </a:r>
            </a:p>
            <a:p>
              <a:pPr eaLnBrk="0" hangingPunct="0"/>
              <a:r>
                <a:rPr lang="en-US" altLang="en-US" sz="1400">
                  <a:solidFill>
                    <a:srgbClr val="7030A0"/>
                  </a:solidFill>
                </a:rPr>
                <a:t>Assumption Set</a:t>
              </a:r>
            </a:p>
          </p:txBody>
        </p:sp>
        <p:sp>
          <p:nvSpPr>
            <p:cNvPr id="13321" name="Right Arrow 10"/>
            <p:cNvSpPr>
              <a:spLocks noChangeArrowheads="1"/>
            </p:cNvSpPr>
            <p:nvPr/>
          </p:nvSpPr>
          <p:spPr bwMode="auto">
            <a:xfrm>
              <a:off x="6429375" y="4530725"/>
              <a:ext cx="1027113" cy="484188"/>
            </a:xfrm>
            <a:prstGeom prst="rightArrow">
              <a:avLst>
                <a:gd name="adj1" fmla="val 50000"/>
                <a:gd name="adj2" fmla="val 50037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altLang="en-US" sz="5000"/>
            </a:p>
          </p:txBody>
        </p:sp>
        <p:sp>
          <p:nvSpPr>
            <p:cNvPr id="13322" name="TextBox 12"/>
            <p:cNvSpPr txBox="1">
              <a:spLocks noChangeArrowheads="1"/>
            </p:cNvSpPr>
            <p:nvPr/>
          </p:nvSpPr>
          <p:spPr bwMode="auto">
            <a:xfrm>
              <a:off x="4132263" y="2597150"/>
              <a:ext cx="434591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3600" dirty="0"/>
                <a:t>+</a:t>
              </a:r>
            </a:p>
          </p:txBody>
        </p:sp>
        <p:sp>
          <p:nvSpPr>
            <p:cNvPr id="13323" name="TextBox 14"/>
            <p:cNvSpPr txBox="1">
              <a:spLocks noChangeArrowheads="1"/>
            </p:cNvSpPr>
            <p:nvPr/>
          </p:nvSpPr>
          <p:spPr bwMode="auto">
            <a:xfrm>
              <a:off x="4135438" y="4427538"/>
              <a:ext cx="434591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3600"/>
                <a:t>+</a:t>
              </a:r>
            </a:p>
          </p:txBody>
        </p:sp>
        <p:sp>
          <p:nvSpPr>
            <p:cNvPr id="13324" name="TextBox 15"/>
            <p:cNvSpPr txBox="1">
              <a:spLocks noChangeArrowheads="1"/>
            </p:cNvSpPr>
            <p:nvPr/>
          </p:nvSpPr>
          <p:spPr bwMode="auto">
            <a:xfrm>
              <a:off x="7521575" y="4343400"/>
              <a:ext cx="1643063" cy="1384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800">
                  <a:solidFill>
                    <a:srgbClr val="7030A0"/>
                  </a:solidFill>
                </a:rPr>
                <a:t>Other 2D</a:t>
              </a:r>
            </a:p>
            <a:p>
              <a:r>
                <a:rPr lang="en-US" altLang="en-US" sz="2800">
                  <a:solidFill>
                    <a:srgbClr val="7030A0"/>
                  </a:solidFill>
                </a:rPr>
                <a:t>Rates</a:t>
              </a:r>
            </a:p>
            <a:p>
              <a:endParaRPr lang="en-US" altLang="en-US" sz="2800"/>
            </a:p>
          </p:txBody>
        </p:sp>
        <p:cxnSp>
          <p:nvCxnSpPr>
            <p:cNvPr id="13325" name="Curved Connector 18"/>
            <p:cNvCxnSpPr>
              <a:cxnSpLocks noChangeShapeType="1"/>
            </p:cNvCxnSpPr>
            <p:nvPr/>
          </p:nvCxnSpPr>
          <p:spPr bwMode="auto">
            <a:xfrm>
              <a:off x="2479675" y="3836988"/>
              <a:ext cx="1652588" cy="914400"/>
            </a:xfrm>
            <a:prstGeom prst="curvedConnector3">
              <a:avLst>
                <a:gd name="adj1" fmla="val 50000"/>
              </a:avLst>
            </a:prstGeom>
            <a:noFill/>
            <a:ln w="50800" algn="ctr">
              <a:solidFill>
                <a:srgbClr val="7030A0"/>
              </a:solidFill>
              <a:prstDash val="dash"/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26" name="Curved Connector 17"/>
            <p:cNvCxnSpPr>
              <a:cxnSpLocks noChangeShapeType="1"/>
            </p:cNvCxnSpPr>
            <p:nvPr/>
          </p:nvCxnSpPr>
          <p:spPr bwMode="auto">
            <a:xfrm flipV="1">
              <a:off x="2479675" y="2933700"/>
              <a:ext cx="1652588" cy="914400"/>
            </a:xfrm>
            <a:prstGeom prst="curvedConnector3">
              <a:avLst>
                <a:gd name="adj1" fmla="val 50000"/>
              </a:avLst>
            </a:prstGeom>
            <a:noFill/>
            <a:ln w="50800" algn="ctr">
              <a:solidFill>
                <a:srgbClr val="C00000"/>
              </a:solidFill>
              <a:prstDash val="dash"/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RPEC_2014 Model</a:t>
            </a:r>
            <a:endParaRPr lang="en-US" sz="2400" dirty="0"/>
          </a:p>
        </p:txBody>
      </p:sp>
      <p:sp>
        <p:nvSpPr>
          <p:cNvPr id="2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8F1D-E2C6-4AF2-85A4-9F7F34810EA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243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RPEC_2014 Model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8F1D-E2C6-4AF2-85A4-9F7F34810EAC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438400"/>
            <a:ext cx="2466975" cy="239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936625" y="2057400"/>
            <a:ext cx="234070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1600" dirty="0"/>
              <a:t>Graduated Historical </a:t>
            </a:r>
            <a:r>
              <a:rPr lang="en-US" altLang="en-US" sz="1600" dirty="0" smtClean="0"/>
              <a:t>MI</a:t>
            </a:r>
            <a:endParaRPr lang="en-US" altLang="en-US" sz="1600" dirty="0"/>
          </a:p>
        </p:txBody>
      </p:sp>
      <p:cxnSp>
        <p:nvCxnSpPr>
          <p:cNvPr id="17" name="Straight Arrow Connector 13"/>
          <p:cNvCxnSpPr>
            <a:cxnSpLocks noChangeShapeType="1"/>
            <a:stCxn id="16" idx="1"/>
            <a:endCxn id="10" idx="3"/>
          </p:cNvCxnSpPr>
          <p:nvPr/>
        </p:nvCxnSpPr>
        <p:spPr bwMode="auto">
          <a:xfrm flipH="1" flipV="1">
            <a:off x="5827712" y="2813844"/>
            <a:ext cx="592138" cy="77311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Arrow Connector 15"/>
          <p:cNvCxnSpPr>
            <a:cxnSpLocks noChangeShapeType="1"/>
            <a:stCxn id="16" idx="1"/>
            <a:endCxn id="11" idx="3"/>
          </p:cNvCxnSpPr>
          <p:nvPr/>
        </p:nvCxnSpPr>
        <p:spPr bwMode="auto">
          <a:xfrm flipH="1">
            <a:off x="5827712" y="3586957"/>
            <a:ext cx="592138" cy="77311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3" name="Group 2"/>
          <p:cNvGrpSpPr/>
          <p:nvPr/>
        </p:nvGrpSpPr>
        <p:grpSpPr>
          <a:xfrm>
            <a:off x="4648200" y="1939925"/>
            <a:ext cx="4214812" cy="3316288"/>
            <a:chOff x="4424363" y="1939925"/>
            <a:chExt cx="4214812" cy="3316288"/>
          </a:xfrm>
        </p:grpSpPr>
        <p:sp>
          <p:nvSpPr>
            <p:cNvPr id="10" name="Rectangle 9"/>
            <p:cNvSpPr/>
            <p:nvPr/>
          </p:nvSpPr>
          <p:spPr bwMode="auto">
            <a:xfrm>
              <a:off x="4506913" y="2265363"/>
              <a:ext cx="1096962" cy="1096962"/>
            </a:xfrm>
            <a:prstGeom prst="rect">
              <a:avLst/>
            </a:prstGeom>
            <a:pattFill prst="smGrid">
              <a:fgClr>
                <a:schemeClr val="accent1"/>
              </a:fgClr>
              <a:bgClr>
                <a:schemeClr val="bg1"/>
              </a:bgClr>
            </a:patt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en-US" sz="18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4506913" y="3811588"/>
              <a:ext cx="1096962" cy="1096962"/>
            </a:xfrm>
            <a:prstGeom prst="rect">
              <a:avLst/>
            </a:prstGeom>
            <a:pattFill prst="wdUpDiag">
              <a:fgClr>
                <a:schemeClr val="accent1"/>
              </a:fgClr>
              <a:bgClr>
                <a:schemeClr val="bg1"/>
              </a:bgClr>
            </a:patt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en-US" sz="18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16" name="TextBox 11"/>
            <p:cNvSpPr txBox="1">
              <a:spLocks noChangeArrowheads="1"/>
            </p:cNvSpPr>
            <p:nvPr/>
          </p:nvSpPr>
          <p:spPr bwMode="auto">
            <a:xfrm>
              <a:off x="6196013" y="3048000"/>
              <a:ext cx="2443162" cy="1077913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 altLang="en-US" sz="1600" dirty="0"/>
                <a:t>Determine MI </a:t>
              </a:r>
              <a:r>
                <a:rPr lang="en-US" altLang="en-US" sz="1600" b="1" dirty="0"/>
                <a:t>values</a:t>
              </a:r>
              <a:r>
                <a:rPr lang="en-US" altLang="en-US" sz="1600" dirty="0"/>
                <a:t> -- and </a:t>
              </a:r>
              <a:r>
                <a:rPr lang="en-US" altLang="en-US" sz="1600" b="1" dirty="0"/>
                <a:t>slopes</a:t>
              </a:r>
              <a:r>
                <a:rPr lang="en-US" altLang="en-US" sz="1600" dirty="0"/>
                <a:t> -- in the final year of graduated data</a:t>
              </a:r>
            </a:p>
            <a:p>
              <a:r>
                <a:rPr lang="en-US" altLang="en-US" sz="1600" dirty="0"/>
                <a:t>(after 2-year step-back)</a:t>
              </a:r>
            </a:p>
          </p:txBody>
        </p:sp>
        <p:sp>
          <p:nvSpPr>
            <p:cNvPr id="19" name="TextBox 17"/>
            <p:cNvSpPr txBox="1">
              <a:spLocks noChangeArrowheads="1"/>
            </p:cNvSpPr>
            <p:nvPr/>
          </p:nvSpPr>
          <p:spPr bwMode="auto">
            <a:xfrm>
              <a:off x="4424363" y="1939925"/>
              <a:ext cx="2398712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 altLang="en-US" sz="1600"/>
                <a:t>Horizontal trends (“A/P”)</a:t>
              </a:r>
            </a:p>
          </p:txBody>
        </p:sp>
        <p:sp>
          <p:nvSpPr>
            <p:cNvPr id="20" name="TextBox 46"/>
            <p:cNvSpPr txBox="1">
              <a:spLocks noChangeArrowheads="1"/>
            </p:cNvSpPr>
            <p:nvPr/>
          </p:nvSpPr>
          <p:spPr bwMode="auto">
            <a:xfrm>
              <a:off x="4427538" y="4918075"/>
              <a:ext cx="2100262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 altLang="en-US" sz="1600"/>
                <a:t>Diagonal trends (“C”)</a:t>
              </a:r>
            </a:p>
          </p:txBody>
        </p:sp>
      </p:grpSp>
      <p:sp>
        <p:nvSpPr>
          <p:cNvPr id="21" name="TextBox 2"/>
          <p:cNvSpPr txBox="1">
            <a:spLocks noChangeArrowheads="1"/>
          </p:cNvSpPr>
          <p:nvPr/>
        </p:nvSpPr>
        <p:spPr bwMode="auto">
          <a:xfrm>
            <a:off x="2711450" y="5486400"/>
            <a:ext cx="2546350" cy="7080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/>
            <a:r>
              <a:rPr lang="en-US" altLang="en-US" sz="2000" b="1"/>
              <a:t>Implicit</a:t>
            </a:r>
            <a:r>
              <a:rPr lang="en-US" altLang="en-US" sz="2000"/>
              <a:t> derivation of</a:t>
            </a:r>
          </a:p>
          <a:p>
            <a:pPr algn="ctr"/>
            <a:r>
              <a:rPr lang="en-US" altLang="en-US" sz="2000"/>
              <a:t>A/P &amp; C components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3733800" y="2590800"/>
            <a:ext cx="533400" cy="484496"/>
            <a:chOff x="3733800" y="2590800"/>
            <a:chExt cx="533400" cy="484496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3733800" y="2590800"/>
              <a:ext cx="533400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3733800" y="2819400"/>
              <a:ext cx="533400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3733800" y="3075296"/>
              <a:ext cx="533400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3733800" y="3973513"/>
            <a:ext cx="457200" cy="827087"/>
            <a:chOff x="3733800" y="3973513"/>
            <a:chExt cx="457200" cy="827087"/>
          </a:xfrm>
        </p:grpSpPr>
        <p:cxnSp>
          <p:nvCxnSpPr>
            <p:cNvPr id="27" name="Straight Arrow Connector 26"/>
            <p:cNvCxnSpPr/>
            <p:nvPr/>
          </p:nvCxnSpPr>
          <p:spPr>
            <a:xfrm flipV="1">
              <a:off x="3733800" y="3973513"/>
              <a:ext cx="457200" cy="392112"/>
            </a:xfrm>
            <a:prstGeom prst="straightConnector1">
              <a:avLst/>
            </a:prstGeom>
            <a:ln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V="1">
              <a:off x="3733800" y="4179888"/>
              <a:ext cx="457200" cy="392112"/>
            </a:xfrm>
            <a:prstGeom prst="straightConnector1">
              <a:avLst/>
            </a:prstGeom>
            <a:ln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V="1">
              <a:off x="3733800" y="4408488"/>
              <a:ext cx="457200" cy="392112"/>
            </a:xfrm>
            <a:prstGeom prst="straightConnector1">
              <a:avLst/>
            </a:prstGeom>
            <a:ln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5731124" y="2279650"/>
            <a:ext cx="123326" cy="1082675"/>
          </a:xfrm>
          <a:prstGeom prst="rect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5715000" y="3824288"/>
            <a:ext cx="113308" cy="1082675"/>
          </a:xfrm>
          <a:prstGeom prst="rect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948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RPEC_2014 Model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8F1D-E2C6-4AF2-85A4-9F7F34810EAC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457200" y="1295400"/>
            <a:ext cx="82296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Interpolating polynomials; two points and two slopes </a:t>
            </a:r>
            <a:r>
              <a:rPr lang="en-US" dirty="0" smtClean="0">
                <a:latin typeface="Symbol" panose="05050102010706020507" pitchFamily="18" charset="2"/>
              </a:rPr>
              <a:t>Þ </a:t>
            </a:r>
            <a:r>
              <a:rPr lang="en-US" dirty="0" err="1" smtClean="0"/>
              <a:t>cubics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585913" y="2590800"/>
            <a:ext cx="5972175" cy="3228975"/>
            <a:chOff x="1585913" y="2590800"/>
            <a:chExt cx="5972175" cy="3228975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5913" y="2590800"/>
              <a:ext cx="5972175" cy="3228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Oval 3"/>
            <p:cNvSpPr/>
            <p:nvPr/>
          </p:nvSpPr>
          <p:spPr>
            <a:xfrm>
              <a:off x="2133600" y="3526808"/>
              <a:ext cx="304800" cy="304800"/>
            </a:xfrm>
            <a:prstGeom prst="ellipse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7086600" y="4511720"/>
              <a:ext cx="304800" cy="304800"/>
            </a:xfrm>
            <a:prstGeom prst="ellipse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524000" y="5867400"/>
            <a:ext cx="24809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Source:  Scale MP-2014 Report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545896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Scales MP-2014 and MP-2015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8F1D-E2C6-4AF2-85A4-9F7F34810EAC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>
            <a:off x="533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mtClean="0"/>
              <a:t>Longevity 12 |  September 2016</a:t>
            </a:r>
            <a:endParaRPr lang="en-US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/>
            <a:endParaRPr lang="en-US" altLang="en-US" sz="2800" dirty="0" smtClean="0"/>
          </a:p>
        </p:txBody>
      </p:sp>
      <p:cxnSp>
        <p:nvCxnSpPr>
          <p:cNvPr id="37" name="Straight Connector 41"/>
          <p:cNvCxnSpPr>
            <a:cxnSpLocks noChangeShapeType="1"/>
          </p:cNvCxnSpPr>
          <p:nvPr/>
        </p:nvCxnSpPr>
        <p:spPr bwMode="auto">
          <a:xfrm>
            <a:off x="709613" y="3810000"/>
            <a:ext cx="487203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1" name="Group 42"/>
          <p:cNvGrpSpPr>
            <a:grpSpLocks/>
          </p:cNvGrpSpPr>
          <p:nvPr/>
        </p:nvGrpSpPr>
        <p:grpSpPr bwMode="auto">
          <a:xfrm>
            <a:off x="722550" y="1429627"/>
            <a:ext cx="4872037" cy="4591759"/>
            <a:chOff x="2156346" y="1222792"/>
            <a:chExt cx="4872251" cy="4591151"/>
          </a:xfrm>
        </p:grpSpPr>
        <p:grpSp>
          <p:nvGrpSpPr>
            <p:cNvPr id="12" name="Group 16"/>
            <p:cNvGrpSpPr>
              <a:grpSpLocks/>
            </p:cNvGrpSpPr>
            <p:nvPr/>
          </p:nvGrpSpPr>
          <p:grpSpPr bwMode="auto">
            <a:xfrm>
              <a:off x="2156346" y="1222792"/>
              <a:ext cx="4872251" cy="4591151"/>
              <a:chOff x="2169994" y="1372920"/>
              <a:chExt cx="4872251" cy="4591151"/>
            </a:xfrm>
          </p:grpSpPr>
          <p:grpSp>
            <p:nvGrpSpPr>
              <p:cNvPr id="16" name="Group 8"/>
              <p:cNvGrpSpPr>
                <a:grpSpLocks/>
              </p:cNvGrpSpPr>
              <p:nvPr/>
            </p:nvGrpSpPr>
            <p:grpSpPr bwMode="auto">
              <a:xfrm>
                <a:off x="2568064" y="2349694"/>
                <a:ext cx="4037449" cy="3245887"/>
                <a:chOff x="2909265" y="2458879"/>
                <a:chExt cx="3591680" cy="2877414"/>
              </a:xfrm>
            </p:grpSpPr>
            <p:grpSp>
              <p:nvGrpSpPr>
                <p:cNvPr id="21" name="Group 3"/>
                <p:cNvGrpSpPr>
                  <a:grpSpLocks/>
                </p:cNvGrpSpPr>
                <p:nvPr/>
              </p:nvGrpSpPr>
              <p:grpSpPr bwMode="auto">
                <a:xfrm>
                  <a:off x="2909265" y="2458879"/>
                  <a:ext cx="914400" cy="2611296"/>
                  <a:chOff x="2909265" y="2458879"/>
                  <a:chExt cx="914400" cy="2611296"/>
                </a:xfrm>
              </p:grpSpPr>
              <p:sp>
                <p:nvSpPr>
                  <p:cNvPr id="35" name="Rectangle 34"/>
                  <p:cNvSpPr/>
                  <p:nvPr/>
                </p:nvSpPr>
                <p:spPr bwMode="auto">
                  <a:xfrm>
                    <a:off x="2909629" y="2458985"/>
                    <a:ext cx="913751" cy="914615"/>
                  </a:xfrm>
                  <a:prstGeom prst="rect">
                    <a:avLst/>
                  </a:prstGeom>
                  <a:pattFill prst="smGrid">
                    <a:fgClr>
                      <a:schemeClr val="accent1"/>
                    </a:fgClr>
                    <a:bgClr>
                      <a:schemeClr val="bg1"/>
                    </a:bgClr>
                  </a:pattFill>
                  <a:ln w="25400" cap="flat" cmpd="thinThick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/>
                </p:spPr>
                <p:txBody>
                  <a:bodyPr/>
                  <a:lstStyle/>
                  <a:p>
                    <a:pPr>
                      <a:defRPr/>
                    </a:pPr>
                    <a:r>
                      <a:rPr lang="en-US" sz="2000" dirty="0">
                        <a:solidFill>
                          <a:schemeClr val="bg1">
                            <a:lumMod val="50000"/>
                          </a:schemeClr>
                        </a:solidFill>
                      </a:rPr>
                      <a:t>A/P</a:t>
                    </a:r>
                  </a:p>
                </p:txBody>
              </p:sp>
              <p:sp>
                <p:nvSpPr>
                  <p:cNvPr id="36" name="Rectangle 35"/>
                  <p:cNvSpPr/>
                  <p:nvPr/>
                </p:nvSpPr>
                <p:spPr bwMode="auto">
                  <a:xfrm>
                    <a:off x="2909629" y="4155948"/>
                    <a:ext cx="913751" cy="914615"/>
                  </a:xfrm>
                  <a:prstGeom prst="rect">
                    <a:avLst/>
                  </a:prstGeom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n w="25400" cap="flat" cmpd="thinThick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/>
                </p:spPr>
                <p:txBody>
                  <a:bodyPr/>
                  <a:lstStyle/>
                  <a:p>
                    <a:pPr>
                      <a:defRPr/>
                    </a:pPr>
                    <a:r>
                      <a:rPr lang="en-US" sz="2000" dirty="0">
                        <a:solidFill>
                          <a:schemeClr val="bg1">
                            <a:lumMod val="50000"/>
                          </a:schemeClr>
                        </a:solidFill>
                      </a:rPr>
                      <a:t>C</a:t>
                    </a:r>
                  </a:p>
                </p:txBody>
              </p:sp>
            </p:grpSp>
            <p:sp>
              <p:nvSpPr>
                <p:cNvPr id="22" name="Rectangle 5"/>
                <p:cNvSpPr>
                  <a:spLocks noChangeArrowheads="1"/>
                </p:cNvSpPr>
                <p:nvPr/>
              </p:nvSpPr>
              <p:spPr bwMode="auto">
                <a:xfrm>
                  <a:off x="3725839" y="2458879"/>
                  <a:ext cx="97826" cy="914400"/>
                </a:xfrm>
                <a:prstGeom prst="rect">
                  <a:avLst/>
                </a:prstGeom>
                <a:pattFill prst="smGrid">
                  <a:fgClr>
                    <a:schemeClr val="accent1"/>
                  </a:fgClr>
                  <a:bgClr>
                    <a:schemeClr val="bg1"/>
                  </a:bgClr>
                </a:pattFill>
                <a:ln w="25400" cmpd="thinThick" algn="ctr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 sz="1200"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1pPr>
                  <a:lvl2pPr marL="742950" indent="-285750">
                    <a:defRPr sz="1200"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2pPr>
                  <a:lvl3pPr marL="1143000" indent="-228600">
                    <a:defRPr sz="1200"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3pPr>
                  <a:lvl4pPr marL="1600200" indent="-228600">
                    <a:defRPr sz="1200"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4pPr>
                  <a:lvl5pPr marL="2057400" indent="-228600">
                    <a:defRPr sz="1200"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" name="Rectangle 13"/>
                <p:cNvSpPr>
                  <a:spLocks noChangeArrowheads="1"/>
                </p:cNvSpPr>
                <p:nvPr/>
              </p:nvSpPr>
              <p:spPr bwMode="auto">
                <a:xfrm>
                  <a:off x="3728111" y="4156602"/>
                  <a:ext cx="97826" cy="914400"/>
                </a:xfrm>
                <a:prstGeom prst="rect">
                  <a:avLst/>
                </a:prstGeom>
                <a:pattFill prst="wdUpDiag">
                  <a:fgClr>
                    <a:schemeClr val="accent1"/>
                  </a:fgClr>
                  <a:bgClr>
                    <a:schemeClr val="bg1"/>
                  </a:bgClr>
                </a:pattFill>
                <a:ln w="25400" cmpd="thinThick" algn="ctr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 sz="1200"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1pPr>
                  <a:lvl2pPr marL="742950" indent="-285750">
                    <a:defRPr sz="1200"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2pPr>
                  <a:lvl3pPr marL="1143000" indent="-228600">
                    <a:defRPr sz="1200"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3pPr>
                  <a:lvl4pPr marL="1600200" indent="-228600">
                    <a:defRPr sz="1200"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4pPr>
                  <a:lvl5pPr marL="2057400" indent="-228600">
                    <a:defRPr sz="1200"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grpSp>
              <p:nvGrpSpPr>
                <p:cNvPr id="24" name="Group 15"/>
                <p:cNvGrpSpPr>
                  <a:grpSpLocks/>
                </p:cNvGrpSpPr>
                <p:nvPr/>
              </p:nvGrpSpPr>
              <p:grpSpPr bwMode="auto">
                <a:xfrm>
                  <a:off x="4217155" y="2620370"/>
                  <a:ext cx="1119116" cy="605056"/>
                  <a:chOff x="4217155" y="2620370"/>
                  <a:chExt cx="1119116" cy="605056"/>
                </a:xfrm>
              </p:grpSpPr>
              <p:cxnSp>
                <p:nvCxnSpPr>
                  <p:cNvPr id="32" name="Straight Arrow Connector 31"/>
                  <p:cNvCxnSpPr/>
                  <p:nvPr/>
                </p:nvCxnSpPr>
                <p:spPr bwMode="auto">
                  <a:xfrm>
                    <a:off x="4217408" y="2620802"/>
                    <a:ext cx="1118532" cy="0"/>
                  </a:xfrm>
                  <a:prstGeom prst="straightConnector1">
                    <a:avLst/>
                  </a:prstGeom>
                  <a:solidFill>
                    <a:schemeClr val="accent1"/>
                  </a:solidFill>
                  <a:ln w="25400" cap="flat" cmpd="thinThick" algn="ctr">
                    <a:solidFill>
                      <a:schemeClr val="accent6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arrow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33" name="Straight Arrow Connector 32"/>
                  <p:cNvCxnSpPr/>
                  <p:nvPr/>
                </p:nvCxnSpPr>
                <p:spPr bwMode="auto">
                  <a:xfrm>
                    <a:off x="4217408" y="2909258"/>
                    <a:ext cx="1118532" cy="0"/>
                  </a:xfrm>
                  <a:prstGeom prst="straightConnector1">
                    <a:avLst/>
                  </a:prstGeom>
                  <a:solidFill>
                    <a:schemeClr val="accent1"/>
                  </a:solidFill>
                  <a:ln w="25400" cap="flat" cmpd="thinThick" algn="ctr">
                    <a:solidFill>
                      <a:schemeClr val="accent6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arrow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34" name="Straight Arrow Connector 33"/>
                  <p:cNvCxnSpPr/>
                  <p:nvPr/>
                </p:nvCxnSpPr>
                <p:spPr bwMode="auto">
                  <a:xfrm>
                    <a:off x="4217408" y="3225855"/>
                    <a:ext cx="1118532" cy="0"/>
                  </a:xfrm>
                  <a:prstGeom prst="straightConnector1">
                    <a:avLst/>
                  </a:prstGeom>
                  <a:solidFill>
                    <a:schemeClr val="accent1"/>
                  </a:solidFill>
                  <a:ln w="25400" cap="flat" cmpd="thinThick" algn="ctr">
                    <a:solidFill>
                      <a:schemeClr val="accent6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arrow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</p:grpSp>
            <p:grpSp>
              <p:nvGrpSpPr>
                <p:cNvPr id="25" name="Group 28"/>
                <p:cNvGrpSpPr>
                  <a:grpSpLocks/>
                </p:cNvGrpSpPr>
                <p:nvPr/>
              </p:nvGrpSpPr>
              <p:grpSpPr bwMode="auto">
                <a:xfrm>
                  <a:off x="4319073" y="4080686"/>
                  <a:ext cx="791336" cy="1255607"/>
                  <a:chOff x="4319073" y="3957854"/>
                  <a:chExt cx="791336" cy="1255607"/>
                </a:xfrm>
              </p:grpSpPr>
              <p:cxnSp>
                <p:nvCxnSpPr>
                  <p:cNvPr id="29" name="Straight Arrow Connector 22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4319073" y="3957854"/>
                    <a:ext cx="791336" cy="827441"/>
                  </a:xfrm>
                  <a:prstGeom prst="straightConnector1">
                    <a:avLst/>
                  </a:prstGeom>
                  <a:noFill/>
                  <a:ln w="25400" cmpd="thinThick" algn="ctr">
                    <a:solidFill>
                      <a:srgbClr val="7030A0"/>
                    </a:solidFill>
                    <a:round/>
                    <a:headEnd/>
                    <a:tailEnd type="arrow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30" name="Straight Arrow Connector 23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4319075" y="4198556"/>
                    <a:ext cx="791334" cy="791334"/>
                  </a:xfrm>
                  <a:prstGeom prst="straightConnector1">
                    <a:avLst/>
                  </a:prstGeom>
                  <a:noFill/>
                  <a:ln w="25400" cmpd="thinThick" algn="ctr">
                    <a:solidFill>
                      <a:srgbClr val="7030A0"/>
                    </a:solidFill>
                    <a:round/>
                    <a:headEnd/>
                    <a:tailEnd type="arrow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31" name="Straight Arrow Connector 24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4319075" y="4422127"/>
                    <a:ext cx="791334" cy="791334"/>
                  </a:xfrm>
                  <a:prstGeom prst="straightConnector1">
                    <a:avLst/>
                  </a:prstGeom>
                  <a:noFill/>
                  <a:ln w="25400" cmpd="thinThick" algn="ctr">
                    <a:solidFill>
                      <a:srgbClr val="7030A0"/>
                    </a:solidFill>
                    <a:round/>
                    <a:headEnd/>
                    <a:tailEnd type="arrow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</p:grpSp>
            <p:grpSp>
              <p:nvGrpSpPr>
                <p:cNvPr id="26" name="Group 33"/>
                <p:cNvGrpSpPr>
                  <a:grpSpLocks/>
                </p:cNvGrpSpPr>
                <p:nvPr/>
              </p:nvGrpSpPr>
              <p:grpSpPr bwMode="auto">
                <a:xfrm>
                  <a:off x="5572897" y="2461151"/>
                  <a:ext cx="928048" cy="2611296"/>
                  <a:chOff x="2895617" y="2458879"/>
                  <a:chExt cx="928048" cy="2611296"/>
                </a:xfrm>
              </p:grpSpPr>
              <p:sp>
                <p:nvSpPr>
                  <p:cNvPr id="27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2909265" y="2458879"/>
                    <a:ext cx="914400" cy="914400"/>
                  </a:xfrm>
                  <a:prstGeom prst="rect">
                    <a:avLst/>
                  </a:prstGeom>
                  <a:pattFill prst="smGrid">
                    <a:fgClr>
                      <a:schemeClr val="accent1"/>
                    </a:fgClr>
                    <a:bgClr>
                      <a:schemeClr val="bg1"/>
                    </a:bgClr>
                  </a:pattFill>
                  <a:ln w="25400" cmpd="thinThick" algn="ctr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anchor="ctr" anchorCtr="1"/>
                  <a:lstStyle>
                    <a:lvl1pPr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1pPr>
                    <a:lvl2pPr marL="742950" indent="-285750"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2pPr>
                    <a:lvl3pPr marL="1143000" indent="-228600"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3pPr>
                    <a:lvl4pPr marL="1600200" indent="-228600"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4pPr>
                    <a:lvl5pPr marL="2057400" indent="-228600"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9pPr>
                  </a:lstStyle>
                  <a:p>
                    <a:pPr algn="ctr"/>
                    <a:r>
                      <a:rPr lang="en-US" altLang="en-US" sz="1800" b="1" dirty="0">
                        <a:solidFill>
                          <a:srgbClr val="C00000"/>
                        </a:solidFill>
                      </a:rPr>
                      <a:t>100% of LTR</a:t>
                    </a:r>
                  </a:p>
                </p:txBody>
              </p:sp>
              <p:sp>
                <p:nvSpPr>
                  <p:cNvPr id="28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2895925" y="4154849"/>
                    <a:ext cx="913751" cy="914757"/>
                  </a:xfrm>
                  <a:prstGeom prst="rect">
                    <a:avLst/>
                  </a:prstGeom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n w="25400" cmpd="thinThick" algn="ctr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anchor="ctr" anchorCtr="1"/>
                  <a:lstStyle>
                    <a:lvl1pPr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1pPr>
                    <a:lvl2pPr marL="742950" indent="-285750"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2pPr>
                    <a:lvl3pPr marL="1143000" indent="-228600"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3pPr>
                    <a:lvl4pPr marL="1600200" indent="-228600"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4pPr>
                    <a:lvl5pPr marL="2057400" indent="-228600"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9pPr>
                  </a:lstStyle>
                  <a:p>
                    <a:pPr algn="ctr"/>
                    <a:r>
                      <a:rPr lang="en-US" altLang="en-US" sz="1800" b="1">
                        <a:solidFill>
                          <a:srgbClr val="C00000"/>
                        </a:solidFill>
                      </a:rPr>
                      <a:t>100% of LTR</a:t>
                    </a:r>
                  </a:p>
                </p:txBody>
              </p:sp>
            </p:grpSp>
          </p:grpSp>
          <p:sp>
            <p:nvSpPr>
              <p:cNvPr id="17" name="Rectangle 12"/>
              <p:cNvSpPr>
                <a:spLocks noChangeArrowheads="1"/>
              </p:cNvSpPr>
              <p:nvPr/>
            </p:nvSpPr>
            <p:spPr bwMode="auto">
              <a:xfrm>
                <a:off x="2169994" y="1978924"/>
                <a:ext cx="4872251" cy="3985147"/>
              </a:xfrm>
              <a:prstGeom prst="rect">
                <a:avLst/>
              </a:prstGeom>
              <a:noFill/>
              <a:ln w="22225" cmpd="thickThin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8" name="TextBox 14"/>
              <p:cNvSpPr txBox="1">
                <a:spLocks noChangeArrowheads="1"/>
              </p:cNvSpPr>
              <p:nvPr/>
            </p:nvSpPr>
            <p:spPr bwMode="auto">
              <a:xfrm>
                <a:off x="2282771" y="1372920"/>
                <a:ext cx="131318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r>
                  <a:rPr lang="en-US" altLang="en-US" sz="1600"/>
                  <a:t>Historical MI</a:t>
                </a:r>
              </a:p>
            </p:txBody>
          </p:sp>
          <p:sp>
            <p:nvSpPr>
              <p:cNvPr id="19" name="TextBox 29"/>
              <p:cNvSpPr txBox="1">
                <a:spLocks noChangeArrowheads="1"/>
              </p:cNvSpPr>
              <p:nvPr/>
            </p:nvSpPr>
            <p:spPr bwMode="auto">
              <a:xfrm>
                <a:off x="3677134" y="1375172"/>
                <a:ext cx="1872710" cy="3385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/>
                <a:r>
                  <a:rPr lang="en-US" altLang="en-US" sz="1600" dirty="0"/>
                  <a:t>20-Yr </a:t>
                </a:r>
                <a:r>
                  <a:rPr lang="en-US" altLang="en-US" sz="1600" dirty="0" smtClean="0"/>
                  <a:t>Interpolation</a:t>
                </a:r>
                <a:endParaRPr lang="en-US" altLang="en-US" sz="1600" dirty="0"/>
              </a:p>
            </p:txBody>
          </p:sp>
          <p:sp>
            <p:nvSpPr>
              <p:cNvPr id="20" name="TextBox 30"/>
              <p:cNvSpPr txBox="1">
                <a:spLocks noChangeArrowheads="1"/>
              </p:cNvSpPr>
              <p:nvPr/>
            </p:nvSpPr>
            <p:spPr bwMode="auto">
              <a:xfrm>
                <a:off x="5521891" y="1377464"/>
                <a:ext cx="1353897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r>
                  <a:rPr lang="en-US" altLang="en-US" sz="1600"/>
                  <a:t>LTR Attained</a:t>
                </a:r>
              </a:p>
            </p:txBody>
          </p:sp>
        </p:grpSp>
        <p:cxnSp>
          <p:nvCxnSpPr>
            <p:cNvPr id="13" name="Straight Arrow Connector 25"/>
            <p:cNvCxnSpPr>
              <a:cxnSpLocks noChangeShapeType="1"/>
            </p:cNvCxnSpPr>
            <p:nvPr/>
          </p:nvCxnSpPr>
          <p:spPr bwMode="auto">
            <a:xfrm>
              <a:off x="3089489" y="1561346"/>
              <a:ext cx="0" cy="26745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Arrow Connector 27"/>
            <p:cNvCxnSpPr>
              <a:cxnSpLocks noChangeShapeType="1"/>
              <a:stCxn id="19" idx="2"/>
              <a:endCxn id="17" idx="0"/>
            </p:cNvCxnSpPr>
            <p:nvPr/>
          </p:nvCxnSpPr>
          <p:spPr bwMode="auto">
            <a:xfrm flipH="1">
              <a:off x="4592472" y="1563553"/>
              <a:ext cx="7369" cy="265243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Arrow Connector 32"/>
            <p:cNvCxnSpPr>
              <a:cxnSpLocks noChangeShapeType="1"/>
            </p:cNvCxnSpPr>
            <p:nvPr/>
          </p:nvCxnSpPr>
          <p:spPr bwMode="auto">
            <a:xfrm flipH="1">
              <a:off x="6062359" y="1565890"/>
              <a:ext cx="1" cy="262906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pic>
        <p:nvPicPr>
          <p:cNvPr id="5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90" y="2299648"/>
            <a:ext cx="122555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896" y="4221162"/>
            <a:ext cx="122555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34" name="Group 1033"/>
          <p:cNvGrpSpPr/>
          <p:nvPr/>
        </p:nvGrpSpPr>
        <p:grpSpPr>
          <a:xfrm>
            <a:off x="5745400" y="2397126"/>
            <a:ext cx="2852737" cy="1031874"/>
            <a:chOff x="5745400" y="2397126"/>
            <a:chExt cx="2852737" cy="1031874"/>
          </a:xfrm>
        </p:grpSpPr>
        <p:grpSp>
          <p:nvGrpSpPr>
            <p:cNvPr id="1031" name="Group 1030"/>
            <p:cNvGrpSpPr/>
            <p:nvPr/>
          </p:nvGrpSpPr>
          <p:grpSpPr>
            <a:xfrm>
              <a:off x="5745400" y="2397126"/>
              <a:ext cx="2852737" cy="1031874"/>
              <a:chOff x="5745400" y="2409825"/>
              <a:chExt cx="2852737" cy="1031874"/>
            </a:xfrm>
          </p:grpSpPr>
          <p:sp>
            <p:nvSpPr>
              <p:cNvPr id="50" name="Right Arrow 47"/>
              <p:cNvSpPr>
                <a:spLocks noChangeArrowheads="1"/>
              </p:cNvSpPr>
              <p:nvPr/>
            </p:nvSpPr>
            <p:spPr bwMode="auto">
              <a:xfrm>
                <a:off x="5745400" y="2773671"/>
                <a:ext cx="384175" cy="368129"/>
              </a:xfrm>
              <a:prstGeom prst="rightArrow">
                <a:avLst>
                  <a:gd name="adj1" fmla="val 50000"/>
                  <a:gd name="adj2" fmla="val 49813"/>
                </a:avLst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61" name="Group 60"/>
              <p:cNvGrpSpPr/>
              <p:nvPr/>
            </p:nvGrpSpPr>
            <p:grpSpPr>
              <a:xfrm>
                <a:off x="6256361" y="2409825"/>
                <a:ext cx="2341776" cy="1031874"/>
                <a:chOff x="6256361" y="2409825"/>
                <a:chExt cx="2341776" cy="1031874"/>
              </a:xfrm>
            </p:grpSpPr>
            <p:sp>
              <p:nvSpPr>
                <p:cNvPr id="49" name="Rectangle 48"/>
                <p:cNvSpPr/>
                <p:nvPr/>
              </p:nvSpPr>
              <p:spPr bwMode="auto">
                <a:xfrm>
                  <a:off x="6277212" y="2409825"/>
                  <a:ext cx="2320925" cy="1031874"/>
                </a:xfrm>
                <a:prstGeom prst="rect">
                  <a:avLst/>
                </a:prstGeom>
                <a:pattFill prst="smGrid">
                  <a:fgClr>
                    <a:schemeClr val="accent1"/>
                  </a:fgClr>
                  <a:bgClr>
                    <a:schemeClr val="bg1"/>
                  </a:bgClr>
                </a:pattFill>
                <a:ln w="25400" cap="flat" cmpd="sng" algn="ctr">
                  <a:solidFill>
                    <a:schemeClr val="accent6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/>
              </p:spPr>
              <p:txBody>
                <a:bodyPr anchor="ctr" anchorCtr="1"/>
                <a:lstStyle/>
                <a:p>
                  <a:pPr algn="ctr">
                    <a:defRPr/>
                  </a:pPr>
                  <a:endParaRPr lang="en-US" sz="4000" b="1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48" name="Straight Connector 44"/>
                <p:cNvCxnSpPr>
                  <a:cxnSpLocks noChangeShapeType="1"/>
                </p:cNvCxnSpPr>
                <p:nvPr/>
              </p:nvCxnSpPr>
              <p:spPr bwMode="auto">
                <a:xfrm flipH="1">
                  <a:off x="7837224" y="2409825"/>
                  <a:ext cx="11376" cy="1025044"/>
                </a:xfrm>
                <a:prstGeom prst="line">
                  <a:avLst/>
                </a:prstGeom>
                <a:noFill/>
                <a:ln w="25400" algn="ctr">
                  <a:solidFill>
                    <a:srgbClr val="FF0000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pic>
              <p:nvPicPr>
                <p:cNvPr id="1026" name="Picture 2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256361" y="2411104"/>
                  <a:ext cx="868352" cy="9964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1032" name="TextBox 1031"/>
            <p:cNvSpPr txBox="1"/>
            <p:nvPr/>
          </p:nvSpPr>
          <p:spPr>
            <a:xfrm>
              <a:off x="7949022" y="2692316"/>
              <a:ext cx="5091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</a:rPr>
                <a:t>LTR</a:t>
              </a:r>
              <a:endParaRPr lang="en-US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033" name="Group 1032"/>
          <p:cNvGrpSpPr/>
          <p:nvPr/>
        </p:nvGrpSpPr>
        <p:grpSpPr>
          <a:xfrm>
            <a:off x="5734287" y="4319587"/>
            <a:ext cx="2865438" cy="1036638"/>
            <a:chOff x="5734287" y="4319587"/>
            <a:chExt cx="2865438" cy="1036638"/>
          </a:xfrm>
        </p:grpSpPr>
        <p:grpSp>
          <p:nvGrpSpPr>
            <p:cNvPr id="1024" name="Group 1023"/>
            <p:cNvGrpSpPr/>
            <p:nvPr/>
          </p:nvGrpSpPr>
          <p:grpSpPr>
            <a:xfrm>
              <a:off x="5734287" y="4319587"/>
              <a:ext cx="2865438" cy="1036638"/>
              <a:chOff x="5734287" y="4319587"/>
              <a:chExt cx="2865438" cy="1036638"/>
            </a:xfrm>
          </p:grpSpPr>
          <p:grpSp>
            <p:nvGrpSpPr>
              <p:cNvPr id="39" name="Group 38"/>
              <p:cNvGrpSpPr>
                <a:grpSpLocks/>
              </p:cNvGrpSpPr>
              <p:nvPr/>
            </p:nvGrpSpPr>
            <p:grpSpPr bwMode="auto">
              <a:xfrm>
                <a:off x="5734287" y="4319587"/>
                <a:ext cx="2865438" cy="1036638"/>
                <a:chOff x="5721350" y="4111680"/>
                <a:chExt cx="2865438" cy="1037322"/>
              </a:xfrm>
            </p:grpSpPr>
            <p:grpSp>
              <p:nvGrpSpPr>
                <p:cNvPr id="40" name="Group 2"/>
                <p:cNvGrpSpPr>
                  <a:grpSpLocks/>
                </p:cNvGrpSpPr>
                <p:nvPr/>
              </p:nvGrpSpPr>
              <p:grpSpPr bwMode="auto">
                <a:xfrm>
                  <a:off x="5721350" y="4115066"/>
                  <a:ext cx="2865438" cy="1031609"/>
                  <a:chOff x="5721350" y="4115066"/>
                  <a:chExt cx="2865438" cy="1031609"/>
                </a:xfrm>
              </p:grpSpPr>
              <p:sp>
                <p:nvSpPr>
                  <p:cNvPr id="43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6266547" y="4115066"/>
                    <a:ext cx="2320241" cy="1031609"/>
                  </a:xfrm>
                  <a:prstGeom prst="rect">
                    <a:avLst/>
                  </a:prstGeom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n w="25400" algn="ctr">
                    <a:solidFill>
                      <a:srgbClr val="7030A0"/>
                    </a:solidFill>
                    <a:round/>
                    <a:headEnd/>
                    <a:tailEnd/>
                  </a:ln>
                </p:spPr>
                <p:txBody>
                  <a:bodyPr anchor="ctr" anchorCtr="1"/>
                  <a:lstStyle>
                    <a:lvl1pPr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1pPr>
                    <a:lvl2pPr marL="742950" indent="-285750"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2pPr>
                    <a:lvl3pPr marL="1143000" indent="-228600"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3pPr>
                    <a:lvl4pPr marL="1600200" indent="-228600"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4pPr>
                    <a:lvl5pPr marL="2057400" indent="-228600"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9pPr>
                  </a:lstStyle>
                  <a:p>
                    <a:pPr algn="ctr"/>
                    <a:endParaRPr lang="en-US" altLang="en-US" sz="4000" b="1" dirty="0"/>
                  </a:p>
                </p:txBody>
              </p:sp>
              <p:sp>
                <p:nvSpPr>
                  <p:cNvPr id="44" name="Right Arrow 53"/>
                  <p:cNvSpPr>
                    <a:spLocks noChangeArrowheads="1"/>
                  </p:cNvSpPr>
                  <p:nvPr/>
                </p:nvSpPr>
                <p:spPr bwMode="auto">
                  <a:xfrm>
                    <a:off x="5721350" y="4478338"/>
                    <a:ext cx="384175" cy="368300"/>
                  </a:xfrm>
                  <a:prstGeom prst="rightArrow">
                    <a:avLst>
                      <a:gd name="adj1" fmla="val 50000"/>
                      <a:gd name="adj2" fmla="val 49813"/>
                    </a:avLst>
                  </a:prstGeom>
                  <a:solidFill>
                    <a:schemeClr val="accent1"/>
                  </a:solid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>
                    <a:lvl1pPr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1pPr>
                    <a:lvl2pPr marL="742950" indent="-285750"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2pPr>
                    <a:lvl3pPr marL="1143000" indent="-228600"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3pPr>
                    <a:lvl4pPr marL="1600200" indent="-228600"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4pPr>
                    <a:lvl5pPr marL="2057400" indent="-228600"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chemeClr val="tx1"/>
                        </a:solidFill>
                        <a:latin typeface="Arial" charset="0"/>
                        <a:ea typeface="ＭＳ Ｐゴシック" pitchFamily="34" charset="-128"/>
                      </a:defRPr>
                    </a:lvl9pPr>
                  </a:lstStyle>
                  <a:p>
                    <a:endParaRPr lang="en-US" altLang="en-US"/>
                  </a:p>
                </p:txBody>
              </p:sp>
            </p:grpSp>
            <p:cxnSp>
              <p:nvCxnSpPr>
                <p:cNvPr id="41" name="Straight Connector 42"/>
                <p:cNvCxnSpPr>
                  <a:cxnSpLocks noChangeShapeType="1"/>
                </p:cNvCxnSpPr>
                <p:nvPr/>
              </p:nvCxnSpPr>
              <p:spPr bwMode="auto">
                <a:xfrm>
                  <a:off x="7124570" y="4111680"/>
                  <a:ext cx="0" cy="1035050"/>
                </a:xfrm>
                <a:prstGeom prst="line">
                  <a:avLst/>
                </a:prstGeom>
                <a:noFill/>
                <a:ln w="25400" algn="ctr">
                  <a:solidFill>
                    <a:srgbClr val="FF0000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2" name="Straight Connector 43"/>
                <p:cNvCxnSpPr>
                  <a:cxnSpLocks noChangeShapeType="1"/>
                </p:cNvCxnSpPr>
                <p:nvPr/>
              </p:nvCxnSpPr>
              <p:spPr bwMode="auto">
                <a:xfrm>
                  <a:off x="7824723" y="4113952"/>
                  <a:ext cx="0" cy="1035050"/>
                </a:xfrm>
                <a:prstGeom prst="line">
                  <a:avLst/>
                </a:prstGeom>
                <a:noFill/>
                <a:ln w="25400" algn="ctr">
                  <a:solidFill>
                    <a:srgbClr val="FF0000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  <p:pic>
            <p:nvPicPr>
              <p:cNvPr id="62" name="Picture 2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75696" y="4337531"/>
                <a:ext cx="849017" cy="9964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74" name="TextBox 73"/>
            <p:cNvSpPr txBox="1"/>
            <p:nvPr/>
          </p:nvSpPr>
          <p:spPr>
            <a:xfrm>
              <a:off x="7886470" y="4659868"/>
              <a:ext cx="5091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</a:rPr>
                <a:t>LTR</a:t>
              </a:r>
              <a:endParaRPr lang="en-US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028" name="Group 1027"/>
          <p:cNvGrpSpPr/>
          <p:nvPr/>
        </p:nvGrpSpPr>
        <p:grpSpPr>
          <a:xfrm>
            <a:off x="6918549" y="2555066"/>
            <a:ext cx="1082451" cy="2626534"/>
            <a:chOff x="6934200" y="2555066"/>
            <a:chExt cx="1082451" cy="2626534"/>
          </a:xfrm>
        </p:grpSpPr>
        <p:sp>
          <p:nvSpPr>
            <p:cNvPr id="1027" name="TextBox 1026"/>
            <p:cNvSpPr txBox="1"/>
            <p:nvPr/>
          </p:nvSpPr>
          <p:spPr>
            <a:xfrm>
              <a:off x="6945524" y="2555066"/>
              <a:ext cx="1071127" cy="70788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4000" b="1" dirty="0" smtClean="0"/>
                <a:t>50%</a:t>
              </a:r>
              <a:endParaRPr lang="en-US" sz="4000" b="1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6934200" y="4473714"/>
              <a:ext cx="1071127" cy="70788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4000" b="1" dirty="0" smtClean="0"/>
                <a:t>50%</a:t>
              </a:r>
              <a:endParaRPr lang="en-US" sz="4000" b="1" dirty="0"/>
            </a:p>
          </p:txBody>
        </p:sp>
        <p:sp>
          <p:nvSpPr>
            <p:cNvPr id="38" name="TextBox 46"/>
            <p:cNvSpPr txBox="1">
              <a:spLocks noChangeArrowheads="1"/>
            </p:cNvSpPr>
            <p:nvPr/>
          </p:nvSpPr>
          <p:spPr bwMode="auto">
            <a:xfrm>
              <a:off x="7124713" y="3278187"/>
              <a:ext cx="679450" cy="1108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 altLang="en-US" sz="6600" dirty="0"/>
                <a:t>+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76719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RPEC’s Ongoing Research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8F1D-E2C6-4AF2-85A4-9F7F34810EAC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95400"/>
            <a:ext cx="82296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Historical mortality data sources</a:t>
            </a:r>
          </a:p>
          <a:p>
            <a:r>
              <a:rPr lang="en-US" dirty="0" smtClean="0"/>
              <a:t>Graduation methodology and parameters</a:t>
            </a:r>
          </a:p>
          <a:p>
            <a:r>
              <a:rPr lang="en-US" dirty="0" smtClean="0"/>
              <a:t>Step-back years</a:t>
            </a:r>
          </a:p>
          <a:p>
            <a:r>
              <a:rPr lang="en-US" dirty="0" smtClean="0"/>
              <a:t>APC component split</a:t>
            </a:r>
          </a:p>
          <a:p>
            <a:r>
              <a:rPr lang="en-US" dirty="0" smtClean="0"/>
              <a:t>Interpolation methodologies</a:t>
            </a:r>
          </a:p>
          <a:p>
            <a:r>
              <a:rPr lang="en-US" dirty="0" smtClean="0"/>
              <a:t>Committee-selected assumption sets</a:t>
            </a:r>
          </a:p>
          <a:p>
            <a:pPr lvl="1"/>
            <a:r>
              <a:rPr lang="en-US" dirty="0" smtClean="0"/>
              <a:t>Long-term rate of mortality improvement</a:t>
            </a:r>
          </a:p>
          <a:p>
            <a:pPr lvl="1"/>
            <a:r>
              <a:rPr lang="en-US" dirty="0" smtClean="0"/>
              <a:t>Convergence periods</a:t>
            </a:r>
          </a:p>
          <a:p>
            <a:pPr lvl="1"/>
            <a:r>
              <a:rPr lang="en-US" dirty="0" smtClean="0"/>
              <a:t>Blending of horizontal and diagonal projections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09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Other SOA Longevity Projects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8F1D-E2C6-4AF2-85A4-9F7F34810EAC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95400"/>
            <a:ext cx="83058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Research on base mortality rates</a:t>
            </a:r>
          </a:p>
          <a:p>
            <a:pPr lvl="1"/>
            <a:r>
              <a:rPr lang="en-US" dirty="0" smtClean="0"/>
              <a:t>RPEC experience studies for public and private pension plans in the US</a:t>
            </a:r>
          </a:p>
          <a:p>
            <a:pPr lvl="1"/>
            <a:r>
              <a:rPr lang="en-US" dirty="0" smtClean="0"/>
              <a:t>Raw SSA mortality rates through 2014</a:t>
            </a:r>
          </a:p>
          <a:p>
            <a:pPr lvl="1"/>
            <a:r>
              <a:rPr lang="en-US" dirty="0" smtClean="0"/>
              <a:t>Interactions with SSA, CDC, and CMS (Medicare)</a:t>
            </a:r>
          </a:p>
          <a:p>
            <a:pPr lvl="1"/>
            <a:r>
              <a:rPr lang="en-US" dirty="0" smtClean="0"/>
              <a:t>HMD (partnership project)</a:t>
            </a:r>
          </a:p>
          <a:p>
            <a:pPr lvl="2"/>
            <a:r>
              <a:rPr lang="en-US" dirty="0" smtClean="0"/>
              <a:t>Cause of death tables</a:t>
            </a:r>
          </a:p>
          <a:p>
            <a:pPr lvl="2"/>
            <a:r>
              <a:rPr lang="en-US" dirty="0" smtClean="0"/>
              <a:t>State-specific tables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3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Other SOA Longevity Projects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8F1D-E2C6-4AF2-85A4-9F7F34810EAC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95400"/>
            <a:ext cx="82296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Research on mortality improvement</a:t>
            </a:r>
          </a:p>
          <a:p>
            <a:pPr lvl="1"/>
            <a:r>
              <a:rPr lang="en-US" dirty="0" smtClean="0"/>
              <a:t>Participation </a:t>
            </a:r>
            <a:r>
              <a:rPr lang="en-US" dirty="0"/>
              <a:t>in </a:t>
            </a:r>
            <a:r>
              <a:rPr lang="en-US" dirty="0" smtClean="0"/>
              <a:t>IFoA </a:t>
            </a:r>
            <a:r>
              <a:rPr lang="en-US" dirty="0"/>
              <a:t>project on approaches to mortality </a:t>
            </a:r>
            <a:r>
              <a:rPr lang="en-US" dirty="0" smtClean="0"/>
              <a:t>modeling</a:t>
            </a:r>
          </a:p>
          <a:p>
            <a:pPr lvl="2"/>
            <a:r>
              <a:rPr lang="en-US" i="1" dirty="0" smtClean="0"/>
              <a:t>“This </a:t>
            </a:r>
            <a:r>
              <a:rPr lang="en-US" i="1" dirty="0" err="1"/>
              <a:t>programme</a:t>
            </a:r>
            <a:r>
              <a:rPr lang="en-US" i="1" dirty="0"/>
              <a:t> of research concerns how we model, measure and manage longevity and </a:t>
            </a:r>
            <a:r>
              <a:rPr lang="en-US" i="1" dirty="0" smtClean="0"/>
              <a:t>morbidity risk</a:t>
            </a:r>
            <a:r>
              <a:rPr lang="en-US" i="1" dirty="0"/>
              <a:t>. It will be application driven, with impact and innovation in the pensions and insurance </a:t>
            </a:r>
            <a:r>
              <a:rPr lang="en-US" i="1" dirty="0" smtClean="0"/>
              <a:t>industries and </a:t>
            </a:r>
            <a:r>
              <a:rPr lang="en-US" i="1" dirty="0"/>
              <a:t>beyond as its primary aims</a:t>
            </a:r>
            <a:r>
              <a:rPr lang="en-US" i="1" dirty="0" smtClean="0"/>
              <a:t>.”</a:t>
            </a:r>
          </a:p>
          <a:p>
            <a:pPr lvl="1"/>
            <a:r>
              <a:rPr lang="en-US" dirty="0" smtClean="0"/>
              <a:t>Longevity Advisory Group projects</a:t>
            </a:r>
          </a:p>
          <a:p>
            <a:pPr lvl="2"/>
            <a:r>
              <a:rPr lang="en-US" dirty="0" smtClean="0"/>
              <a:t>Comparison of methodologies for APC components</a:t>
            </a:r>
          </a:p>
          <a:p>
            <a:pPr lvl="2"/>
            <a:r>
              <a:rPr lang="en-US" dirty="0" smtClean="0"/>
              <a:t>Explanation for variations in mortality improvement</a:t>
            </a:r>
          </a:p>
          <a:p>
            <a:pPr lvl="2"/>
            <a:r>
              <a:rPr lang="en-US" dirty="0" smtClean="0"/>
              <a:t>Consistent framework for SOA mortality improvement applications</a:t>
            </a:r>
          </a:p>
          <a:p>
            <a:r>
              <a:rPr lang="en-US" dirty="0" smtClean="0"/>
              <a:t>Living to 100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31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Today’s Topics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About RPEC</a:t>
            </a:r>
          </a:p>
          <a:p>
            <a:r>
              <a:rPr lang="en-US" altLang="en-US" dirty="0" smtClean="0"/>
              <a:t>Ancient History</a:t>
            </a:r>
          </a:p>
          <a:p>
            <a:r>
              <a:rPr lang="en-US" altLang="en-US" dirty="0" smtClean="0"/>
              <a:t>The RPEC_2014 Model</a:t>
            </a:r>
          </a:p>
          <a:p>
            <a:r>
              <a:rPr lang="en-US" altLang="en-US" dirty="0" smtClean="0"/>
              <a:t>RPEC’s Ongoing Research</a:t>
            </a:r>
          </a:p>
          <a:p>
            <a:r>
              <a:rPr lang="en-US" altLang="en-US" dirty="0" smtClean="0"/>
              <a:t>Other Related SOA Research Projects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8F1D-E2C6-4AF2-85A4-9F7F34810EA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About RPEC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R</a:t>
            </a:r>
            <a:r>
              <a:rPr lang="en-US" altLang="en-US" dirty="0" smtClean="0"/>
              <a:t>etirement </a:t>
            </a:r>
            <a:r>
              <a:rPr lang="en-US" altLang="en-US" b="1" dirty="0" smtClean="0"/>
              <a:t>P</a:t>
            </a:r>
            <a:r>
              <a:rPr lang="en-US" altLang="en-US" dirty="0" smtClean="0"/>
              <a:t>lans </a:t>
            </a:r>
            <a:r>
              <a:rPr lang="en-US" altLang="en-US" b="1" dirty="0" smtClean="0"/>
              <a:t>E</a:t>
            </a:r>
            <a:r>
              <a:rPr lang="en-US" altLang="en-US" dirty="0" smtClean="0"/>
              <a:t>xperience </a:t>
            </a:r>
            <a:r>
              <a:rPr lang="en-US" altLang="en-US" b="1" dirty="0" smtClean="0"/>
              <a:t>C</a:t>
            </a:r>
            <a:r>
              <a:rPr lang="en-US" altLang="en-US" dirty="0" smtClean="0"/>
              <a:t>ommittee</a:t>
            </a:r>
          </a:p>
          <a:p>
            <a:pPr lvl="1"/>
            <a:r>
              <a:rPr lang="en-US" altLang="en-US" dirty="0" smtClean="0"/>
              <a:t>Currently composed of 19 volunteer members</a:t>
            </a:r>
          </a:p>
          <a:p>
            <a:r>
              <a:rPr lang="en-US" altLang="en-US" dirty="0" smtClean="0"/>
              <a:t>Prior to 2009, primarily interested in developing tables of base mortality rates for retirement-related applications in the US</a:t>
            </a:r>
          </a:p>
          <a:p>
            <a:pPr lvl="1"/>
            <a:r>
              <a:rPr lang="en-US" altLang="en-US" dirty="0" smtClean="0"/>
              <a:t>Exception was Scale AA (1994)</a:t>
            </a:r>
          </a:p>
          <a:p>
            <a:r>
              <a:rPr lang="en-US" altLang="en-US" dirty="0" smtClean="0"/>
              <a:t>Mortality Improvement (MI) subcommittee of RPEC has been very busy since 2009 </a:t>
            </a:r>
          </a:p>
          <a:p>
            <a:pPr marL="0" indent="0">
              <a:buNone/>
            </a:pPr>
            <a:r>
              <a:rPr lang="en-US" altLang="en-US" dirty="0" smtClean="0"/>
              <a:t>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8F1D-E2C6-4AF2-85A4-9F7F34810EA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43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Ancient History: Scale AA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941" y="2590800"/>
            <a:ext cx="5831659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8F1D-E2C6-4AF2-85A4-9F7F34810EA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95400"/>
            <a:ext cx="82296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 smtClean="0"/>
              <a:t>Released in 1994; based on average MI experience over the period 1977 </a:t>
            </a:r>
            <a:r>
              <a:rPr lang="en-US" dirty="0"/>
              <a:t>–</a:t>
            </a:r>
            <a:r>
              <a:rPr lang="en-US" altLang="en-US" dirty="0" smtClean="0"/>
              <a:t> 1993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52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Ancient History: Scale AA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8F1D-E2C6-4AF2-85A4-9F7F34810EAC}" type="slidenum">
              <a:rPr lang="en-US" smtClean="0"/>
              <a:pPr/>
              <a:t>5</a:t>
            </a:fld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914400" y="1447800"/>
            <a:ext cx="2724150" cy="4543425"/>
            <a:chOff x="914400" y="1447800"/>
            <a:chExt cx="2724150" cy="4543425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1806" y="4267200"/>
              <a:ext cx="901394" cy="1724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2" name="Group 21"/>
            <p:cNvGrpSpPr/>
            <p:nvPr/>
          </p:nvGrpSpPr>
          <p:grpSpPr>
            <a:xfrm>
              <a:off x="914400" y="1447800"/>
              <a:ext cx="2724150" cy="2731634"/>
              <a:chOff x="914400" y="1600200"/>
              <a:chExt cx="2724150" cy="2731634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14400" y="1600200"/>
                <a:ext cx="2724150" cy="27316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" name="Rectangle 19"/>
              <p:cNvSpPr/>
              <p:nvPr/>
            </p:nvSpPr>
            <p:spPr>
              <a:xfrm>
                <a:off x="2276475" y="1704537"/>
                <a:ext cx="695325" cy="2486466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9" name="Group 28"/>
          <p:cNvGrpSpPr/>
          <p:nvPr/>
        </p:nvGrpSpPr>
        <p:grpSpPr>
          <a:xfrm>
            <a:off x="4267200" y="4000677"/>
            <a:ext cx="3668029" cy="2400123"/>
            <a:chOff x="5128968" y="4293399"/>
            <a:chExt cx="2872032" cy="2095733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8968" y="4293399"/>
              <a:ext cx="2872032" cy="17264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8" name="TextBox 27"/>
            <p:cNvSpPr txBox="1"/>
            <p:nvPr/>
          </p:nvSpPr>
          <p:spPr>
            <a:xfrm>
              <a:off x="5791200" y="6019800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3" name="Arc 2"/>
          <p:cNvSpPr/>
          <p:nvPr/>
        </p:nvSpPr>
        <p:spPr>
          <a:xfrm>
            <a:off x="-2333298" y="1828800"/>
            <a:ext cx="9906000" cy="6858000"/>
          </a:xfrm>
          <a:prstGeom prst="arc">
            <a:avLst>
              <a:gd name="adj1" fmla="val 16245494"/>
              <a:gd name="adj2" fmla="val 0"/>
            </a:avLst>
          </a:prstGeom>
          <a:ln w="28575">
            <a:headEnd type="oval" w="med" len="med"/>
            <a:tailEnd type="triangle" w="lg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Arc 31"/>
          <p:cNvSpPr/>
          <p:nvPr/>
        </p:nvSpPr>
        <p:spPr>
          <a:xfrm>
            <a:off x="-228600" y="3200400"/>
            <a:ext cx="5791200" cy="2320224"/>
          </a:xfrm>
          <a:prstGeom prst="arc">
            <a:avLst>
              <a:gd name="adj1" fmla="val 16245494"/>
              <a:gd name="adj2" fmla="val 0"/>
            </a:avLst>
          </a:prstGeom>
          <a:ln w="28575">
            <a:headEnd type="oval" w="med" len="med"/>
            <a:tailEnd type="triangle" w="lg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Arc 32"/>
          <p:cNvSpPr/>
          <p:nvPr/>
        </p:nvSpPr>
        <p:spPr>
          <a:xfrm>
            <a:off x="670034" y="3886200"/>
            <a:ext cx="4038600" cy="2819400"/>
          </a:xfrm>
          <a:prstGeom prst="arc">
            <a:avLst>
              <a:gd name="adj1" fmla="val 16245494"/>
              <a:gd name="adj2" fmla="val 0"/>
            </a:avLst>
          </a:prstGeom>
          <a:ln w="28575">
            <a:headEnd type="oval" w="med" len="med"/>
            <a:tailEnd type="triangle" w="lg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0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2" grpId="0" animBg="1"/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Scale BB </a:t>
            </a:r>
            <a:r>
              <a:rPr lang="en-US" sz="2400" dirty="0" smtClean="0"/>
              <a:t>(Fast forward to 2012…)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8F1D-E2C6-4AF2-85A4-9F7F34810EA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95400"/>
            <a:ext cx="82296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 smtClean="0"/>
              <a:t>Interim set of age-only “rates” (like Scale AA)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657" y="2286000"/>
            <a:ext cx="6690743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984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Scale BB </a:t>
            </a:r>
            <a:r>
              <a:rPr lang="en-US" sz="2400" dirty="0" smtClean="0"/>
              <a:t>(Fast forward to 2012…)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8F1D-E2C6-4AF2-85A4-9F7F34810EA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95400"/>
            <a:ext cx="82296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 smtClean="0"/>
              <a:t>Derived from 2D array of smoothed/projected MI rates</a:t>
            </a:r>
          </a:p>
          <a:p>
            <a:endParaRPr lang="en-US" altLang="en-US" dirty="0"/>
          </a:p>
          <a:p>
            <a:endParaRPr lang="en-US" altLang="en-US" dirty="0" smtClean="0"/>
          </a:p>
          <a:p>
            <a:endParaRPr lang="en-US" altLang="en-US" dirty="0"/>
          </a:p>
          <a:p>
            <a:endParaRPr lang="en-US" altLang="en-US" dirty="0" smtClean="0"/>
          </a:p>
          <a:p>
            <a:endParaRPr lang="en-US" altLang="en-US" dirty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r>
              <a:rPr lang="en-US" altLang="en-US" dirty="0" smtClean="0"/>
              <a:t>RPEC backed into Scale BB from a table of deferred-to-age-62 annuity values (</a:t>
            </a:r>
            <a:r>
              <a:rPr lang="en-US" dirty="0" smtClean="0"/>
              <a:t>RP-2000; </a:t>
            </a:r>
            <a:r>
              <a:rPr lang="en-US" dirty="0" err="1" smtClean="0"/>
              <a:t>i</a:t>
            </a:r>
            <a:r>
              <a:rPr lang="en-US" dirty="0" smtClean="0"/>
              <a:t> = 6%)</a:t>
            </a:r>
            <a:r>
              <a:rPr lang="en-US" altLang="en-US" dirty="0" smtClean="0"/>
              <a:t> 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905000"/>
            <a:ext cx="6477000" cy="2900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724400" y="2209800"/>
            <a:ext cx="1717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“BB-2D” (Males)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49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Scale BB </a:t>
            </a:r>
            <a:r>
              <a:rPr lang="en-US" sz="2400" dirty="0" smtClean="0"/>
              <a:t>(Fast forward to 2012…)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8F1D-E2C6-4AF2-85A4-9F7F34810EA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95400"/>
            <a:ext cx="82296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 smtClean="0"/>
              <a:t>Scale BB could be applied just like Scale AA to RP-2000 mortality rates…</a:t>
            </a:r>
          </a:p>
          <a:p>
            <a:r>
              <a:rPr lang="en-US" dirty="0" smtClean="0"/>
              <a:t>…but the pension actuarial community was given a heads-up in 2012 that </a:t>
            </a:r>
          </a:p>
          <a:p>
            <a:pPr lvl="1"/>
            <a:r>
              <a:rPr lang="en-US" i="1" dirty="0" smtClean="0"/>
              <a:t>the </a:t>
            </a:r>
            <a:r>
              <a:rPr lang="en-US" i="1" dirty="0"/>
              <a:t>recommended replacement for Scale AA will likely be two-dimensional tables of </a:t>
            </a:r>
            <a:r>
              <a:rPr lang="en-US" i="1" dirty="0" smtClean="0"/>
              <a:t>age/calendar </a:t>
            </a:r>
            <a:r>
              <a:rPr lang="en-US" i="1" dirty="0"/>
              <a:t>year mortality improvement </a:t>
            </a:r>
            <a:r>
              <a:rPr lang="en-US" i="1" dirty="0" smtClean="0"/>
              <a:t>rates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32857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RPEC_2014 Model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8F1D-E2C6-4AF2-85A4-9F7F34810EA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95400"/>
            <a:ext cx="82296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 smtClean="0"/>
              <a:t>RPEC model based on the same conceptual underpinnings of the CMI model</a:t>
            </a:r>
          </a:p>
          <a:p>
            <a:pPr lvl="1"/>
            <a:r>
              <a:rPr lang="en-US" sz="2400" dirty="0" smtClean="0"/>
              <a:t>Recently </a:t>
            </a:r>
            <a:r>
              <a:rPr lang="en-US" sz="2400" dirty="0"/>
              <a:t>observed experience is the best predictor of future near-term mortality improvement rates. </a:t>
            </a:r>
          </a:p>
          <a:p>
            <a:pPr lvl="1"/>
            <a:r>
              <a:rPr lang="en-US" sz="2400" dirty="0" smtClean="0"/>
              <a:t>Long-term </a:t>
            </a:r>
            <a:r>
              <a:rPr lang="en-US" sz="2400" dirty="0"/>
              <a:t>rates of mortality improvement should be based on “expert opinion” and analysis of longer-term mortality patterns. </a:t>
            </a:r>
          </a:p>
          <a:p>
            <a:pPr lvl="1"/>
            <a:r>
              <a:rPr lang="en-US" sz="2400" dirty="0" smtClean="0"/>
              <a:t>Near-term </a:t>
            </a:r>
            <a:r>
              <a:rPr lang="en-US" sz="2400" dirty="0"/>
              <a:t>rates should transition smoothly into the assumed long-term mortality improvement rates over appropriately selected convergence periods.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But unlike CMI, RPEC’s age/period and cohort components are implicitly developed</a:t>
            </a:r>
            <a:endParaRPr lang="en-US" dirty="0"/>
          </a:p>
          <a:p>
            <a:pPr lvl="1"/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6067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A_presentation_template">
  <a:themeElements>
    <a:clrScheme name="SOA Brand Colors">
      <a:dk1>
        <a:srgbClr val="000000"/>
      </a:dk1>
      <a:lt1>
        <a:sysClr val="window" lastClr="FFFFFF"/>
      </a:lt1>
      <a:dk2>
        <a:srgbClr val="024D7C"/>
      </a:dk2>
      <a:lt2>
        <a:srgbClr val="BEBBBA"/>
      </a:lt2>
      <a:accent1>
        <a:srgbClr val="024D7C"/>
      </a:accent1>
      <a:accent2>
        <a:srgbClr val="77C4D5"/>
      </a:accent2>
      <a:accent3>
        <a:srgbClr val="D23138"/>
      </a:accent3>
      <a:accent4>
        <a:srgbClr val="FDCE07"/>
      </a:accent4>
      <a:accent5>
        <a:srgbClr val="BABF33"/>
      </a:accent5>
      <a:accent6>
        <a:srgbClr val="E27F26"/>
      </a:accent6>
      <a:hlink>
        <a:srgbClr val="D23138"/>
      </a:hlink>
      <a:folHlink>
        <a:srgbClr val="77C4D5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65A8C7BF-052C-4401-BD9C-6FA5DDBC99E2}" vid="{75326356-E9D5-4487-8274-C97ED03111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Presentation2</Template>
  <TotalTime>23278</TotalTime>
  <Words>596</Words>
  <Application>Microsoft Office PowerPoint</Application>
  <PresentationFormat>On-screen Show (4:3)</PresentationFormat>
  <Paragraphs>126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ＭＳ Ｐゴシック</vt:lpstr>
      <vt:lpstr>Arial</vt:lpstr>
      <vt:lpstr>Calibri</vt:lpstr>
      <vt:lpstr>Symbol</vt:lpstr>
      <vt:lpstr>SOA_presentation_template</vt:lpstr>
      <vt:lpstr>Longevity 12 The Continuing Evolution of RPEC’s Mortality Projection Methodology </vt:lpstr>
      <vt:lpstr>Today’s Topics</vt:lpstr>
      <vt:lpstr>About RPEC</vt:lpstr>
      <vt:lpstr>Ancient History: Scale AA</vt:lpstr>
      <vt:lpstr>Ancient History: Scale AA</vt:lpstr>
      <vt:lpstr>Scale BB (Fast forward to 2012…)</vt:lpstr>
      <vt:lpstr>Scale BB (Fast forward to 2012…)</vt:lpstr>
      <vt:lpstr>Scale BB (Fast forward to 2012…)</vt:lpstr>
      <vt:lpstr>The RPEC_2014 Model</vt:lpstr>
      <vt:lpstr>The RPEC_2014 Model</vt:lpstr>
      <vt:lpstr>The RPEC_2014 Model</vt:lpstr>
      <vt:lpstr>The RPEC_2014 Model</vt:lpstr>
      <vt:lpstr>Scales MP-2014 and MP-2015</vt:lpstr>
      <vt:lpstr>RPEC’s Ongoing Research</vt:lpstr>
      <vt:lpstr>Other SOA Longevity Projects</vt:lpstr>
      <vt:lpstr>Other SOA Longevity Projects</vt:lpstr>
    </vt:vector>
  </TitlesOfParts>
  <Company>Aon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Larry Pinzur</dc:creator>
  <cp:lastModifiedBy>Marilyn Parris-Bell</cp:lastModifiedBy>
  <cp:revision>50</cp:revision>
  <dcterms:created xsi:type="dcterms:W3CDTF">2016-08-22T17:34:37Z</dcterms:created>
  <dcterms:modified xsi:type="dcterms:W3CDTF">2016-09-27T09:08:01Z</dcterms:modified>
</cp:coreProperties>
</file>