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362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5" r:id="rId21"/>
    <p:sldId id="386" r:id="rId22"/>
    <p:sldId id="381" r:id="rId23"/>
    <p:sldId id="382" r:id="rId24"/>
    <p:sldId id="383" r:id="rId25"/>
    <p:sldId id="384" r:id="rId26"/>
    <p:sldId id="293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EDBE25E2-3117-4B9E-AFF3-BB78E5B131D3}">
          <p14:sldIdLst>
            <p14:sldId id="256"/>
            <p14:sldId id="257"/>
            <p14:sldId id="362"/>
            <p14:sldId id="363"/>
            <p14:sldId id="364"/>
            <p14:sldId id="365"/>
            <p14:sldId id="366"/>
            <p14:sldId id="367"/>
            <p14:sldId id="368"/>
            <p14:sldId id="369"/>
            <p14:sldId id="370"/>
            <p14:sldId id="371"/>
            <p14:sldId id="374"/>
            <p14:sldId id="375"/>
            <p14:sldId id="376"/>
            <p14:sldId id="377"/>
            <p14:sldId id="378"/>
            <p14:sldId id="379"/>
            <p14:sldId id="380"/>
            <p14:sldId id="385"/>
            <p14:sldId id="386"/>
            <p14:sldId id="381"/>
            <p14:sldId id="382"/>
            <p14:sldId id="383"/>
            <p14:sldId id="384"/>
          </p14:sldIdLst>
        </p14:section>
        <p14:section name="Sekcja bez tytułu" id="{6A3ACD02-6D2D-40D2-BD43-04F553ABC7BD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9601"/>
    <a:srgbClr val="F6BB00"/>
    <a:srgbClr val="0065B0"/>
    <a:srgbClr val="006BBC"/>
    <a:srgbClr val="F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2" autoAdjust="0"/>
    <p:restoredTop sz="85846" autoAdjust="0"/>
  </p:normalViewPr>
  <p:slideViewPr>
    <p:cSldViewPr>
      <p:cViewPr varScale="1">
        <p:scale>
          <a:sx n="96" d="100"/>
          <a:sy n="96" d="100"/>
        </p:scale>
        <p:origin x="160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6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FB213-8B64-4485-BA8A-45627FD39421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80DE9-A1F9-47E9-A0BB-9CD162B60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44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95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664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908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65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648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601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8022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3236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70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216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042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89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970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897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046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122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827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292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88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53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72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44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520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151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27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0DE9-A1F9-47E9-A0BB-9CD162B6024D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3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85C32-E0D1-4640-AA37-8B735AA61B2D}" type="datetime1">
              <a:rPr lang="pl-PL" smtClean="0"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1B3A-6825-471C-ADB3-BF48D2F61B59}" type="datetime1">
              <a:rPr lang="pl-PL" smtClean="0"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B3BF-EF74-439B-B127-5ACC36CADF2E}" type="datetime1">
              <a:rPr lang="pl-PL" smtClean="0"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5C668-610A-49FF-98DD-FA8AA1A96220}" type="datetime1">
              <a:rPr lang="pl-PL" smtClean="0"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BA7CF-A807-49B2-92CC-927B9C8C6E9B}" type="datetime1">
              <a:rPr lang="pl-PL" smtClean="0"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C69F-E4BE-4A5A-83C3-B3D60955B25F}" type="datetime1">
              <a:rPr lang="pl-PL" smtClean="0"/>
              <a:t>2016-09-12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E665-2CF3-4C31-AC40-FF0A3730493E}" type="datetime1">
              <a:rPr lang="pl-PL" smtClean="0"/>
              <a:t>2016-09-12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8C3C-1ECD-4219-AA47-7E609AB9313B}" type="datetime1">
              <a:rPr lang="pl-PL" smtClean="0"/>
              <a:t>2016-09-12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4DE77-E439-4F33-A897-FB0702279A11}" type="datetime1">
              <a:rPr lang="pl-PL" smtClean="0"/>
              <a:t>2016-09-12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D384-2198-464C-8874-8CEE7C006E69}" type="datetime1">
              <a:rPr lang="pl-PL" smtClean="0"/>
              <a:t>2016-09-12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3D938-0D0B-4C74-B395-DC3130C270B5}" type="datetime1">
              <a:rPr lang="pl-PL" smtClean="0"/>
              <a:t>2016-09-12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DC2CF-3FFC-4BF5-BA21-8AEBD7B5C423}" type="datetime1">
              <a:rPr lang="pl-PL" smtClean="0"/>
              <a:t>2016-09-12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95536" y="1700807"/>
            <a:ext cx="8352928" cy="1555091"/>
          </a:xfrm>
        </p:spPr>
        <p:txBody>
          <a:bodyPr>
            <a:noAutofit/>
          </a:bodyPr>
          <a:lstStyle/>
          <a:p>
            <a:r>
              <a:rPr lang="en-US" sz="3200" dirty="0"/>
              <a:t>Measures of risk in life-long financial planning for households – what should they be like</a:t>
            </a:r>
            <a:endParaRPr lang="en-US" sz="3200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7144" y="4293096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noProof="0" dirty="0" smtClean="0"/>
              <a:t>R</a:t>
            </a:r>
            <a:r>
              <a:rPr lang="pl-PL" sz="2800" noProof="0" dirty="0" err="1" smtClean="0"/>
              <a:t>adosław</a:t>
            </a:r>
            <a:r>
              <a:rPr lang="pl-PL" sz="2800" noProof="0" dirty="0" smtClean="0"/>
              <a:t> </a:t>
            </a:r>
            <a:r>
              <a:rPr lang="en-US" sz="2800" noProof="0" dirty="0" smtClean="0"/>
              <a:t>Pietrzyk</a:t>
            </a:r>
            <a:r>
              <a:rPr lang="pl-PL" sz="2800" noProof="0" dirty="0" smtClean="0"/>
              <a:t> &amp; </a:t>
            </a:r>
            <a:r>
              <a:rPr lang="en-US" sz="2800" noProof="0" dirty="0" smtClean="0"/>
              <a:t>P</a:t>
            </a:r>
            <a:r>
              <a:rPr lang="pl-PL" sz="2800" noProof="0" dirty="0" err="1" smtClean="0"/>
              <a:t>aweł</a:t>
            </a:r>
            <a:r>
              <a:rPr lang="pl-PL" sz="2800" noProof="0" dirty="0" smtClean="0"/>
              <a:t> </a:t>
            </a:r>
            <a:r>
              <a:rPr lang="en-US" sz="2800" noProof="0" dirty="0" err="1" smtClean="0"/>
              <a:t>Rokita</a:t>
            </a:r>
            <a:endParaRPr lang="en-US" sz="2800" noProof="0" dirty="0" smtClean="0"/>
          </a:p>
          <a:p>
            <a:r>
              <a:rPr lang="en-US" sz="2800" noProof="0" dirty="0" err="1" smtClean="0"/>
              <a:t>Wroc</a:t>
            </a:r>
            <a:r>
              <a:rPr lang="pl-PL" sz="2800" noProof="0" dirty="0" smtClean="0"/>
              <a:t>ł</a:t>
            </a:r>
            <a:r>
              <a:rPr lang="en-US" sz="2800" noProof="0" dirty="0" smtClean="0"/>
              <a:t>aw</a:t>
            </a:r>
            <a:r>
              <a:rPr lang="pl-PL" sz="2800" noProof="0" dirty="0" smtClean="0"/>
              <a:t> </a:t>
            </a:r>
            <a:r>
              <a:rPr lang="en-US" sz="2800" noProof="0" dirty="0" smtClean="0"/>
              <a:t>University of Economics</a:t>
            </a:r>
            <a:endParaRPr lang="en-US" sz="2800" noProof="0" dirty="0"/>
          </a:p>
        </p:txBody>
      </p:sp>
      <p:pic>
        <p:nvPicPr>
          <p:cNvPr id="4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" y="173038"/>
            <a:ext cx="32893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le tekstowe 4"/>
          <p:cNvSpPr txBox="1"/>
          <p:nvPr/>
        </p:nvSpPr>
        <p:spPr>
          <a:xfrm>
            <a:off x="2297595" y="6165304"/>
            <a:ext cx="4469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Longevity</a:t>
            </a:r>
            <a:r>
              <a:rPr lang="pl-PL" dirty="0" smtClean="0"/>
              <a:t> 12</a:t>
            </a:r>
            <a:r>
              <a:rPr lang="pl-PL" dirty="0"/>
              <a:t>, Chicago, </a:t>
            </a:r>
            <a:r>
              <a:rPr lang="pl-PL" dirty="0" smtClean="0"/>
              <a:t>29-30 </a:t>
            </a:r>
            <a:r>
              <a:rPr lang="pl-PL" dirty="0" err="1" smtClean="0"/>
              <a:t>September</a:t>
            </a:r>
            <a:r>
              <a:rPr lang="pl-PL" dirty="0" smtClean="0"/>
              <a:t> 2016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015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507288" cy="49193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Specificity </a:t>
            </a:r>
            <a:r>
              <a:rPr lang="en-US" dirty="0"/>
              <a:t>of household risk:</a:t>
            </a:r>
            <a:endParaRPr lang="en-US" dirty="0" smtClean="0"/>
          </a:p>
          <a:p>
            <a:pPr lvl="1"/>
            <a:r>
              <a:rPr lang="en-US" dirty="0" smtClean="0"/>
              <a:t>many </a:t>
            </a:r>
            <a:r>
              <a:rPr lang="en-US" dirty="0"/>
              <a:t>types of risk; risk factors of different nature (in the sense of their economic interpretation) and with different statistical properties (distributional models, dynamics, observability, etc.) 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consensus on how to integrate the types of household risk in one model, 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obvious success-failure measure(s) to serve as risk variable(s), nor any unambiguous candidate for a benchmark that could be interpreted as an indicator of a normal (typical) or desired state, </a:t>
            </a:r>
          </a:p>
          <a:p>
            <a:pPr lvl="1"/>
            <a:r>
              <a:rPr lang="en-US" dirty="0" smtClean="0"/>
              <a:t>special </a:t>
            </a:r>
            <a:r>
              <a:rPr lang="en-US" dirty="0"/>
              <a:t>role of life-length risk (and of the survival models that are used in its modelling – compare </a:t>
            </a:r>
            <a:r>
              <a:rPr lang="en-US" dirty="0" err="1"/>
              <a:t>Yaari</a:t>
            </a:r>
            <a:r>
              <a:rPr lang="en-US" dirty="0"/>
              <a:t> [11] model, and also its numerous modifications and augmentations),</a:t>
            </a:r>
          </a:p>
          <a:p>
            <a:pPr lvl="1"/>
            <a:r>
              <a:rPr lang="en-US" dirty="0" smtClean="0"/>
              <a:t>very </a:t>
            </a:r>
            <a:r>
              <a:rPr lang="en-US" dirty="0"/>
              <a:t>long risk management horizon.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pl-PL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solidFill>
                  <a:prstClr val="black"/>
                </a:solidFill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Measures of risk in life-long financial planning for households </a:t>
            </a:r>
            <a:endParaRPr lang="pl-PL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</a:t>
            </a:r>
            <a:r>
              <a:rPr lang="en-US" sz="1600" dirty="0">
                <a:solidFill>
                  <a:prstClr val="black"/>
                </a:solidFill>
              </a:rPr>
              <a:t>what should they be </a:t>
            </a:r>
            <a:r>
              <a:rPr lang="en-US" sz="1600" dirty="0" smtClean="0">
                <a:solidFill>
                  <a:prstClr val="black"/>
                </a:solidFill>
              </a:rPr>
              <a:t>like</a:t>
            </a:r>
            <a:r>
              <a:rPr lang="pl-PL" sz="1600" dirty="0" smtClean="0">
                <a:solidFill>
                  <a:prstClr val="black"/>
                </a:solidFill>
              </a:rPr>
              <a:t>?</a:t>
            </a:r>
            <a:endParaRPr lang="en-GB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3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pl-PL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The </a:t>
            </a:r>
            <a:r>
              <a:rPr lang="en-US" sz="3000" dirty="0">
                <a:solidFill>
                  <a:prstClr val="black"/>
                </a:solidFill>
                <a:cs typeface="Times New Roman" panose="02020603050405020304" pitchFamily="18" charset="0"/>
              </a:rPr>
              <a:t>model of household’s cumulated net cash flow 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Measures of risk in life-long financial planning for households </a:t>
            </a:r>
            <a:endParaRPr lang="pl-PL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</a:t>
            </a:r>
            <a:r>
              <a:rPr lang="en-US" sz="1600" dirty="0">
                <a:solidFill>
                  <a:prstClr val="black"/>
                </a:solidFill>
              </a:rPr>
              <a:t>what should they be </a:t>
            </a:r>
            <a:r>
              <a:rPr lang="en-US" sz="1600" dirty="0" smtClean="0">
                <a:solidFill>
                  <a:prstClr val="black"/>
                </a:solidFill>
              </a:rPr>
              <a:t>like</a:t>
            </a:r>
            <a:r>
              <a:rPr lang="pl-PL" sz="1600" dirty="0" smtClean="0">
                <a:solidFill>
                  <a:prstClr val="black"/>
                </a:solidFill>
              </a:rPr>
              <a:t>?</a:t>
            </a:r>
            <a:endParaRPr lang="en-GB" sz="1600" dirty="0">
              <a:solidFill>
                <a:prstClr val="black"/>
              </a:solidFill>
            </a:endParaRPr>
          </a:p>
        </p:txBody>
      </p:sp>
      <p:pic>
        <p:nvPicPr>
          <p:cNvPr id="10" name="Obraz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912082"/>
            <a:ext cx="6480720" cy="3744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12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pl-PL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Examples of the outcome – cumulated net cash flow „trajectories”</a:t>
            </a:r>
            <a:endParaRPr lang="en-US" sz="30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Measures of risk in life-long financial planning for households </a:t>
            </a:r>
            <a:endParaRPr lang="pl-PL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</a:t>
            </a:r>
            <a:r>
              <a:rPr lang="en-US" sz="1600" dirty="0">
                <a:solidFill>
                  <a:prstClr val="black"/>
                </a:solidFill>
              </a:rPr>
              <a:t>what should they be </a:t>
            </a:r>
            <a:r>
              <a:rPr lang="en-US" sz="1600" dirty="0" smtClean="0">
                <a:solidFill>
                  <a:prstClr val="black"/>
                </a:solidFill>
              </a:rPr>
              <a:t>like</a:t>
            </a:r>
            <a:r>
              <a:rPr lang="pl-PL" sz="1600" dirty="0" smtClean="0">
                <a:solidFill>
                  <a:prstClr val="black"/>
                </a:solidFill>
              </a:rPr>
              <a:t>?</a:t>
            </a:r>
            <a:endParaRPr lang="en-GB" sz="1600" dirty="0">
              <a:solidFill>
                <a:prstClr val="black"/>
              </a:solidFill>
            </a:endParaRPr>
          </a:p>
        </p:txBody>
      </p:sp>
      <p:pic>
        <p:nvPicPr>
          <p:cNvPr id="11" name="Obraz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41789"/>
            <a:ext cx="4320366" cy="1625184"/>
          </a:xfrm>
          <a:prstGeom prst="rect">
            <a:avLst/>
          </a:prstGeom>
        </p:spPr>
      </p:pic>
      <p:pic>
        <p:nvPicPr>
          <p:cNvPr id="12" name="Obraz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72901"/>
            <a:ext cx="4320366" cy="1625184"/>
          </a:xfrm>
          <a:prstGeom prst="rect">
            <a:avLst/>
          </a:prstGeom>
        </p:spPr>
      </p:pic>
      <p:pic>
        <p:nvPicPr>
          <p:cNvPr id="13" name="Obraz 12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40" y="5204013"/>
            <a:ext cx="4324805" cy="1625184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4770276" y="1966836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both cases: a positive residual wealth (and equal), but one CNSF term structure is always positive and the second contains a shortfall somewhere along the line.</a:t>
            </a:r>
            <a:endParaRPr lang="en-US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770276" y="5120534"/>
            <a:ext cx="4283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both cases: </a:t>
            </a:r>
            <a:r>
              <a:rPr lang="pl-PL" dirty="0" smtClean="0"/>
              <a:t>s</a:t>
            </a:r>
            <a:r>
              <a:rPr lang="en-US" dirty="0" smtClean="0"/>
              <a:t>ums </a:t>
            </a:r>
            <a:r>
              <a:rPr lang="en-US" dirty="0"/>
              <a:t>of shortfalls, taken time value of money into account, are equal, but severity of one big shortfall in an old age is much more serious than that of permanent small shortfalls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4715902" y="3772675"/>
            <a:ext cx="4283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both cases: the same shortfall at the end, but different speed of deterioration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i="1" dirty="0" smtClean="0"/>
              <a:t>Postulate 1</a:t>
            </a:r>
            <a:r>
              <a:rPr lang="pl-PL" dirty="0" smtClean="0"/>
              <a:t>*</a:t>
            </a:r>
            <a:r>
              <a:rPr lang="en-US" dirty="0" smtClean="0"/>
              <a:t> (An analogue to subadditivity)</a:t>
            </a:r>
          </a:p>
          <a:p>
            <a:pPr lvl="1"/>
            <a:r>
              <a:rPr lang="en-US" dirty="0" smtClean="0"/>
              <a:t>The value of the risk measure of a common plan for a two person household </a:t>
            </a:r>
            <a:br>
              <a:rPr lang="en-US" dirty="0" smtClean="0"/>
            </a:br>
            <a:r>
              <a:rPr lang="en-US" dirty="0" smtClean="0"/>
              <a:t>is lower or equal than </a:t>
            </a:r>
            <a:br>
              <a:rPr lang="en-US" dirty="0" smtClean="0"/>
            </a:br>
            <a:r>
              <a:rPr lang="en-US" dirty="0" smtClean="0"/>
              <a:t>the sum of values of this measure for two plans of the two persons – treated separately in the financial sense</a:t>
            </a:r>
            <a:br>
              <a:rPr lang="en-US" dirty="0" smtClean="0"/>
            </a:br>
            <a:r>
              <a:rPr lang="en-US" dirty="0" smtClean="0"/>
              <a:t>(assuming that other conditions are unchanged)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(7 postulates)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15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i="1" dirty="0" smtClean="0"/>
              <a:t>Postulate 2</a:t>
            </a:r>
            <a:r>
              <a:rPr lang="pl-PL" dirty="0" smtClean="0"/>
              <a:t>*</a:t>
            </a:r>
            <a:r>
              <a:rPr lang="en-US" dirty="0" smtClean="0"/>
              <a:t> (Transitivity)</a:t>
            </a:r>
          </a:p>
          <a:p>
            <a:pPr lvl="1"/>
            <a:r>
              <a:rPr lang="en-US" dirty="0" smtClean="0"/>
              <a:t>If a plan A is not more risky than B and B is not more risky than C, then the plan A is also not more risky than C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(7 postulates – 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2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i="1" dirty="0" smtClean="0"/>
              <a:t>Postulate 3</a:t>
            </a:r>
            <a:r>
              <a:rPr lang="pl-PL" dirty="0" smtClean="0"/>
              <a:t>*</a:t>
            </a:r>
            <a:endParaRPr lang="en-US" dirty="0" smtClean="0"/>
          </a:p>
          <a:p>
            <a:pPr lvl="1"/>
            <a:r>
              <a:rPr lang="en-US" dirty="0" smtClean="0"/>
              <a:t>The measure should reflect the size of a potential shortfall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(7 postulates – 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2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i="1" dirty="0" smtClean="0"/>
              <a:t>Postulate 4</a:t>
            </a:r>
            <a:r>
              <a:rPr lang="pl-PL" i="1" dirty="0" smtClean="0"/>
              <a:t> </a:t>
            </a:r>
            <a:r>
              <a:rPr lang="pl-PL" baseline="30000" dirty="0" smtClean="0"/>
              <a:t>(?)</a:t>
            </a:r>
            <a:r>
              <a:rPr lang="pl-PL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The measure should be sensitive to the phase of the household life cycle in which the potential shortfall will be encountered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(7 postulates – 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29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i="1" dirty="0" smtClean="0"/>
              <a:t>Postulate 5</a:t>
            </a:r>
            <a:r>
              <a:rPr lang="pl-PL" i="1" dirty="0"/>
              <a:t> </a:t>
            </a:r>
            <a:r>
              <a:rPr lang="pl-PL" baseline="30000" dirty="0"/>
              <a:t>(?)</a:t>
            </a:r>
            <a:r>
              <a:rPr lang="pl-PL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The measure should reflect the length of period (periods) during which the potential shortfall will be faced by the household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17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(7 postulates – 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12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i="1" dirty="0" smtClean="0"/>
              <a:t>Postulate 6</a:t>
            </a:r>
            <a:r>
              <a:rPr lang="pl-PL" dirty="0" smtClean="0"/>
              <a:t>*</a:t>
            </a:r>
            <a:endParaRPr lang="en-US" dirty="0" smtClean="0"/>
          </a:p>
          <a:p>
            <a:pPr lvl="1"/>
            <a:r>
              <a:rPr lang="en-US" dirty="0" smtClean="0"/>
              <a:t>The measure should incorporate the information about probability of shortfalls (e.g., number of scenarios with shortfalls and probabilities of these scenarios)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18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(7 postulates – 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4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i="1" dirty="0" smtClean="0"/>
              <a:t>Postulate 7 </a:t>
            </a:r>
            <a:r>
              <a:rPr lang="en-US" baseline="30000" dirty="0" smtClean="0"/>
              <a:t>(?)  - controversial (what about HDP measure)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measure should be in conformity with the interpretation that a scenario which is ending with a surplus (over a benchmark) is better than a scenario ending with a shortfall (bellow the benchmark)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19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(7 postulates – 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16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435280" cy="4919362"/>
          </a:xfrm>
        </p:spPr>
        <p:txBody>
          <a:bodyPr>
            <a:normAutofit/>
          </a:bodyPr>
          <a:lstStyle/>
          <a:p>
            <a:r>
              <a:rPr lang="en-US" dirty="0" smtClean="0"/>
              <a:t>Propos</a:t>
            </a:r>
            <a:r>
              <a:rPr lang="pl-PL" dirty="0" smtClean="0"/>
              <a:t>al</a:t>
            </a:r>
            <a:r>
              <a:rPr lang="en-US" dirty="0" smtClean="0"/>
              <a:t> </a:t>
            </a:r>
            <a:r>
              <a:rPr lang="pl-PL" dirty="0" smtClean="0"/>
              <a:t>on</a:t>
            </a:r>
            <a:r>
              <a:rPr lang="en-US" dirty="0" smtClean="0"/>
              <a:t> systematization:</a:t>
            </a:r>
          </a:p>
          <a:p>
            <a:pPr lvl="1"/>
            <a:r>
              <a:rPr lang="en-US" dirty="0" smtClean="0"/>
              <a:t>Life-length risk</a:t>
            </a:r>
          </a:p>
          <a:p>
            <a:pPr lvl="1"/>
            <a:r>
              <a:rPr lang="en-US" dirty="0" smtClean="0"/>
              <a:t>Risk of investment and financing</a:t>
            </a:r>
          </a:p>
          <a:p>
            <a:pPr lvl="1"/>
            <a:r>
              <a:rPr lang="en-US" dirty="0" smtClean="0"/>
              <a:t>Income risk</a:t>
            </a:r>
          </a:p>
          <a:p>
            <a:pPr lvl="1"/>
            <a:r>
              <a:rPr lang="en-US" dirty="0" smtClean="0"/>
              <a:t>Risk of events (insurance-like events)</a:t>
            </a:r>
          </a:p>
          <a:p>
            <a:pPr lvl="1"/>
            <a:r>
              <a:rPr lang="en-US" dirty="0" smtClean="0"/>
              <a:t>Risk of goal realization</a:t>
            </a:r>
          </a:p>
          <a:p>
            <a:pPr lvl="1"/>
            <a:r>
              <a:rPr lang="en-US" dirty="0" smtClean="0"/>
              <a:t>Operational risk of plan management (particularly risk of plan implementation)</a:t>
            </a:r>
          </a:p>
          <a:p>
            <a:pPr lvl="1"/>
            <a:r>
              <a:rPr lang="en-US" dirty="0" smtClean="0"/>
              <a:t>Model risk</a:t>
            </a:r>
          </a:p>
          <a:p>
            <a:pPr lvl="1" algn="just">
              <a:lnSpc>
                <a:spcPct val="12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pl-PL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cs typeface="Times New Roman" panose="02020603050405020304" pitchFamily="18" charset="0"/>
              </a:rPr>
              <a:t>General types of risk in household financial planning</a:t>
            </a: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Measures of risk in life-long financial planning for households </a:t>
            </a:r>
            <a:endParaRPr lang="pl-PL" sz="1600" dirty="0" smtClean="0"/>
          </a:p>
          <a:p>
            <a:pPr algn="ctr"/>
            <a:r>
              <a:rPr lang="en-US" sz="1600" dirty="0" smtClean="0"/>
              <a:t>– </a:t>
            </a:r>
            <a:r>
              <a:rPr lang="en-US" sz="1600" dirty="0"/>
              <a:t>what should they be </a:t>
            </a:r>
            <a:r>
              <a:rPr lang="en-US" sz="1600" dirty="0" smtClean="0"/>
              <a:t>like</a:t>
            </a:r>
            <a:r>
              <a:rPr lang="pl-PL" sz="1600" dirty="0" smtClean="0"/>
              <a:t>?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16748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51908"/>
            <a:ext cx="8229600" cy="1755889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>
                <a:cs typeface="Times New Roman" panose="02020603050405020304" pitchFamily="18" charset="0"/>
              </a:rPr>
              <a:t>Default threshold</a:t>
            </a:r>
          </a:p>
          <a:p>
            <a:pPr lvl="1" algn="just"/>
            <a:r>
              <a:rPr lang="en-US" sz="2400" dirty="0" smtClean="0">
                <a:cs typeface="Times New Roman" panose="02020603050405020304" pitchFamily="18" charset="0"/>
              </a:rPr>
              <a:t>the minimum cumulated net cash flow (maximum cumulated shortfall) below which the household is not able to finance its shortfalls by debt any more</a:t>
            </a:r>
          </a:p>
          <a:p>
            <a:pPr marL="0" lvl="0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20</a:t>
            </a:fld>
            <a:endParaRPr lang="pl-PL"/>
          </a:p>
        </p:txBody>
      </p:sp>
      <p:pic>
        <p:nvPicPr>
          <p:cNvPr id="6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Łącznik prosty 7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az 1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373" y="2726411"/>
            <a:ext cx="5256584" cy="2880320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457200" y="5725345"/>
            <a:ext cx="8462615" cy="841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5963" lvl="1" indent="0" algn="just">
              <a:buFont typeface="Arial" pitchFamily="34" charset="0"/>
              <a:buNone/>
            </a:pPr>
            <a:r>
              <a:rPr lang="en-US" sz="2400" dirty="0" smtClean="0">
                <a:cs typeface="Times New Roman" panose="02020603050405020304" pitchFamily="18" charset="0"/>
              </a:rPr>
              <a:t>Roughly speaking, </a:t>
            </a:r>
            <a:r>
              <a:rPr lang="pl-PL" sz="2400" dirty="0" smtClean="0"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cs typeface="Times New Roman" panose="02020603050405020304" pitchFamily="18" charset="0"/>
              </a:rPr>
              <a:t>he more scenarios like this </a:t>
            </a:r>
            <a:r>
              <a:rPr lang="pl-PL" sz="2400" dirty="0" smtClean="0">
                <a:cs typeface="Times New Roman" panose="02020603050405020304" pitchFamily="18" charset="0"/>
              </a:rPr>
              <a:t>one </a:t>
            </a:r>
            <a:r>
              <a:rPr lang="en-US" sz="2400" dirty="0" smtClean="0">
                <a:cs typeface="Times New Roman" panose="02020603050405020304" pitchFamily="18" charset="0"/>
              </a:rPr>
              <a:t>are possible, the higher default probability of the whole plan</a:t>
            </a:r>
            <a:endParaRPr lang="en-US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5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51908"/>
            <a:ext cx="8229600" cy="1755889"/>
          </a:xfrm>
        </p:spPr>
        <p:txBody>
          <a:bodyPr>
            <a:noAutofit/>
          </a:bodyPr>
          <a:lstStyle/>
          <a:p>
            <a:r>
              <a:rPr lang="en-US" sz="2800" dirty="0" smtClean="0">
                <a:cs typeface="Times New Roman" panose="02020603050405020304" pitchFamily="18" charset="0"/>
              </a:rPr>
              <a:t>Default threshold </a:t>
            </a:r>
          </a:p>
          <a:p>
            <a:pPr marL="357188" indent="0">
              <a:buNone/>
            </a:pPr>
            <a:r>
              <a:rPr lang="pl-PL" sz="2800" dirty="0" smtClean="0">
                <a:cs typeface="Times New Roman" panose="02020603050405020304" pitchFamily="18" charset="0"/>
              </a:rPr>
              <a:t>… </a:t>
            </a:r>
            <a:r>
              <a:rPr lang="en-US" sz="2800" dirty="0" smtClean="0">
                <a:cs typeface="Times New Roman" panose="02020603050405020304" pitchFamily="18" charset="0"/>
              </a:rPr>
              <a:t>and the doubts about Postulate 7</a:t>
            </a:r>
          </a:p>
          <a:p>
            <a:pPr marL="0" lvl="0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21</a:t>
            </a:fld>
            <a:endParaRPr lang="pl-PL"/>
          </a:p>
        </p:txBody>
      </p:sp>
      <p:pic>
        <p:nvPicPr>
          <p:cNvPr id="6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Łącznik prosty 7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az 1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373" y="2726411"/>
            <a:ext cx="5256584" cy="2880320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4" name="Objaśnienie liniowe 1 13"/>
          <p:cNvSpPr/>
          <p:nvPr/>
        </p:nvSpPr>
        <p:spPr>
          <a:xfrm>
            <a:off x="6000226" y="2107652"/>
            <a:ext cx="2808312" cy="412912"/>
          </a:xfrm>
          <a:prstGeom prst="borderCallout1">
            <a:avLst>
              <a:gd name="adj1" fmla="val 53790"/>
              <a:gd name="adj2" fmla="val -597"/>
              <a:gd name="adj3" fmla="val 714514"/>
              <a:gd name="adj4" fmla="val -41823"/>
            </a:avLst>
          </a:prstGeom>
          <a:solidFill>
            <a:schemeClr val="bg1"/>
          </a:solidFill>
          <a:ln w="34925">
            <a:solidFill>
              <a:srgbClr val="E19601"/>
            </a:solidFill>
            <a:headEnd type="none" w="lg" len="me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E19601"/>
                </a:solidFill>
              </a:rPr>
              <a:t>This is, what really matters </a:t>
            </a:r>
            <a:endParaRPr lang="en-US" b="1" dirty="0">
              <a:solidFill>
                <a:srgbClr val="E19601"/>
              </a:solidFill>
            </a:endParaRPr>
          </a:p>
        </p:txBody>
      </p:sp>
      <p:sp>
        <p:nvSpPr>
          <p:cNvPr id="15" name="Objaśnienie liniowe 1 14"/>
          <p:cNvSpPr/>
          <p:nvPr/>
        </p:nvSpPr>
        <p:spPr>
          <a:xfrm>
            <a:off x="7476154" y="3450629"/>
            <a:ext cx="1198476" cy="412912"/>
          </a:xfrm>
          <a:prstGeom prst="borderCallout1">
            <a:avLst>
              <a:gd name="adj1" fmla="val 53790"/>
              <a:gd name="adj2" fmla="val -597"/>
              <a:gd name="adj3" fmla="val 283645"/>
              <a:gd name="adj4" fmla="val -43575"/>
            </a:avLst>
          </a:prstGeom>
          <a:solidFill>
            <a:schemeClr val="bg1"/>
          </a:solidFill>
          <a:ln w="34925">
            <a:solidFill>
              <a:srgbClr val="E19601"/>
            </a:solidFill>
            <a:headEnd type="none" w="lg" len="me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E19601"/>
                </a:solidFill>
              </a:rPr>
              <a:t>Not this</a:t>
            </a:r>
            <a:endParaRPr lang="en-US" b="1" dirty="0">
              <a:solidFill>
                <a:srgbClr val="E196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84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153241" cy="4097211"/>
          </a:xfrm>
        </p:spPr>
        <p:txBody>
          <a:bodyPr>
            <a:normAutofit/>
          </a:bodyPr>
          <a:lstStyle/>
          <a:p>
            <a:r>
              <a:rPr lang="en-US" dirty="0" smtClean="0"/>
              <a:t>To that, a postulate referring to plan optimization is needed. </a:t>
            </a:r>
          </a:p>
          <a:p>
            <a:pPr lvl="1"/>
            <a:r>
              <a:rPr lang="en-US" dirty="0" smtClean="0"/>
              <a:t>The risk optimization procedure must be consistent with the household preference model and with the risk measure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22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11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3559" y="2259139"/>
            <a:ext cx="8286913" cy="419419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The higher risk aversion declared by the household members, the less risky the optimal plan.</a:t>
            </a:r>
          </a:p>
          <a:p>
            <a:pPr marL="1314450" lvl="2" indent="-457200"/>
            <a:r>
              <a:rPr lang="en-US" dirty="0" smtClean="0"/>
              <a:t>The inverse does not hold, because a lower risk aversion should not automatically mean a more risky optimization outcome </a:t>
            </a:r>
          </a:p>
          <a:p>
            <a:pPr marL="1341438" lvl="2" indent="0">
              <a:buNone/>
            </a:pPr>
            <a:r>
              <a:rPr lang="en-US" dirty="0" smtClean="0"/>
              <a:t>(the resulting plan may be more risky indeed, but only if the expected value of a measure of success for this more risky outcome is higher than for a less risky one). 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959348"/>
            <a:ext cx="8947026" cy="6216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 decent integrated risk measure of a household financial plan</a:t>
            </a:r>
            <a:endParaRPr lang="en-US" sz="2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33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920054"/>
            <a:ext cx="8286913" cy="4752528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cs typeface="Times New Roman" panose="02020603050405020304" pitchFamily="18" charset="0"/>
              </a:rPr>
              <a:t>measures based on residual wealth</a:t>
            </a:r>
          </a:p>
          <a:p>
            <a:pPr lvl="2"/>
            <a:r>
              <a:rPr lang="en-US" sz="2000" b="1" dirty="0" smtClean="0">
                <a:cs typeface="Times New Roman" panose="02020603050405020304" pitchFamily="18" charset="0"/>
              </a:rPr>
              <a:t>Residual Wealth at Risk</a:t>
            </a:r>
          </a:p>
          <a:p>
            <a:pPr lvl="2"/>
            <a:r>
              <a:rPr lang="en-US" sz="2000" dirty="0" smtClean="0">
                <a:cs typeface="Times New Roman" panose="02020603050405020304" pitchFamily="18" charset="0"/>
              </a:rPr>
              <a:t>Residual Wealth Volatility</a:t>
            </a:r>
          </a:p>
          <a:p>
            <a:pPr lvl="2"/>
            <a:r>
              <a:rPr lang="en-US" sz="2000" dirty="0" smtClean="0">
                <a:cs typeface="Times New Roman" panose="02020603050405020304" pitchFamily="18" charset="0"/>
              </a:rPr>
              <a:t>Residual Wealth Aspiration Level </a:t>
            </a:r>
          </a:p>
          <a:p>
            <a:pPr lvl="0" algn="just"/>
            <a:r>
              <a:rPr lang="en-US" sz="2400" dirty="0" smtClean="0">
                <a:cs typeface="Times New Roman" panose="02020603050405020304" pitchFamily="18" charset="0"/>
              </a:rPr>
              <a:t>measures indicating problems during whole life-cycle</a:t>
            </a:r>
          </a:p>
          <a:p>
            <a:pPr lvl="1" algn="just"/>
            <a:r>
              <a:rPr lang="en-US" sz="2400" dirty="0" smtClean="0">
                <a:cs typeface="Times New Roman" panose="02020603050405020304" pitchFamily="18" charset="0"/>
              </a:rPr>
              <a:t>measures indicating threats to financial plan realization</a:t>
            </a:r>
          </a:p>
          <a:p>
            <a:pPr lvl="2"/>
            <a:r>
              <a:rPr lang="en-US" sz="2000" b="1" dirty="0" smtClean="0">
                <a:cs typeface="Times New Roman" panose="02020603050405020304" pitchFamily="18" charset="0"/>
              </a:rPr>
              <a:t>Lifetime Cumulated Net Cash Flow at Risk</a:t>
            </a:r>
          </a:p>
          <a:p>
            <a:pPr lvl="2"/>
            <a:r>
              <a:rPr lang="en-US" sz="2000" dirty="0" smtClean="0">
                <a:cs typeface="Times New Roman" panose="02020603050405020304" pitchFamily="18" charset="0"/>
              </a:rPr>
              <a:t>Incremental Shortfall</a:t>
            </a:r>
          </a:p>
          <a:p>
            <a:pPr lvl="2"/>
            <a:r>
              <a:rPr lang="en-US" sz="2000" dirty="0" smtClean="0">
                <a:cs typeface="Times New Roman" panose="02020603050405020304" pitchFamily="18" charset="0"/>
              </a:rPr>
              <a:t>Shortfall Scenario Probability </a:t>
            </a:r>
          </a:p>
          <a:p>
            <a:pPr lvl="1" algn="just"/>
            <a:r>
              <a:rPr lang="en-US" sz="2400" dirty="0" smtClean="0">
                <a:cs typeface="Times New Roman" panose="02020603050405020304" pitchFamily="18" charset="0"/>
              </a:rPr>
              <a:t>measures of household default risk</a:t>
            </a:r>
          </a:p>
          <a:p>
            <a:pPr lvl="2" algn="just"/>
            <a:r>
              <a:rPr lang="en-US" sz="2000" b="1" dirty="0" smtClean="0">
                <a:cs typeface="Times New Roman" panose="02020603050405020304" pitchFamily="18" charset="0"/>
              </a:rPr>
              <a:t>Household Default Probability</a:t>
            </a:r>
            <a:endParaRPr lang="en-US" sz="3200" b="1" dirty="0"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24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772433"/>
            <a:ext cx="8947026" cy="10003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Integrated measures of risk </a:t>
            </a:r>
            <a:br>
              <a:rPr lang="en-US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en-US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for household financial planning</a:t>
            </a:r>
            <a:endParaRPr lang="en-US" sz="32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21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3" y="1268759"/>
            <a:ext cx="8147247" cy="5256585"/>
          </a:xfrm>
        </p:spPr>
        <p:txBody>
          <a:bodyPr>
            <a:noAutofit/>
          </a:bodyPr>
          <a:lstStyle/>
          <a:p>
            <a:pPr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Neither of the aforementioned measures fulfill all the 7 (+1) postulates.</a:t>
            </a:r>
          </a:p>
          <a:p>
            <a:pPr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There arises a question if some of the postulates are not too specific to be imposed on all integrated risk measures of household financial plans. </a:t>
            </a:r>
          </a:p>
          <a:p>
            <a:pPr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An integrated risk measure of household financial plan would be useful, as it would allow to: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compare financial plans with respect to risk – easier task,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better structuralize financial plan optimization by giving to it a Markowitz-like interpretation </a:t>
            </a:r>
            <a:br>
              <a:rPr lang="en-US" sz="1800" dirty="0" smtClean="0">
                <a:cs typeface="Times New Roman" panose="02020603050405020304" pitchFamily="18" charset="0"/>
              </a:rPr>
            </a:br>
            <a:r>
              <a:rPr lang="en-US" sz="1800" dirty="0" smtClean="0">
                <a:cs typeface="Times New Roman" panose="02020603050405020304" pitchFamily="18" charset="0"/>
              </a:rPr>
              <a:t>(i.e.: minimization of risk for a given level of a „success measure” or maximization of the „success measure” for a given level of risk) – harder task.</a:t>
            </a:r>
          </a:p>
          <a:p>
            <a:pPr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To construct a good measure of risk, one needs to define (first):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a good risk variable,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a benchmark (that may also serve as a measure of success).</a:t>
            </a:r>
          </a:p>
          <a:p>
            <a:pPr>
              <a:spcAft>
                <a:spcPts val="3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So, the further discussion should be aimed at defining a risk variable that would integrate all risk factors and setting a benchmark, then one may come back to integrated risk measure developing.</a:t>
            </a:r>
            <a:endParaRPr lang="en-US" sz="1800" dirty="0"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25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93821" y="772433"/>
            <a:ext cx="8947026" cy="496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Conclusions and remarks</a:t>
            </a:r>
            <a:endParaRPr lang="en-US" sz="32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Measures of risk in life-long financial planning for households </a:t>
            </a: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what should they be like?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196850" y="1574664"/>
            <a:ext cx="8759727" cy="558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26</a:t>
            </a:fld>
            <a:endParaRPr lang="pl-PL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465516" y="2918521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az 6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Łącznik prosty 8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00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435280" cy="49193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Human life-cycle concerns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Multitude of financial goals and ways of their financing</a:t>
            </a:r>
          </a:p>
          <a:p>
            <a:r>
              <a:rPr lang="en-US" dirty="0" smtClean="0"/>
              <a:t>All-goal-oriented planning </a:t>
            </a:r>
          </a:p>
          <a:p>
            <a:r>
              <a:rPr lang="en-US" dirty="0" smtClean="0"/>
              <a:t>Multi-person concerns</a:t>
            </a:r>
          </a:p>
          <a:p>
            <a:r>
              <a:rPr lang="en-US" dirty="0" smtClean="0"/>
              <a:t>Specificity of household preferences with regard to goals</a:t>
            </a:r>
          </a:p>
          <a:p>
            <a:r>
              <a:rPr lang="en-US" dirty="0" smtClean="0"/>
              <a:t>Specificity of household preferences with regard to intertemporal choice</a:t>
            </a:r>
          </a:p>
          <a:p>
            <a:r>
              <a:rPr lang="en-US" dirty="0" smtClean="0"/>
              <a:t>Specificity of household risk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pl-PL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Measures of risk in life-long financial planning for households </a:t>
            </a:r>
            <a:endParaRPr lang="pl-PL" sz="1600" dirty="0" smtClean="0"/>
          </a:p>
          <a:p>
            <a:pPr algn="ctr"/>
            <a:r>
              <a:rPr lang="en-US" sz="1600" dirty="0" smtClean="0"/>
              <a:t>– </a:t>
            </a:r>
            <a:r>
              <a:rPr lang="en-US" sz="1600" dirty="0"/>
              <a:t>what should they be </a:t>
            </a:r>
            <a:r>
              <a:rPr lang="en-US" sz="1600" dirty="0" smtClean="0"/>
              <a:t>like</a:t>
            </a:r>
            <a:r>
              <a:rPr lang="pl-PL" sz="1600" dirty="0" smtClean="0"/>
              <a:t>?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4876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435280" cy="49193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Human life-cycle concerns:</a:t>
            </a:r>
          </a:p>
          <a:p>
            <a:pPr lvl="1"/>
            <a:r>
              <a:rPr lang="en-US" dirty="0" smtClean="0"/>
              <a:t>long-term planning,</a:t>
            </a:r>
          </a:p>
          <a:p>
            <a:pPr lvl="1"/>
            <a:r>
              <a:rPr lang="en-US" dirty="0" smtClean="0"/>
              <a:t>human-capital-to-financial-capital transfer, </a:t>
            </a:r>
          </a:p>
          <a:p>
            <a:pPr lvl="1"/>
            <a:r>
              <a:rPr lang="en-US" dirty="0" smtClean="0"/>
              <a:t>human capital development staring years before one may use it (childhood, youth, early career), </a:t>
            </a:r>
          </a:p>
          <a:p>
            <a:pPr lvl="1"/>
            <a:r>
              <a:rPr lang="en-US" dirty="0" smtClean="0"/>
              <a:t>parenthood considerations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en-US" dirty="0" smtClean="0"/>
              <a:t>(significant changes both to income and consumption), </a:t>
            </a:r>
          </a:p>
          <a:p>
            <a:pPr lvl="1"/>
            <a:r>
              <a:rPr lang="en-US" dirty="0" smtClean="0"/>
              <a:t>human capital depletion taking place long before the end of the human life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en-US" dirty="0" smtClean="0"/>
              <a:t>(non-labor sources of income needed),</a:t>
            </a:r>
          </a:p>
          <a:p>
            <a:pPr lvl="1"/>
            <a:r>
              <a:rPr lang="en-US" dirty="0" smtClean="0"/>
              <a:t>the specificity of retirement goal </a:t>
            </a:r>
            <a:br>
              <a:rPr lang="en-US" dirty="0" smtClean="0"/>
            </a:br>
            <a:r>
              <a:rPr lang="en-US" dirty="0" smtClean="0"/>
              <a:t>(big magnitude and no post-financing)</a:t>
            </a:r>
            <a:r>
              <a:rPr lang="pl-PL" dirty="0" smtClean="0"/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Measures of risk in life-long financial planning for households </a:t>
            </a:r>
            <a:endParaRPr lang="pl-PL" sz="1600" dirty="0" smtClean="0"/>
          </a:p>
          <a:p>
            <a:pPr algn="ctr"/>
            <a:r>
              <a:rPr lang="en-US" sz="1600" dirty="0" smtClean="0"/>
              <a:t>– </a:t>
            </a:r>
            <a:r>
              <a:rPr lang="en-US" sz="1600" dirty="0"/>
              <a:t>what should they be </a:t>
            </a:r>
            <a:r>
              <a:rPr lang="en-US" sz="1600" dirty="0" smtClean="0"/>
              <a:t>like</a:t>
            </a:r>
            <a:r>
              <a:rPr lang="pl-PL" sz="1600" dirty="0" smtClean="0"/>
              <a:t>?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0307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534400" cy="4919362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Multitude of financial goals and ways of their financing:</a:t>
            </a:r>
          </a:p>
          <a:p>
            <a:pPr lvl="1"/>
            <a:r>
              <a:rPr lang="en-US" sz="2600" dirty="0" smtClean="0"/>
              <a:t>Goals (e.g.):</a:t>
            </a:r>
          </a:p>
          <a:p>
            <a:pPr lvl="2"/>
            <a:r>
              <a:rPr lang="en-US" sz="2200" dirty="0" smtClean="0"/>
              <a:t>Bringing up of one’s children</a:t>
            </a:r>
          </a:p>
          <a:p>
            <a:pPr lvl="2"/>
            <a:r>
              <a:rPr lang="en-US" sz="2200" dirty="0" smtClean="0"/>
              <a:t>House</a:t>
            </a:r>
          </a:p>
          <a:p>
            <a:pPr lvl="2"/>
            <a:r>
              <a:rPr lang="en-US" sz="2200" dirty="0" smtClean="0"/>
              <a:t>Education for children</a:t>
            </a:r>
          </a:p>
          <a:p>
            <a:pPr lvl="2"/>
            <a:r>
              <a:rPr lang="en-US" sz="2200" dirty="0" smtClean="0"/>
              <a:t>Endowments</a:t>
            </a:r>
          </a:p>
          <a:p>
            <a:pPr lvl="2"/>
            <a:r>
              <a:rPr lang="en-US" sz="2200" b="1" dirty="0" smtClean="0"/>
              <a:t>RETIREMENT</a:t>
            </a:r>
          </a:p>
          <a:p>
            <a:pPr lvl="2"/>
            <a:r>
              <a:rPr lang="en-US" sz="2200" dirty="0" smtClean="0"/>
              <a:t>Bequest</a:t>
            </a:r>
          </a:p>
          <a:p>
            <a:pPr lvl="2"/>
            <a:r>
              <a:rPr lang="en-US" sz="2200" dirty="0" smtClean="0"/>
              <a:t>other …</a:t>
            </a:r>
          </a:p>
          <a:p>
            <a:pPr lvl="3"/>
            <a:endParaRPr lang="en-US" sz="1800" dirty="0" smtClean="0"/>
          </a:p>
          <a:p>
            <a:pPr lvl="1"/>
            <a:r>
              <a:rPr lang="en-US" sz="2600" dirty="0" smtClean="0"/>
              <a:t>Financing</a:t>
            </a:r>
          </a:p>
          <a:p>
            <a:pPr lvl="2"/>
            <a:r>
              <a:rPr lang="en-US" sz="2200" dirty="0" smtClean="0"/>
              <a:t>Pre-</a:t>
            </a:r>
          </a:p>
          <a:p>
            <a:pPr lvl="2"/>
            <a:r>
              <a:rPr lang="en-US" sz="2200" dirty="0" smtClean="0"/>
              <a:t>Post</a:t>
            </a:r>
          </a:p>
          <a:p>
            <a:pPr marL="914400" lvl="2" indent="0">
              <a:buNone/>
            </a:pPr>
            <a:r>
              <a:rPr lang="en-US" sz="2200" dirty="0" smtClean="0"/>
              <a:t>(different possible proportions of own contribution to debt, </a:t>
            </a:r>
            <a:br>
              <a:rPr lang="en-US" sz="2200" dirty="0" smtClean="0"/>
            </a:br>
            <a:r>
              <a:rPr lang="en-US" sz="2200" dirty="0" smtClean="0"/>
              <a:t>different investment programs, many possibilities of crediting)</a:t>
            </a:r>
          </a:p>
          <a:p>
            <a:pPr lvl="1" algn="just">
              <a:lnSpc>
                <a:spcPct val="12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Measures of risk in life-long financial planning for households </a:t>
            </a:r>
          </a:p>
          <a:p>
            <a:pPr algn="ctr"/>
            <a:r>
              <a:rPr lang="en-US" sz="1600" dirty="0" smtClean="0"/>
              <a:t>– what should they be like?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6299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229600" cy="4919362"/>
          </a:xfrm>
        </p:spPr>
        <p:txBody>
          <a:bodyPr>
            <a:normAutofit/>
          </a:bodyPr>
          <a:lstStyle/>
          <a:p>
            <a:r>
              <a:rPr lang="en-US" dirty="0" smtClean="0"/>
              <a:t>All-goal-oriented planning: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the general aim of life-long financial planning </a:t>
            </a:r>
            <a:br>
              <a:rPr lang="en-US" dirty="0" smtClean="0"/>
            </a:br>
            <a:r>
              <a:rPr lang="en-US" dirty="0" smtClean="0"/>
              <a:t>is accomplishment of all financial goals, if possible, with a special emphasis on retirement goal, </a:t>
            </a:r>
            <a:br>
              <a:rPr lang="en-US" dirty="0" smtClean="0"/>
            </a:br>
            <a:r>
              <a:rPr lang="en-US" dirty="0" smtClean="0"/>
              <a:t>rather than maximization of value or profit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pl-PL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solidFill>
                  <a:prstClr val="black"/>
                </a:solidFill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Measures of risk in life-long financial planning for households </a:t>
            </a:r>
            <a:endParaRPr lang="pl-PL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</a:t>
            </a:r>
            <a:r>
              <a:rPr lang="en-US" sz="1600" dirty="0">
                <a:solidFill>
                  <a:prstClr val="black"/>
                </a:solidFill>
              </a:rPr>
              <a:t>what should they be </a:t>
            </a:r>
            <a:r>
              <a:rPr lang="en-US" sz="1600" dirty="0" smtClean="0">
                <a:solidFill>
                  <a:prstClr val="black"/>
                </a:solidFill>
              </a:rPr>
              <a:t>like</a:t>
            </a:r>
            <a:r>
              <a:rPr lang="pl-PL" sz="1600" dirty="0" smtClean="0">
                <a:solidFill>
                  <a:prstClr val="black"/>
                </a:solidFill>
              </a:rPr>
              <a:t>?</a:t>
            </a:r>
            <a:endParaRPr lang="en-GB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14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229600" cy="4919362"/>
          </a:xfrm>
        </p:spPr>
        <p:txBody>
          <a:bodyPr>
            <a:normAutofit/>
          </a:bodyPr>
          <a:lstStyle/>
          <a:p>
            <a:r>
              <a:rPr lang="en-US" dirty="0" smtClean="0"/>
              <a:t>Multi-person </a:t>
            </a:r>
            <a:r>
              <a:rPr lang="en-US" dirty="0"/>
              <a:t>concerns:</a:t>
            </a:r>
            <a:endParaRPr lang="en-US" dirty="0" smtClean="0"/>
          </a:p>
          <a:p>
            <a:pPr lvl="1"/>
            <a:r>
              <a:rPr lang="en-US" dirty="0" smtClean="0"/>
              <a:t>internal </a:t>
            </a:r>
            <a:r>
              <a:rPr lang="en-US" dirty="0"/>
              <a:t>risk sharing and capital transfer between household </a:t>
            </a:r>
            <a:r>
              <a:rPr lang="pl-PL" dirty="0" smtClean="0"/>
              <a:t>m</a:t>
            </a:r>
            <a:r>
              <a:rPr lang="en-US" dirty="0" smtClean="0"/>
              <a:t>embers</a:t>
            </a:r>
            <a:r>
              <a:rPr lang="pl-PL" dirty="0" smtClean="0"/>
              <a:t>,</a:t>
            </a:r>
            <a:endParaRPr lang="en-US" dirty="0"/>
          </a:p>
          <a:p>
            <a:pPr lvl="1"/>
            <a:r>
              <a:rPr lang="en-US" dirty="0" smtClean="0"/>
              <a:t>multivariate </a:t>
            </a:r>
            <a:r>
              <a:rPr lang="en-US" dirty="0"/>
              <a:t>survival </a:t>
            </a:r>
            <a:r>
              <a:rPr lang="en-US" dirty="0" smtClean="0"/>
              <a:t>process. 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pl-PL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solidFill>
                  <a:prstClr val="black"/>
                </a:solidFill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Measures of risk in life-long financial planning for households </a:t>
            </a:r>
            <a:endParaRPr lang="pl-PL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</a:t>
            </a:r>
            <a:r>
              <a:rPr lang="en-US" sz="1600" dirty="0">
                <a:solidFill>
                  <a:prstClr val="black"/>
                </a:solidFill>
              </a:rPr>
              <a:t>what should they be </a:t>
            </a:r>
            <a:r>
              <a:rPr lang="en-US" sz="1600" dirty="0" smtClean="0">
                <a:solidFill>
                  <a:prstClr val="black"/>
                </a:solidFill>
              </a:rPr>
              <a:t>like</a:t>
            </a:r>
            <a:r>
              <a:rPr lang="pl-PL" sz="1600" dirty="0" smtClean="0">
                <a:solidFill>
                  <a:prstClr val="black"/>
                </a:solidFill>
              </a:rPr>
              <a:t>?</a:t>
            </a:r>
            <a:endParaRPr lang="en-GB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88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633454" cy="4919362"/>
          </a:xfrm>
        </p:spPr>
        <p:txBody>
          <a:bodyPr>
            <a:normAutofit/>
          </a:bodyPr>
          <a:lstStyle/>
          <a:p>
            <a:r>
              <a:rPr lang="en-US" dirty="0" smtClean="0"/>
              <a:t>Specificity of household preferences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en-US" dirty="0" smtClean="0"/>
              <a:t>with regard to goals:</a:t>
            </a:r>
          </a:p>
          <a:p>
            <a:pPr lvl="1"/>
            <a:r>
              <a:rPr lang="en-US" dirty="0" smtClean="0"/>
              <a:t>inseparable preferences, </a:t>
            </a:r>
          </a:p>
          <a:p>
            <a:pPr lvl="1"/>
            <a:r>
              <a:rPr lang="en-US" dirty="0" smtClean="0"/>
              <a:t>non-transitive preferences </a:t>
            </a:r>
            <a:br>
              <a:rPr lang="en-US" dirty="0" smtClean="0"/>
            </a:br>
            <a:r>
              <a:rPr lang="en-US" dirty="0" smtClean="0"/>
              <a:t>(except simple cases with purely non-complementary goals).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pl-PL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solidFill>
                  <a:prstClr val="black"/>
                </a:solidFill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Measures of risk in life-long financial planning for households </a:t>
            </a:r>
            <a:endParaRPr lang="pl-PL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</a:t>
            </a:r>
            <a:r>
              <a:rPr lang="en-US" sz="1600" dirty="0">
                <a:solidFill>
                  <a:prstClr val="black"/>
                </a:solidFill>
              </a:rPr>
              <a:t>what should they be </a:t>
            </a:r>
            <a:r>
              <a:rPr lang="en-US" sz="1600" dirty="0" smtClean="0">
                <a:solidFill>
                  <a:prstClr val="black"/>
                </a:solidFill>
              </a:rPr>
              <a:t>like</a:t>
            </a:r>
            <a:r>
              <a:rPr lang="pl-PL" sz="1600" dirty="0" smtClean="0">
                <a:solidFill>
                  <a:prstClr val="black"/>
                </a:solidFill>
              </a:rPr>
              <a:t>?</a:t>
            </a:r>
            <a:endParaRPr lang="en-GB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014"/>
            <a:ext cx="8363272" cy="4919362"/>
          </a:xfrm>
        </p:spPr>
        <p:txBody>
          <a:bodyPr>
            <a:normAutofit/>
          </a:bodyPr>
          <a:lstStyle/>
          <a:p>
            <a:r>
              <a:rPr lang="en-US" dirty="0" smtClean="0"/>
              <a:t>Specificity of household preferences with regard to intertemporal choice:</a:t>
            </a:r>
          </a:p>
          <a:p>
            <a:pPr lvl="1"/>
            <a:r>
              <a:rPr lang="en-US" dirty="0" smtClean="0"/>
              <a:t>for term structure of the cumulated net cash flow:</a:t>
            </a:r>
          </a:p>
          <a:p>
            <a:pPr marL="984250" lvl="1" indent="0">
              <a:buNone/>
            </a:pPr>
            <a:r>
              <a:rPr lang="en-US" dirty="0" smtClean="0"/>
              <a:t>inapplicability of the simple rule that the nearer future is more important than the distant one</a:t>
            </a:r>
          </a:p>
          <a:p>
            <a:pPr marL="1073150" lvl="2" indent="0">
              <a:buNone/>
            </a:pPr>
            <a:r>
              <a:rPr lang="en-US" dirty="0" smtClean="0"/>
              <a:t>(what makes sense with regard to time preference of consumption, would be an absurd when applied to timing of cumulated surplus or cumulated shortfall),</a:t>
            </a:r>
          </a:p>
          <a:p>
            <a:pPr lvl="1"/>
            <a:r>
              <a:rPr lang="en-US" dirty="0" smtClean="0"/>
              <a:t>the role of age-related costs of financing. 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>
                <a:solidFill>
                  <a:prstClr val="black">
                    <a:tint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pl-PL" dirty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poziom-ang-kolor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58" y="117276"/>
            <a:ext cx="1782862" cy="4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96850" y="646289"/>
            <a:ext cx="8695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ytuł 1"/>
          <p:cNvSpPr txBox="1">
            <a:spLocks/>
          </p:cNvSpPr>
          <p:nvPr/>
        </p:nvSpPr>
        <p:spPr>
          <a:xfrm>
            <a:off x="54158" y="858172"/>
            <a:ext cx="9036496" cy="842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Specificity </a:t>
            </a:r>
            <a:r>
              <a:rPr lang="en-US" sz="3000" dirty="0">
                <a:solidFill>
                  <a:prstClr val="black"/>
                </a:solidFill>
                <a:cs typeface="Times New Roman" panose="02020603050405020304" pitchFamily="18" charset="0"/>
              </a:rPr>
              <a:t>of household financial planning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635896" y="6151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Measures of risk in life-long financial planning for households </a:t>
            </a:r>
            <a:endParaRPr lang="pl-PL" sz="1600" dirty="0" smtClean="0">
              <a:solidFill>
                <a:prstClr val="black"/>
              </a:solidFill>
            </a:endParaRPr>
          </a:p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– </a:t>
            </a:r>
            <a:r>
              <a:rPr lang="en-US" sz="1600" dirty="0">
                <a:solidFill>
                  <a:prstClr val="black"/>
                </a:solidFill>
              </a:rPr>
              <a:t>what should they be </a:t>
            </a:r>
            <a:r>
              <a:rPr lang="en-US" sz="1600" dirty="0" smtClean="0">
                <a:solidFill>
                  <a:prstClr val="black"/>
                </a:solidFill>
              </a:rPr>
              <a:t>like</a:t>
            </a:r>
            <a:r>
              <a:rPr lang="pl-PL" sz="1600" dirty="0" smtClean="0">
                <a:solidFill>
                  <a:prstClr val="black"/>
                </a:solidFill>
              </a:rPr>
              <a:t>?</a:t>
            </a:r>
            <a:endParaRPr lang="en-GB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33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14526</TotalTime>
  <Words>1640</Words>
  <Application>Microsoft Office PowerPoint</Application>
  <PresentationFormat>On-screen Show (4:3)</PresentationFormat>
  <Paragraphs>238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Motyw pakietu Office</vt:lpstr>
      <vt:lpstr>Measures of risk in life-long financial planning for households – what should they be like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practical method of determining longevity and premature-death risk aversion in households and some proposals of its application</dc:title>
  <dc:creator>Namdlef</dc:creator>
  <cp:lastModifiedBy>Marilyn Parris-Bell</cp:lastModifiedBy>
  <cp:revision>569</cp:revision>
  <dcterms:created xsi:type="dcterms:W3CDTF">2012-07-25T15:48:41Z</dcterms:created>
  <dcterms:modified xsi:type="dcterms:W3CDTF">2016-09-12T10:10:34Z</dcterms:modified>
</cp:coreProperties>
</file>