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2"/>
  </p:notesMasterIdLst>
  <p:handoutMasterIdLst>
    <p:handoutMasterId r:id="rId53"/>
  </p:handoutMasterIdLst>
  <p:sldIdLst>
    <p:sldId id="509" r:id="rId2"/>
    <p:sldId id="514" r:id="rId3"/>
    <p:sldId id="722" r:id="rId4"/>
    <p:sldId id="723" r:id="rId5"/>
    <p:sldId id="696" r:id="rId6"/>
    <p:sldId id="724" r:id="rId7"/>
    <p:sldId id="698" r:id="rId8"/>
    <p:sldId id="725" r:id="rId9"/>
    <p:sldId id="726" r:id="rId10"/>
    <p:sldId id="620" r:id="rId11"/>
    <p:sldId id="727" r:id="rId12"/>
    <p:sldId id="632" r:id="rId13"/>
    <p:sldId id="728" r:id="rId14"/>
    <p:sldId id="622" r:id="rId15"/>
    <p:sldId id="729" r:id="rId16"/>
    <p:sldId id="730" r:id="rId17"/>
    <p:sldId id="640" r:id="rId18"/>
    <p:sldId id="731" r:id="rId19"/>
    <p:sldId id="732" r:id="rId20"/>
    <p:sldId id="699" r:id="rId21"/>
    <p:sldId id="733" r:id="rId22"/>
    <p:sldId id="702" r:id="rId23"/>
    <p:sldId id="734" r:id="rId24"/>
    <p:sldId id="735" r:id="rId25"/>
    <p:sldId id="736" r:id="rId26"/>
    <p:sldId id="737" r:id="rId27"/>
    <p:sldId id="738" r:id="rId28"/>
    <p:sldId id="739" r:id="rId29"/>
    <p:sldId id="740" r:id="rId30"/>
    <p:sldId id="741" r:id="rId31"/>
    <p:sldId id="742" r:id="rId32"/>
    <p:sldId id="743" r:id="rId33"/>
    <p:sldId id="744" r:id="rId34"/>
    <p:sldId id="745" r:id="rId35"/>
    <p:sldId id="746" r:id="rId36"/>
    <p:sldId id="747" r:id="rId37"/>
    <p:sldId id="748" r:id="rId38"/>
    <p:sldId id="749" r:id="rId39"/>
    <p:sldId id="750" r:id="rId40"/>
    <p:sldId id="751" r:id="rId41"/>
    <p:sldId id="752" r:id="rId42"/>
    <p:sldId id="753" r:id="rId43"/>
    <p:sldId id="754" r:id="rId44"/>
    <p:sldId id="755" r:id="rId45"/>
    <p:sldId id="756" r:id="rId46"/>
    <p:sldId id="757" r:id="rId47"/>
    <p:sldId id="758" r:id="rId48"/>
    <p:sldId id="759" r:id="rId49"/>
    <p:sldId id="760" r:id="rId50"/>
    <p:sldId id="761" r:id="rId51"/>
  </p:sldIdLst>
  <p:sldSz cx="9144000" cy="6858000" type="screen4x3"/>
  <p:notesSz cx="9856788" cy="6797675"/>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BE0D"/>
    <a:srgbClr val="BABABA"/>
    <a:srgbClr val="A8A8A8"/>
    <a:srgbClr val="777777"/>
    <a:srgbClr val="585858"/>
    <a:srgbClr val="696969"/>
    <a:srgbClr val="999999"/>
    <a:srgbClr val="363636"/>
    <a:srgbClr val="82D0F1"/>
    <a:srgbClr val="FFDF6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78" autoAdjust="0"/>
    <p:restoredTop sz="96649" autoAdjust="0"/>
  </p:normalViewPr>
  <p:slideViewPr>
    <p:cSldViewPr>
      <p:cViewPr varScale="1">
        <p:scale>
          <a:sx n="110" d="100"/>
          <a:sy n="110" d="100"/>
        </p:scale>
        <p:origin x="-1092" y="-84"/>
      </p:cViewPr>
      <p:guideLst>
        <p:guide orient="horz" pos="480"/>
        <p:guide pos="14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4" d="100"/>
        <a:sy n="74" d="100"/>
      </p:scale>
      <p:origin x="0" y="0"/>
    </p:cViewPr>
  </p:sorterViewPr>
  <p:notesViewPr>
    <p:cSldViewPr>
      <p:cViewPr varScale="1">
        <p:scale>
          <a:sx n="74" d="100"/>
          <a:sy n="74" d="100"/>
        </p:scale>
        <p:origin x="-1704" y="-96"/>
      </p:cViewPr>
      <p:guideLst>
        <p:guide orient="horz" pos="2142"/>
        <p:guide pos="3105"/>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8A38F9-ADA0-4775-BBE0-B1E47ACA5C8D}" type="doc">
      <dgm:prSet loTypeId="urn:microsoft.com/office/officeart/2005/8/layout/venn1" loCatId="relationship" qsTypeId="urn:microsoft.com/office/officeart/2005/8/quickstyle/3d2" qsCatId="3D" csTypeId="urn:microsoft.com/office/officeart/2005/8/colors/colorful1" csCatId="colorful" phldr="1"/>
      <dgm:spPr/>
    </dgm:pt>
    <dgm:pt modelId="{9F3DB7A6-14B5-44E5-A54A-2D5565B79540}">
      <dgm:prSet phldrT="[Text]"/>
      <dgm:spPr/>
      <dgm:t>
        <a:bodyPr/>
        <a:lstStyle/>
        <a:p>
          <a:r>
            <a:rPr lang="en-GB" b="1" dirty="0" smtClean="0">
              <a:solidFill>
                <a:schemeClr val="bg1"/>
              </a:solidFill>
              <a:latin typeface="Arial" pitchFamily="34" charset="0"/>
              <a:cs typeface="Arial" pitchFamily="34" charset="0"/>
            </a:rPr>
            <a:t>Prevention and Early Intervention</a:t>
          </a:r>
          <a:endParaRPr lang="en-GB" b="1" dirty="0">
            <a:solidFill>
              <a:schemeClr val="bg1"/>
            </a:solidFill>
            <a:latin typeface="Arial" pitchFamily="34" charset="0"/>
            <a:cs typeface="Arial" pitchFamily="34" charset="0"/>
          </a:endParaRPr>
        </a:p>
      </dgm:t>
    </dgm:pt>
    <dgm:pt modelId="{06DDE4A8-7493-464F-866A-FD4EF54F29C3}" type="parTrans" cxnId="{BE7A7BFD-CE82-43CD-BDF6-0809D5545911}">
      <dgm:prSet/>
      <dgm:spPr/>
      <dgm:t>
        <a:bodyPr/>
        <a:lstStyle/>
        <a:p>
          <a:endParaRPr lang="en-GB" b="1">
            <a:latin typeface="Arial" pitchFamily="34" charset="0"/>
            <a:cs typeface="Arial" pitchFamily="34" charset="0"/>
          </a:endParaRPr>
        </a:p>
      </dgm:t>
    </dgm:pt>
    <dgm:pt modelId="{C80ADAEA-52D8-403D-ACDF-CA2CFA69D631}" type="sibTrans" cxnId="{BE7A7BFD-CE82-43CD-BDF6-0809D5545911}">
      <dgm:prSet/>
      <dgm:spPr/>
      <dgm:t>
        <a:bodyPr/>
        <a:lstStyle/>
        <a:p>
          <a:endParaRPr lang="en-GB" b="1">
            <a:latin typeface="Arial" pitchFamily="34" charset="0"/>
            <a:cs typeface="Arial" pitchFamily="34" charset="0"/>
          </a:endParaRPr>
        </a:p>
      </dgm:t>
    </dgm:pt>
    <dgm:pt modelId="{2A71323A-703E-489B-9DD6-B98F37AE7979}">
      <dgm:prSet phldrT="[Text]"/>
      <dgm:spPr/>
      <dgm:t>
        <a:bodyPr/>
        <a:lstStyle/>
        <a:p>
          <a:r>
            <a:rPr lang="en-GB" b="1" dirty="0" smtClean="0">
              <a:solidFill>
                <a:schemeClr val="bg1"/>
              </a:solidFill>
              <a:latin typeface="Arial" pitchFamily="34" charset="0"/>
              <a:cs typeface="Arial" pitchFamily="34" charset="0"/>
            </a:rPr>
            <a:t>Resettlement</a:t>
          </a:r>
          <a:endParaRPr lang="en-GB" b="1" dirty="0">
            <a:solidFill>
              <a:schemeClr val="bg1"/>
            </a:solidFill>
            <a:latin typeface="Arial" pitchFamily="34" charset="0"/>
            <a:cs typeface="Arial" pitchFamily="34" charset="0"/>
          </a:endParaRPr>
        </a:p>
      </dgm:t>
    </dgm:pt>
    <dgm:pt modelId="{3C76B623-CF7C-4F05-AD5F-6C1B5BF650AC}" type="parTrans" cxnId="{305D36B8-D7B6-4085-882A-6CC226B82748}">
      <dgm:prSet/>
      <dgm:spPr/>
      <dgm:t>
        <a:bodyPr/>
        <a:lstStyle/>
        <a:p>
          <a:endParaRPr lang="en-GB" b="1">
            <a:latin typeface="Arial" pitchFamily="34" charset="0"/>
            <a:cs typeface="Arial" pitchFamily="34" charset="0"/>
          </a:endParaRPr>
        </a:p>
      </dgm:t>
    </dgm:pt>
    <dgm:pt modelId="{177E75BD-5052-4D5E-9D24-EFB680814C43}" type="sibTrans" cxnId="{305D36B8-D7B6-4085-882A-6CC226B82748}">
      <dgm:prSet/>
      <dgm:spPr/>
      <dgm:t>
        <a:bodyPr/>
        <a:lstStyle/>
        <a:p>
          <a:endParaRPr lang="en-GB" b="1">
            <a:latin typeface="Arial" pitchFamily="34" charset="0"/>
            <a:cs typeface="Arial" pitchFamily="34" charset="0"/>
          </a:endParaRPr>
        </a:p>
      </dgm:t>
    </dgm:pt>
    <dgm:pt modelId="{E6939428-1BA7-4677-BB10-8571CDA03A4E}">
      <dgm:prSet phldrT="[Text]"/>
      <dgm:spPr/>
      <dgm:t>
        <a:bodyPr/>
        <a:lstStyle/>
        <a:p>
          <a:r>
            <a:rPr lang="en-GB" b="1" dirty="0" smtClean="0">
              <a:solidFill>
                <a:schemeClr val="bg1"/>
              </a:solidFill>
              <a:latin typeface="Arial" pitchFamily="34" charset="0"/>
              <a:cs typeface="Arial" pitchFamily="34" charset="0"/>
            </a:rPr>
            <a:t>Offender Management</a:t>
          </a:r>
          <a:endParaRPr lang="en-GB" b="1" dirty="0">
            <a:solidFill>
              <a:schemeClr val="bg1"/>
            </a:solidFill>
            <a:latin typeface="Arial" pitchFamily="34" charset="0"/>
            <a:cs typeface="Arial" pitchFamily="34" charset="0"/>
          </a:endParaRPr>
        </a:p>
      </dgm:t>
    </dgm:pt>
    <dgm:pt modelId="{63A726C2-BB9B-4B7D-B2E2-4A7120B62557}" type="parTrans" cxnId="{D1FC5DE2-73E6-48DC-A051-3FB132A99517}">
      <dgm:prSet/>
      <dgm:spPr/>
      <dgm:t>
        <a:bodyPr/>
        <a:lstStyle/>
        <a:p>
          <a:endParaRPr lang="en-GB" b="1">
            <a:latin typeface="Arial" pitchFamily="34" charset="0"/>
            <a:cs typeface="Arial" pitchFamily="34" charset="0"/>
          </a:endParaRPr>
        </a:p>
      </dgm:t>
    </dgm:pt>
    <dgm:pt modelId="{550434F5-BB25-49BC-8416-C9A367596102}" type="sibTrans" cxnId="{D1FC5DE2-73E6-48DC-A051-3FB132A99517}">
      <dgm:prSet/>
      <dgm:spPr/>
      <dgm:t>
        <a:bodyPr/>
        <a:lstStyle/>
        <a:p>
          <a:endParaRPr lang="en-GB" b="1">
            <a:latin typeface="Arial" pitchFamily="34" charset="0"/>
            <a:cs typeface="Arial" pitchFamily="34" charset="0"/>
          </a:endParaRPr>
        </a:p>
      </dgm:t>
    </dgm:pt>
    <dgm:pt modelId="{8A01F1C2-B1CA-4915-9578-D518BA693F17}" type="pres">
      <dgm:prSet presAssocID="{EF8A38F9-ADA0-4775-BBE0-B1E47ACA5C8D}" presName="compositeShape" presStyleCnt="0">
        <dgm:presLayoutVars>
          <dgm:chMax val="7"/>
          <dgm:dir/>
          <dgm:resizeHandles val="exact"/>
        </dgm:presLayoutVars>
      </dgm:prSet>
      <dgm:spPr/>
    </dgm:pt>
    <dgm:pt modelId="{F58AD66E-B67C-44E5-8DFF-18421ADA211F}" type="pres">
      <dgm:prSet presAssocID="{9F3DB7A6-14B5-44E5-A54A-2D5565B79540}" presName="circ1" presStyleLbl="vennNode1" presStyleIdx="0" presStyleCnt="3"/>
      <dgm:spPr/>
      <dgm:t>
        <a:bodyPr/>
        <a:lstStyle/>
        <a:p>
          <a:endParaRPr lang="en-GB"/>
        </a:p>
      </dgm:t>
    </dgm:pt>
    <dgm:pt modelId="{1B823E12-060D-4B40-9360-37BAA7B8CEFC}" type="pres">
      <dgm:prSet presAssocID="{9F3DB7A6-14B5-44E5-A54A-2D5565B79540}" presName="circ1Tx" presStyleLbl="revTx" presStyleIdx="0" presStyleCnt="0">
        <dgm:presLayoutVars>
          <dgm:chMax val="0"/>
          <dgm:chPref val="0"/>
          <dgm:bulletEnabled val="1"/>
        </dgm:presLayoutVars>
      </dgm:prSet>
      <dgm:spPr/>
      <dgm:t>
        <a:bodyPr/>
        <a:lstStyle/>
        <a:p>
          <a:endParaRPr lang="en-GB"/>
        </a:p>
      </dgm:t>
    </dgm:pt>
    <dgm:pt modelId="{16977968-7FA9-4585-8D0B-12223664D455}" type="pres">
      <dgm:prSet presAssocID="{2A71323A-703E-489B-9DD6-B98F37AE7979}" presName="circ2" presStyleLbl="vennNode1" presStyleIdx="1" presStyleCnt="3"/>
      <dgm:spPr/>
      <dgm:t>
        <a:bodyPr/>
        <a:lstStyle/>
        <a:p>
          <a:endParaRPr lang="en-GB"/>
        </a:p>
      </dgm:t>
    </dgm:pt>
    <dgm:pt modelId="{C067A385-D158-4A0D-BE96-0C9A733AD316}" type="pres">
      <dgm:prSet presAssocID="{2A71323A-703E-489B-9DD6-B98F37AE7979}" presName="circ2Tx" presStyleLbl="revTx" presStyleIdx="0" presStyleCnt="0">
        <dgm:presLayoutVars>
          <dgm:chMax val="0"/>
          <dgm:chPref val="0"/>
          <dgm:bulletEnabled val="1"/>
        </dgm:presLayoutVars>
      </dgm:prSet>
      <dgm:spPr/>
      <dgm:t>
        <a:bodyPr/>
        <a:lstStyle/>
        <a:p>
          <a:endParaRPr lang="en-GB"/>
        </a:p>
      </dgm:t>
    </dgm:pt>
    <dgm:pt modelId="{E0C81C03-0B08-46E5-8539-1D1A0DD458F4}" type="pres">
      <dgm:prSet presAssocID="{E6939428-1BA7-4677-BB10-8571CDA03A4E}" presName="circ3" presStyleLbl="vennNode1" presStyleIdx="2" presStyleCnt="3"/>
      <dgm:spPr/>
      <dgm:t>
        <a:bodyPr/>
        <a:lstStyle/>
        <a:p>
          <a:endParaRPr lang="en-GB"/>
        </a:p>
      </dgm:t>
    </dgm:pt>
    <dgm:pt modelId="{BA4798BD-0C2E-462F-9D22-59B1DC183CE5}" type="pres">
      <dgm:prSet presAssocID="{E6939428-1BA7-4677-BB10-8571CDA03A4E}" presName="circ3Tx" presStyleLbl="revTx" presStyleIdx="0" presStyleCnt="0">
        <dgm:presLayoutVars>
          <dgm:chMax val="0"/>
          <dgm:chPref val="0"/>
          <dgm:bulletEnabled val="1"/>
        </dgm:presLayoutVars>
      </dgm:prSet>
      <dgm:spPr/>
      <dgm:t>
        <a:bodyPr/>
        <a:lstStyle/>
        <a:p>
          <a:endParaRPr lang="en-GB"/>
        </a:p>
      </dgm:t>
    </dgm:pt>
  </dgm:ptLst>
  <dgm:cxnLst>
    <dgm:cxn modelId="{DD33598A-1F7D-4246-BA3E-E81D8C68D394}" type="presOf" srcId="{2A71323A-703E-489B-9DD6-B98F37AE7979}" destId="{C067A385-D158-4A0D-BE96-0C9A733AD316}" srcOrd="1" destOrd="0" presId="urn:microsoft.com/office/officeart/2005/8/layout/venn1"/>
    <dgm:cxn modelId="{0AA5D3C6-8908-46CF-B1D5-79F1558608F1}" type="presOf" srcId="{E6939428-1BA7-4677-BB10-8571CDA03A4E}" destId="{BA4798BD-0C2E-462F-9D22-59B1DC183CE5}" srcOrd="1" destOrd="0" presId="urn:microsoft.com/office/officeart/2005/8/layout/venn1"/>
    <dgm:cxn modelId="{C8DB0CAE-E8AB-4A83-845D-51E46D695096}" type="presOf" srcId="{9F3DB7A6-14B5-44E5-A54A-2D5565B79540}" destId="{1B823E12-060D-4B40-9360-37BAA7B8CEFC}" srcOrd="1" destOrd="0" presId="urn:microsoft.com/office/officeart/2005/8/layout/venn1"/>
    <dgm:cxn modelId="{A4F9BCA8-A9C3-4B2A-B93D-8A104D074EF5}" type="presOf" srcId="{2A71323A-703E-489B-9DD6-B98F37AE7979}" destId="{16977968-7FA9-4585-8D0B-12223664D455}" srcOrd="0" destOrd="0" presId="urn:microsoft.com/office/officeart/2005/8/layout/venn1"/>
    <dgm:cxn modelId="{71C97A3B-8AB4-4DC4-A354-9FB7A591AB6E}" type="presOf" srcId="{E6939428-1BA7-4677-BB10-8571CDA03A4E}" destId="{E0C81C03-0B08-46E5-8539-1D1A0DD458F4}" srcOrd="0" destOrd="0" presId="urn:microsoft.com/office/officeart/2005/8/layout/venn1"/>
    <dgm:cxn modelId="{305D36B8-D7B6-4085-882A-6CC226B82748}" srcId="{EF8A38F9-ADA0-4775-BBE0-B1E47ACA5C8D}" destId="{2A71323A-703E-489B-9DD6-B98F37AE7979}" srcOrd="1" destOrd="0" parTransId="{3C76B623-CF7C-4F05-AD5F-6C1B5BF650AC}" sibTransId="{177E75BD-5052-4D5E-9D24-EFB680814C43}"/>
    <dgm:cxn modelId="{BE7A7BFD-CE82-43CD-BDF6-0809D5545911}" srcId="{EF8A38F9-ADA0-4775-BBE0-B1E47ACA5C8D}" destId="{9F3DB7A6-14B5-44E5-A54A-2D5565B79540}" srcOrd="0" destOrd="0" parTransId="{06DDE4A8-7493-464F-866A-FD4EF54F29C3}" sibTransId="{C80ADAEA-52D8-403D-ACDF-CA2CFA69D631}"/>
    <dgm:cxn modelId="{D9F0B079-B78C-4D01-B038-E212F9140144}" type="presOf" srcId="{9F3DB7A6-14B5-44E5-A54A-2D5565B79540}" destId="{F58AD66E-B67C-44E5-8DFF-18421ADA211F}" srcOrd="0" destOrd="0" presId="urn:microsoft.com/office/officeart/2005/8/layout/venn1"/>
    <dgm:cxn modelId="{D1FC5DE2-73E6-48DC-A051-3FB132A99517}" srcId="{EF8A38F9-ADA0-4775-BBE0-B1E47ACA5C8D}" destId="{E6939428-1BA7-4677-BB10-8571CDA03A4E}" srcOrd="2" destOrd="0" parTransId="{63A726C2-BB9B-4B7D-B2E2-4A7120B62557}" sibTransId="{550434F5-BB25-49BC-8416-C9A367596102}"/>
    <dgm:cxn modelId="{9EC7DBFE-0E74-4669-A9F5-7044A62A25C5}" type="presOf" srcId="{EF8A38F9-ADA0-4775-BBE0-B1E47ACA5C8D}" destId="{8A01F1C2-B1CA-4915-9578-D518BA693F17}" srcOrd="0" destOrd="0" presId="urn:microsoft.com/office/officeart/2005/8/layout/venn1"/>
    <dgm:cxn modelId="{B32D057A-0287-41F8-8CF9-BCBECFA37353}" type="presParOf" srcId="{8A01F1C2-B1CA-4915-9578-D518BA693F17}" destId="{F58AD66E-B67C-44E5-8DFF-18421ADA211F}" srcOrd="0" destOrd="0" presId="urn:microsoft.com/office/officeart/2005/8/layout/venn1"/>
    <dgm:cxn modelId="{E134650D-93A3-48A9-A85C-8F30899F89C6}" type="presParOf" srcId="{8A01F1C2-B1CA-4915-9578-D518BA693F17}" destId="{1B823E12-060D-4B40-9360-37BAA7B8CEFC}" srcOrd="1" destOrd="0" presId="urn:microsoft.com/office/officeart/2005/8/layout/venn1"/>
    <dgm:cxn modelId="{C734B504-5EFE-4785-BFF5-EA076A08DD14}" type="presParOf" srcId="{8A01F1C2-B1CA-4915-9578-D518BA693F17}" destId="{16977968-7FA9-4585-8D0B-12223664D455}" srcOrd="2" destOrd="0" presId="urn:microsoft.com/office/officeart/2005/8/layout/venn1"/>
    <dgm:cxn modelId="{245236B5-751B-434D-8EF4-42BAE8710028}" type="presParOf" srcId="{8A01F1C2-B1CA-4915-9578-D518BA693F17}" destId="{C067A385-D158-4A0D-BE96-0C9A733AD316}" srcOrd="3" destOrd="0" presId="urn:microsoft.com/office/officeart/2005/8/layout/venn1"/>
    <dgm:cxn modelId="{0187D634-5D61-437E-9BD9-F1C33FE2701A}" type="presParOf" srcId="{8A01F1C2-B1CA-4915-9578-D518BA693F17}" destId="{E0C81C03-0B08-46E5-8539-1D1A0DD458F4}" srcOrd="4" destOrd="0" presId="urn:microsoft.com/office/officeart/2005/8/layout/venn1"/>
    <dgm:cxn modelId="{24F188B2-31D5-45C0-BFE8-C4DE6977172B}" type="presParOf" srcId="{8A01F1C2-B1CA-4915-9578-D518BA693F17}" destId="{BA4798BD-0C2E-462F-9D22-59B1DC183CE5}" srcOrd="5" destOrd="0" presId="urn:microsoft.com/office/officeart/2005/8/layout/venn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8AD66E-B67C-44E5-8DFF-18421ADA211F}">
      <dsp:nvSpPr>
        <dsp:cNvPr id="0" name=""/>
        <dsp:cNvSpPr/>
      </dsp:nvSpPr>
      <dsp:spPr>
        <a:xfrm>
          <a:off x="1928813" y="52585"/>
          <a:ext cx="2524125" cy="2524125"/>
        </a:xfrm>
        <a:prstGeom prst="ellipse">
          <a:avLst/>
        </a:prstGeom>
        <a:gradFill rotWithShape="0">
          <a:gsLst>
            <a:gs pos="0">
              <a:schemeClr val="accent2">
                <a:alpha val="50000"/>
                <a:hueOff val="0"/>
                <a:satOff val="0"/>
                <a:lumOff val="0"/>
                <a:alphaOff val="0"/>
                <a:shade val="51000"/>
                <a:satMod val="130000"/>
              </a:schemeClr>
            </a:gs>
            <a:gs pos="80000">
              <a:schemeClr val="accent2">
                <a:alpha val="50000"/>
                <a:hueOff val="0"/>
                <a:satOff val="0"/>
                <a:lumOff val="0"/>
                <a:alphaOff val="0"/>
                <a:shade val="93000"/>
                <a:satMod val="130000"/>
              </a:schemeClr>
            </a:gs>
            <a:gs pos="100000">
              <a:schemeClr val="accent2">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GB" sz="1800" b="1" kern="1200" dirty="0" smtClean="0">
              <a:solidFill>
                <a:schemeClr val="bg1"/>
              </a:solidFill>
              <a:latin typeface="Arial" pitchFamily="34" charset="0"/>
              <a:cs typeface="Arial" pitchFamily="34" charset="0"/>
            </a:rPr>
            <a:t>Prevention and Early Intervention</a:t>
          </a:r>
          <a:endParaRPr lang="en-GB" sz="1800" b="1" kern="1200" dirty="0">
            <a:solidFill>
              <a:schemeClr val="bg1"/>
            </a:solidFill>
            <a:latin typeface="Arial" pitchFamily="34" charset="0"/>
            <a:cs typeface="Arial" pitchFamily="34" charset="0"/>
          </a:endParaRPr>
        </a:p>
      </dsp:txBody>
      <dsp:txXfrm>
        <a:off x="2265363" y="494307"/>
        <a:ext cx="1851025" cy="1135856"/>
      </dsp:txXfrm>
    </dsp:sp>
    <dsp:sp modelId="{16977968-7FA9-4585-8D0B-12223664D455}">
      <dsp:nvSpPr>
        <dsp:cNvPr id="0" name=""/>
        <dsp:cNvSpPr/>
      </dsp:nvSpPr>
      <dsp:spPr>
        <a:xfrm>
          <a:off x="2839601" y="1630164"/>
          <a:ext cx="2524125" cy="2524125"/>
        </a:xfrm>
        <a:prstGeom prst="ellipse">
          <a:avLst/>
        </a:prstGeom>
        <a:gradFill rotWithShape="0">
          <a:gsLst>
            <a:gs pos="0">
              <a:schemeClr val="accent3">
                <a:alpha val="50000"/>
                <a:hueOff val="0"/>
                <a:satOff val="0"/>
                <a:lumOff val="0"/>
                <a:alphaOff val="0"/>
                <a:shade val="51000"/>
                <a:satMod val="130000"/>
              </a:schemeClr>
            </a:gs>
            <a:gs pos="80000">
              <a:schemeClr val="accent3">
                <a:alpha val="50000"/>
                <a:hueOff val="0"/>
                <a:satOff val="0"/>
                <a:lumOff val="0"/>
                <a:alphaOff val="0"/>
                <a:shade val="93000"/>
                <a:satMod val="130000"/>
              </a:schemeClr>
            </a:gs>
            <a:gs pos="100000">
              <a:schemeClr val="accent3">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GB" sz="1800" b="1" kern="1200" dirty="0" smtClean="0">
              <a:solidFill>
                <a:schemeClr val="bg1"/>
              </a:solidFill>
              <a:latin typeface="Arial" pitchFamily="34" charset="0"/>
              <a:cs typeface="Arial" pitchFamily="34" charset="0"/>
            </a:rPr>
            <a:t>Resettlement</a:t>
          </a:r>
          <a:endParaRPr lang="en-GB" sz="1800" b="1" kern="1200" dirty="0">
            <a:solidFill>
              <a:schemeClr val="bg1"/>
            </a:solidFill>
            <a:latin typeface="Arial" pitchFamily="34" charset="0"/>
            <a:cs typeface="Arial" pitchFamily="34" charset="0"/>
          </a:endParaRPr>
        </a:p>
      </dsp:txBody>
      <dsp:txXfrm>
        <a:off x="3611563" y="2282230"/>
        <a:ext cx="1514475" cy="1388269"/>
      </dsp:txXfrm>
    </dsp:sp>
    <dsp:sp modelId="{E0C81C03-0B08-46E5-8539-1D1A0DD458F4}">
      <dsp:nvSpPr>
        <dsp:cNvPr id="0" name=""/>
        <dsp:cNvSpPr/>
      </dsp:nvSpPr>
      <dsp:spPr>
        <a:xfrm>
          <a:off x="1018024" y="1630164"/>
          <a:ext cx="2524125" cy="2524125"/>
        </a:xfrm>
        <a:prstGeom prst="ellipse">
          <a:avLst/>
        </a:prstGeom>
        <a:gradFill rotWithShape="0">
          <a:gsLst>
            <a:gs pos="0">
              <a:schemeClr val="accent4">
                <a:alpha val="50000"/>
                <a:hueOff val="0"/>
                <a:satOff val="0"/>
                <a:lumOff val="0"/>
                <a:alphaOff val="0"/>
                <a:shade val="51000"/>
                <a:satMod val="130000"/>
              </a:schemeClr>
            </a:gs>
            <a:gs pos="80000">
              <a:schemeClr val="accent4">
                <a:alpha val="50000"/>
                <a:hueOff val="0"/>
                <a:satOff val="0"/>
                <a:lumOff val="0"/>
                <a:alphaOff val="0"/>
                <a:shade val="93000"/>
                <a:satMod val="130000"/>
              </a:schemeClr>
            </a:gs>
            <a:gs pos="100000">
              <a:schemeClr val="accent4">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GB" sz="1800" b="1" kern="1200" dirty="0" smtClean="0">
              <a:solidFill>
                <a:schemeClr val="bg1"/>
              </a:solidFill>
              <a:latin typeface="Arial" pitchFamily="34" charset="0"/>
              <a:cs typeface="Arial" pitchFamily="34" charset="0"/>
            </a:rPr>
            <a:t>Offender Management</a:t>
          </a:r>
          <a:endParaRPr lang="en-GB" sz="1800" b="1" kern="1200" dirty="0">
            <a:solidFill>
              <a:schemeClr val="bg1"/>
            </a:solidFill>
            <a:latin typeface="Arial" pitchFamily="34" charset="0"/>
            <a:cs typeface="Arial" pitchFamily="34" charset="0"/>
          </a:endParaRPr>
        </a:p>
      </dsp:txBody>
      <dsp:txXfrm>
        <a:off x="1255713" y="2282230"/>
        <a:ext cx="1514475" cy="138826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1963" cy="339725"/>
          </a:xfrm>
          <a:prstGeom prst="rect">
            <a:avLst/>
          </a:prstGeom>
        </p:spPr>
        <p:txBody>
          <a:bodyPr vert="horz" lIns="91440" tIns="45720" rIns="91440" bIns="45720" rtlCol="0"/>
          <a:lstStyle>
            <a:lvl1pPr algn="l">
              <a:defRPr sz="1200" dirty="0" smtClean="0">
                <a:latin typeface="Arial" charset="0"/>
              </a:defRPr>
            </a:lvl1pPr>
          </a:lstStyle>
          <a:p>
            <a:pPr>
              <a:defRPr/>
            </a:pPr>
            <a:r>
              <a:rPr lang="en-GB" dirty="0"/>
              <a:t>One Nacro  Trustees’  residential</a:t>
            </a:r>
          </a:p>
        </p:txBody>
      </p:sp>
      <p:sp>
        <p:nvSpPr>
          <p:cNvPr id="3" name="Date Placeholder 2"/>
          <p:cNvSpPr>
            <a:spLocks noGrp="1"/>
          </p:cNvSpPr>
          <p:nvPr>
            <p:ph type="dt" sz="quarter" idx="1"/>
          </p:nvPr>
        </p:nvSpPr>
        <p:spPr>
          <a:xfrm>
            <a:off x="5581650" y="0"/>
            <a:ext cx="3995738" cy="339725"/>
          </a:xfrm>
          <a:prstGeom prst="rect">
            <a:avLst/>
          </a:prstGeom>
        </p:spPr>
        <p:txBody>
          <a:bodyPr vert="horz" lIns="91440" tIns="45720" rIns="91440" bIns="45720" rtlCol="0"/>
          <a:lstStyle>
            <a:lvl1pPr algn="r">
              <a:defRPr sz="1200" dirty="0" smtClean="0">
                <a:latin typeface="Arial" charset="0"/>
              </a:defRPr>
            </a:lvl1pPr>
          </a:lstStyle>
          <a:p>
            <a:pPr>
              <a:defRPr/>
            </a:pPr>
            <a:r>
              <a:rPr lang="en-US" dirty="0"/>
              <a:t>24 -25 November 2011   </a:t>
            </a:r>
            <a:endParaRPr lang="en-GB" dirty="0"/>
          </a:p>
        </p:txBody>
      </p:sp>
      <p:sp>
        <p:nvSpPr>
          <p:cNvPr id="5" name="Slide Number Placeholder 4"/>
          <p:cNvSpPr>
            <a:spLocks noGrp="1"/>
          </p:cNvSpPr>
          <p:nvPr>
            <p:ph type="sldNum" sz="quarter" idx="3"/>
          </p:nvPr>
        </p:nvSpPr>
        <p:spPr>
          <a:xfrm>
            <a:off x="5581650" y="6456363"/>
            <a:ext cx="4273550" cy="339725"/>
          </a:xfrm>
          <a:prstGeom prst="rect">
            <a:avLst/>
          </a:prstGeom>
        </p:spPr>
        <p:txBody>
          <a:bodyPr vert="horz" lIns="91440" tIns="45720" rIns="91440" bIns="45720" rtlCol="0" anchor="b"/>
          <a:lstStyle>
            <a:lvl1pPr algn="r">
              <a:defRPr sz="1200">
                <a:latin typeface="Arial" charset="0"/>
              </a:defRPr>
            </a:lvl1pPr>
          </a:lstStyle>
          <a:p>
            <a:pPr>
              <a:defRPr/>
            </a:pPr>
            <a:fld id="{E2B7C91A-DCA4-4170-838F-14F14A0AE1A1}"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27196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dirty="0"/>
          </a:p>
        </p:txBody>
      </p:sp>
      <p:sp>
        <p:nvSpPr>
          <p:cNvPr id="4099" name="Rectangle 3"/>
          <p:cNvSpPr>
            <a:spLocks noGrp="1" noChangeArrowheads="1"/>
          </p:cNvSpPr>
          <p:nvPr>
            <p:ph type="dt" idx="1"/>
          </p:nvPr>
        </p:nvSpPr>
        <p:spPr bwMode="auto">
          <a:xfrm>
            <a:off x="5581650" y="0"/>
            <a:ext cx="427355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dirty="0"/>
          </a:p>
        </p:txBody>
      </p:sp>
      <p:sp>
        <p:nvSpPr>
          <p:cNvPr id="58372" name="Rectangle 4"/>
          <p:cNvSpPr>
            <a:spLocks noGrp="1" noRot="1" noChangeAspect="1" noChangeArrowheads="1" noTextEdit="1"/>
          </p:cNvSpPr>
          <p:nvPr>
            <p:ph type="sldImg" idx="2"/>
          </p:nvPr>
        </p:nvSpPr>
        <p:spPr bwMode="auto">
          <a:xfrm>
            <a:off x="3228975" y="509588"/>
            <a:ext cx="3398838" cy="25495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87425" y="3227388"/>
            <a:ext cx="7881938" cy="3060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6456363"/>
            <a:ext cx="4271963"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dirty="0"/>
          </a:p>
        </p:txBody>
      </p:sp>
      <p:sp>
        <p:nvSpPr>
          <p:cNvPr id="4103" name="Rectangle 7"/>
          <p:cNvSpPr>
            <a:spLocks noGrp="1" noChangeArrowheads="1"/>
          </p:cNvSpPr>
          <p:nvPr>
            <p:ph type="sldNum" sz="quarter" idx="5"/>
          </p:nvPr>
        </p:nvSpPr>
        <p:spPr bwMode="auto">
          <a:xfrm>
            <a:off x="5581650" y="6456363"/>
            <a:ext cx="4273550"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9005E75-AB8D-4BEC-8BBC-071983DA728D}" type="slidenum">
              <a:rPr lang="en-GB"/>
              <a:pPr>
                <a:defRPr/>
              </a:pPr>
              <a:t>‹#›</a:t>
            </a:fld>
            <a:endParaRPr lang="en-GB"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2</a:t>
            </a:fld>
            <a:endParaRPr lang="en-GB" dirty="0"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5540" name="Slide Number Placeholder 3"/>
          <p:cNvSpPr>
            <a:spLocks noGrp="1"/>
          </p:cNvSpPr>
          <p:nvPr>
            <p:ph type="sldNum" sz="quarter" idx="5"/>
          </p:nvPr>
        </p:nvSpPr>
        <p:spPr>
          <a:noFill/>
        </p:spPr>
        <p:txBody>
          <a:bodyPr/>
          <a:lstStyle/>
          <a:p>
            <a:fld id="{9C7A10F7-0218-4398-B43E-ABE40A4698B5}" type="slidenum">
              <a:rPr lang="en-GB" smtClean="0">
                <a:latin typeface="Arial" pitchFamily="34" charset="0"/>
                <a:ea typeface="ＭＳ Ｐゴシック" charset="-128"/>
              </a:rPr>
              <a:pPr/>
              <a:t>14</a:t>
            </a:fld>
            <a:endParaRPr lang="en-GB" dirty="0" smtClean="0">
              <a:latin typeface="Arial" pitchFamily="34" charset="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5540" name="Slide Number Placeholder 3"/>
          <p:cNvSpPr>
            <a:spLocks noGrp="1"/>
          </p:cNvSpPr>
          <p:nvPr>
            <p:ph type="sldNum" sz="quarter" idx="5"/>
          </p:nvPr>
        </p:nvSpPr>
        <p:spPr>
          <a:noFill/>
        </p:spPr>
        <p:txBody>
          <a:bodyPr/>
          <a:lstStyle/>
          <a:p>
            <a:fld id="{9C7A10F7-0218-4398-B43E-ABE40A4698B5}" type="slidenum">
              <a:rPr lang="en-GB" smtClean="0">
                <a:latin typeface="Arial" pitchFamily="34" charset="0"/>
                <a:ea typeface="ＭＳ Ｐゴシック" charset="-128"/>
              </a:rPr>
              <a:pPr/>
              <a:t>15</a:t>
            </a:fld>
            <a:endParaRPr lang="en-GB" dirty="0" smtClean="0">
              <a:latin typeface="Arial" pitchFamily="34" charset="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16</a:t>
            </a:fld>
            <a:endParaRPr lang="en-GB" dirty="0"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6564" name="Slide Number Placeholder 3"/>
          <p:cNvSpPr>
            <a:spLocks noGrp="1"/>
          </p:cNvSpPr>
          <p:nvPr>
            <p:ph type="sldNum" sz="quarter" idx="5"/>
          </p:nvPr>
        </p:nvSpPr>
        <p:spPr>
          <a:noFill/>
        </p:spPr>
        <p:txBody>
          <a:bodyPr/>
          <a:lstStyle/>
          <a:p>
            <a:fld id="{A768B963-49EB-4FD0-A851-B23BA26FBE34}" type="slidenum">
              <a:rPr lang="en-GB" smtClean="0">
                <a:latin typeface="Arial" pitchFamily="34" charset="0"/>
                <a:ea typeface="ＭＳ Ｐゴシック" charset="-128"/>
              </a:rPr>
              <a:pPr/>
              <a:t>17</a:t>
            </a:fld>
            <a:endParaRPr lang="en-GB" dirty="0" smtClean="0">
              <a:latin typeface="Arial" pitchFamily="34" charset="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6564" name="Slide Number Placeholder 3"/>
          <p:cNvSpPr>
            <a:spLocks noGrp="1"/>
          </p:cNvSpPr>
          <p:nvPr>
            <p:ph type="sldNum" sz="quarter" idx="5"/>
          </p:nvPr>
        </p:nvSpPr>
        <p:spPr>
          <a:noFill/>
        </p:spPr>
        <p:txBody>
          <a:bodyPr/>
          <a:lstStyle/>
          <a:p>
            <a:fld id="{A768B963-49EB-4FD0-A851-B23BA26FBE34}" type="slidenum">
              <a:rPr lang="en-GB" smtClean="0">
                <a:latin typeface="Arial" pitchFamily="34" charset="0"/>
                <a:ea typeface="ＭＳ Ｐゴシック" charset="-128"/>
              </a:rPr>
              <a:pPr/>
              <a:t>18</a:t>
            </a:fld>
            <a:endParaRPr lang="en-GB" dirty="0" smtClean="0">
              <a:latin typeface="Arial" pitchFamily="34" charset="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6564" name="Slide Number Placeholder 3"/>
          <p:cNvSpPr>
            <a:spLocks noGrp="1"/>
          </p:cNvSpPr>
          <p:nvPr>
            <p:ph type="sldNum" sz="quarter" idx="5"/>
          </p:nvPr>
        </p:nvSpPr>
        <p:spPr>
          <a:noFill/>
        </p:spPr>
        <p:txBody>
          <a:bodyPr/>
          <a:lstStyle/>
          <a:p>
            <a:fld id="{A768B963-49EB-4FD0-A851-B23BA26FBE34}" type="slidenum">
              <a:rPr lang="en-GB" smtClean="0">
                <a:latin typeface="Arial" pitchFamily="34" charset="0"/>
                <a:ea typeface="ＭＳ Ｐゴシック" charset="-128"/>
              </a:rPr>
              <a:pPr/>
              <a:t>19</a:t>
            </a:fld>
            <a:endParaRPr lang="en-GB" dirty="0" smtClean="0">
              <a:latin typeface="Arial" pitchFamily="34" charset="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6564" name="Slide Number Placeholder 3"/>
          <p:cNvSpPr>
            <a:spLocks noGrp="1"/>
          </p:cNvSpPr>
          <p:nvPr>
            <p:ph type="sldNum" sz="quarter" idx="5"/>
          </p:nvPr>
        </p:nvSpPr>
        <p:spPr>
          <a:noFill/>
        </p:spPr>
        <p:txBody>
          <a:bodyPr/>
          <a:lstStyle/>
          <a:p>
            <a:fld id="{A768B963-49EB-4FD0-A851-B23BA26FBE34}" type="slidenum">
              <a:rPr lang="en-GB" smtClean="0">
                <a:latin typeface="Arial" pitchFamily="34" charset="0"/>
                <a:ea typeface="ＭＳ Ｐゴシック" charset="-128"/>
              </a:rPr>
              <a:pPr/>
              <a:t>20</a:t>
            </a:fld>
            <a:endParaRPr lang="en-GB" dirty="0" smtClean="0">
              <a:latin typeface="Arial" pitchFamily="34" charset="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a:defRPr/>
            </a:pPr>
            <a:endParaRPr lang="en-GB" dirty="0"/>
          </a:p>
        </p:txBody>
      </p:sp>
      <p:sp>
        <p:nvSpPr>
          <p:cNvPr id="66564" name="Slide Number Placeholder 3"/>
          <p:cNvSpPr>
            <a:spLocks noGrp="1"/>
          </p:cNvSpPr>
          <p:nvPr>
            <p:ph type="sldNum" sz="quarter" idx="5"/>
          </p:nvPr>
        </p:nvSpPr>
        <p:spPr>
          <a:noFill/>
        </p:spPr>
        <p:txBody>
          <a:bodyPr/>
          <a:lstStyle/>
          <a:p>
            <a:fld id="{A768B963-49EB-4FD0-A851-B23BA26FBE34}" type="slidenum">
              <a:rPr lang="en-GB" smtClean="0">
                <a:latin typeface="Arial" pitchFamily="34" charset="0"/>
                <a:ea typeface="ＭＳ Ｐゴシック" charset="-128"/>
              </a:rPr>
              <a:pPr/>
              <a:t>21</a:t>
            </a:fld>
            <a:endParaRPr lang="en-GB" dirty="0" smtClean="0">
              <a:latin typeface="Arial" pitchFamily="34" charset="0"/>
              <a:ea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39005E75-AB8D-4BEC-8BBC-071983DA728D}" type="slidenum">
              <a:rPr lang="en-GB" smtClean="0"/>
              <a:pPr>
                <a:defRPr/>
              </a:pPr>
              <a:t>22</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23</a:t>
            </a:fld>
            <a:endParaRPr lang="en-GB"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3</a:t>
            </a:fld>
            <a:endParaRPr lang="en-GB" dirty="0"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24</a:t>
            </a:fld>
            <a:endParaRPr lang="en-GB" dirty="0" smtClean="0">
              <a:latin typeface="Arial" pitchFamily="34" charset="0"/>
              <a:ea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25</a:t>
            </a:fld>
            <a:endParaRPr lang="en-GB" dirty="0" smtClean="0">
              <a:latin typeface="Arial" pitchFamily="34" charset="0"/>
              <a:ea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26</a:t>
            </a:fld>
            <a:endParaRPr lang="en-GB" dirty="0" smtClean="0">
              <a:latin typeface="Arial" pitchFamily="34" charset="0"/>
              <a:ea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27</a:t>
            </a:fld>
            <a:endParaRPr lang="en-GB" dirty="0" smtClean="0">
              <a:latin typeface="Arial" pitchFamily="34" charset="0"/>
              <a:ea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28</a:t>
            </a:fld>
            <a:endParaRPr lang="en-GB" dirty="0" smtClean="0">
              <a:latin typeface="Arial" pitchFamily="34" charset="0"/>
              <a:ea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29</a:t>
            </a:fld>
            <a:endParaRPr lang="en-GB" dirty="0" smtClean="0">
              <a:latin typeface="Arial" pitchFamily="34" charset="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4</a:t>
            </a:fld>
            <a:endParaRPr lang="en-GB"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6</a:t>
            </a:fld>
            <a:endParaRPr lang="en-GB"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8</a:t>
            </a:fld>
            <a:endParaRPr lang="en-GB" dirty="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9</a:t>
            </a:fld>
            <a:endParaRPr lang="en-GB" dirty="0"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10000"/>
          </a:bodyPr>
          <a:lstStyle/>
          <a:p>
            <a:pPr marL="900113" lvl="1" indent="-546100">
              <a:buClr>
                <a:schemeClr val="bg1"/>
              </a:buClr>
              <a:buFont typeface="Arial" pitchFamily="34" charset="0"/>
              <a:buNone/>
              <a:defRPr/>
            </a:pPr>
            <a:endParaRPr lang="en-GB" sz="2800" dirty="0" smtClean="0">
              <a:solidFill>
                <a:schemeClr val="bg1"/>
              </a:solidFill>
            </a:endParaRPr>
          </a:p>
          <a:p>
            <a:pPr>
              <a:defRPr/>
            </a:pPr>
            <a:endParaRPr lang="en-GB" dirty="0"/>
          </a:p>
        </p:txBody>
      </p:sp>
      <p:sp>
        <p:nvSpPr>
          <p:cNvPr id="63492" name="Slide Number Placeholder 3"/>
          <p:cNvSpPr>
            <a:spLocks noGrp="1"/>
          </p:cNvSpPr>
          <p:nvPr>
            <p:ph type="sldNum" sz="quarter" idx="5"/>
          </p:nvPr>
        </p:nvSpPr>
        <p:spPr>
          <a:noFill/>
        </p:spPr>
        <p:txBody>
          <a:bodyPr/>
          <a:lstStyle/>
          <a:p>
            <a:fld id="{584C0563-A09A-4C11-B4CC-C6A91066B22D}" type="slidenum">
              <a:rPr lang="en-GB" smtClean="0">
                <a:latin typeface="Arial" pitchFamily="34" charset="0"/>
                <a:ea typeface="ＭＳ Ｐゴシック" charset="-128"/>
              </a:rPr>
              <a:pPr/>
              <a:t>10</a:t>
            </a:fld>
            <a:endParaRPr lang="en-GB" dirty="0" smtClean="0">
              <a:latin typeface="Arial" pitchFamily="34" charset="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11</a:t>
            </a:fld>
            <a:endParaRPr lang="en-GB"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0420" name="Slide Number Placeholder 3"/>
          <p:cNvSpPr>
            <a:spLocks noGrp="1"/>
          </p:cNvSpPr>
          <p:nvPr>
            <p:ph type="sldNum" sz="quarter" idx="5"/>
          </p:nvPr>
        </p:nvSpPr>
        <p:spPr>
          <a:noFill/>
        </p:spPr>
        <p:txBody>
          <a:bodyPr/>
          <a:lstStyle/>
          <a:p>
            <a:fld id="{7735D7B8-6B30-4E5E-B077-BC01B4413D8D}" type="slidenum">
              <a:rPr lang="en-GB" smtClean="0">
                <a:latin typeface="Arial" pitchFamily="34" charset="0"/>
              </a:rPr>
              <a:pPr/>
              <a:t>13</a:t>
            </a:fld>
            <a:endParaRPr lang="en-GB"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54A801F1-2C15-4382-A942-1ACF37322617}" type="datetimeFigureOut">
              <a:rPr lang="en-US"/>
              <a:pPr>
                <a:defRPr/>
              </a:pPr>
              <a:t>11/29/2011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A44ED742-68E7-4664-86FF-CBB01E4D0E7E}" type="slidenum">
              <a:rPr lang="en-GB"/>
              <a:pPr>
                <a:defRPr/>
              </a:pPr>
              <a:t>‹#›</a:t>
            </a:fld>
            <a:endParaRPr lang="en-GB" dirty="0"/>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C703322-3245-4479-8B91-B3FC13A4D9A6}" type="datetimeFigureOut">
              <a:rPr lang="en-US"/>
              <a:pPr>
                <a:defRPr/>
              </a:pPr>
              <a:t>11/29/2011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0EEB4B6-4915-4F83-A7B1-EFD5B546BC02}" type="slidenum">
              <a:rPr lang="en-GB"/>
              <a:pPr>
                <a:defRPr/>
              </a:pPr>
              <a:t>‹#›</a:t>
            </a:fld>
            <a:endParaRPr lang="en-GB" dirty="0"/>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6F7F4F6-0ECF-41CB-8B0C-F799D68D81FF}" type="datetimeFigureOut">
              <a:rPr lang="en-US"/>
              <a:pPr>
                <a:defRPr/>
              </a:pPr>
              <a:t>11/29/2011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23C57AA3-E6F3-426F-8B89-2523A12E987F}" type="slidenum">
              <a:rPr lang="en-GB"/>
              <a:pPr>
                <a:defRPr/>
              </a:pPr>
              <a:t>‹#›</a:t>
            </a:fld>
            <a:endParaRPr lang="en-GB" dirty="0"/>
          </a:p>
        </p:txBody>
      </p:sp>
    </p:spTree>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bg1">
                    <a:lumMod val="95000"/>
                  </a:schemeClr>
                </a:solidFill>
              </a:defRPr>
            </a:lvl1pPr>
          </a:lstStyle>
          <a:p>
            <a:r>
              <a:rPr lang="en-US" dirty="0" smtClean="0"/>
              <a:t>Click to edit Master title style</a:t>
            </a:r>
            <a:endParaRPr lang="en-GB" dirty="0"/>
          </a:p>
        </p:txBody>
      </p:sp>
      <p:sp>
        <p:nvSpPr>
          <p:cNvPr id="3" name="Text Placeholder 2"/>
          <p:cNvSpPr>
            <a:spLocks noGrp="1"/>
          </p:cNvSpPr>
          <p:nvPr>
            <p:ph type="body" sz="half" idx="1"/>
          </p:nvPr>
        </p:nvSpPr>
        <p:spPr>
          <a:xfrm>
            <a:off x="457200" y="1600201"/>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927E7892-A1DA-4B25-875C-27189E6F79EF}" type="slidenum">
              <a:rPr lang="en-GB"/>
              <a:pPr>
                <a:defRPr/>
              </a:pPr>
              <a:t>‹#›</a:t>
            </a:fld>
            <a:endParaRPr lang="en-GB" dirty="0"/>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DF6F23E-ACF1-4890-814A-AA92D741ECF0}" type="datetimeFigureOut">
              <a:rPr lang="en-US"/>
              <a:pPr>
                <a:defRPr/>
              </a:pPr>
              <a:t>11/29/2011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5B363C76-D667-42F0-A487-B55DB42C4F0D}" type="slidenum">
              <a:rPr lang="en-GB"/>
              <a:pPr>
                <a:defRPr/>
              </a:pPr>
              <a:t>‹#›</a:t>
            </a:fld>
            <a:endParaRPr lang="en-GB" dirty="0"/>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CD2CFD-4148-4441-ACA2-493616F5D1D9}" type="datetimeFigureOut">
              <a:rPr lang="en-US"/>
              <a:pPr>
                <a:defRPr/>
              </a:pPr>
              <a:t>11/29/2011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1D43C761-CECD-4078-9069-B73AD5DA58A5}" type="slidenum">
              <a:rPr lang="en-GB"/>
              <a:pPr>
                <a:defRPr/>
              </a:pPr>
              <a:t>‹#›</a:t>
            </a:fld>
            <a:endParaRPr lang="en-GB" dirty="0"/>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EEBC7921-E837-4E08-B839-822132C98D1F}" type="datetimeFigureOut">
              <a:rPr lang="en-US"/>
              <a:pPr>
                <a:defRPr/>
              </a:pPr>
              <a:t>11/29/2011</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06AD5E59-00D9-419B-B61C-53D4B3AE655F}" type="slidenum">
              <a:rPr lang="en-GB"/>
              <a:pPr>
                <a:defRPr/>
              </a:pPr>
              <a:t>‹#›</a:t>
            </a:fld>
            <a:endParaRPr lang="en-GB" dirty="0"/>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224FCD15-B055-480E-B1A7-5A51C0E1CA76}" type="datetimeFigureOut">
              <a:rPr lang="en-US"/>
              <a:pPr>
                <a:defRPr/>
              </a:pPr>
              <a:t>11/29/2011</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700B0372-2641-4824-8027-1980AE5D523D}" type="slidenum">
              <a:rPr lang="en-GB"/>
              <a:pPr>
                <a:defRPr/>
              </a:pPr>
              <a:t>‹#›</a:t>
            </a:fld>
            <a:endParaRPr lang="en-GB" dirty="0"/>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9CC1755F-758E-40BF-8154-BFF777D76ADD}" type="datetimeFigureOut">
              <a:rPr lang="en-US"/>
              <a:pPr>
                <a:defRPr/>
              </a:pPr>
              <a:t>11/29/2011</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1252291F-3866-48A7-BE57-E359798EF097}" type="slidenum">
              <a:rPr lang="en-GB"/>
              <a:pPr>
                <a:defRPr/>
              </a:pPr>
              <a:t>‹#›</a:t>
            </a:fld>
            <a:endParaRPr lang="en-GB" dirty="0"/>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74E421-50C0-4EB2-BF05-BB940D27F080}" type="datetimeFigureOut">
              <a:rPr lang="en-US"/>
              <a:pPr>
                <a:defRPr/>
              </a:pPr>
              <a:t>11/29/2011</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1F741179-90DC-4825-929C-F10210EF15F7}" type="slidenum">
              <a:rPr lang="en-GB"/>
              <a:pPr>
                <a:defRPr/>
              </a:pPr>
              <a:t>‹#›</a:t>
            </a:fld>
            <a:endParaRPr lang="en-GB" dirty="0"/>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507C63-BB1B-4F17-86DA-9C0EAAE4C4D8}" type="datetimeFigureOut">
              <a:rPr lang="en-US"/>
              <a:pPr>
                <a:defRPr/>
              </a:pPr>
              <a:t>11/29/2011</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2C3DF090-716E-4133-855E-D8D34ECCA524}" type="slidenum">
              <a:rPr lang="en-GB"/>
              <a:pPr>
                <a:defRPr/>
              </a:pPr>
              <a:t>‹#›</a:t>
            </a:fld>
            <a:endParaRPr lang="en-GB" dirty="0"/>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29B2F82-1C83-408C-A433-8465F60E21EA}" type="datetimeFigureOut">
              <a:rPr lang="en-US"/>
              <a:pPr>
                <a:defRPr/>
              </a:pPr>
              <a:t>11/29/2011</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C9F37FF8-10B0-4891-93EA-91513D5D821A}" type="slidenum">
              <a:rPr lang="en-GB"/>
              <a:pPr>
                <a:defRPr/>
              </a:pPr>
              <a:t>‹#›</a:t>
            </a:fld>
            <a:endParaRPr lang="en-GB" dirty="0"/>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DDBD9FDC-002B-466F-B46C-6E1EB1BA7E4C}" type="datetimeFigureOut">
              <a:rPr lang="en-US"/>
              <a:pPr>
                <a:defRPr/>
              </a:pPr>
              <a:t>11/29/2011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0197FB7-3E5D-4FB8-B524-9A5F3FCA8E30}"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Lst>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075" name="TextBox 7"/>
          <p:cNvSpPr txBox="1">
            <a:spLocks noChangeArrowheads="1"/>
          </p:cNvSpPr>
          <p:nvPr/>
        </p:nvSpPr>
        <p:spPr bwMode="auto">
          <a:xfrm>
            <a:off x="914400" y="785813"/>
            <a:ext cx="5601816" cy="3262432"/>
          </a:xfrm>
          <a:prstGeom prst="rect">
            <a:avLst/>
          </a:prstGeom>
          <a:noFill/>
          <a:ln w="9525">
            <a:noFill/>
            <a:miter lim="800000"/>
            <a:headEnd/>
            <a:tailEnd/>
          </a:ln>
        </p:spPr>
        <p:txBody>
          <a:bodyPr wrap="square" lIns="0" tIns="0" rIns="0" bIns="0">
            <a:spAutoFit/>
          </a:bodyPr>
          <a:lstStyle/>
          <a:p>
            <a:endParaRPr lang="en-US" sz="3200" dirty="0">
              <a:solidFill>
                <a:schemeClr val="bg1"/>
              </a:solidFill>
              <a:latin typeface="Arial Narrow" pitchFamily="34" charset="0"/>
            </a:endParaRPr>
          </a:p>
          <a:p>
            <a:r>
              <a:rPr lang="en-GB" sz="4800" dirty="0" err="1" smtClean="0">
                <a:solidFill>
                  <a:srgbClr val="97BE0D"/>
                </a:solidFill>
                <a:latin typeface="Arial Narrow" pitchFamily="34" charset="0"/>
              </a:rPr>
              <a:t>Nacro</a:t>
            </a:r>
            <a:endParaRPr lang="en-GB" sz="4800" dirty="0" smtClean="0">
              <a:solidFill>
                <a:srgbClr val="97BE0D"/>
              </a:solidFill>
              <a:latin typeface="Arial Narrow" pitchFamily="34" charset="0"/>
            </a:endParaRPr>
          </a:p>
          <a:p>
            <a:endParaRPr lang="en-GB" sz="3200" dirty="0" smtClean="0">
              <a:solidFill>
                <a:schemeClr val="bg1"/>
              </a:solidFill>
              <a:latin typeface="Arial Narrow" pitchFamily="34" charset="0"/>
            </a:endParaRPr>
          </a:p>
          <a:p>
            <a:endParaRPr lang="en-GB" sz="3200" dirty="0" smtClean="0">
              <a:solidFill>
                <a:schemeClr val="bg1"/>
              </a:solidFill>
              <a:latin typeface="Arial Narrow" pitchFamily="34" charset="0"/>
            </a:endParaRPr>
          </a:p>
          <a:p>
            <a:r>
              <a:rPr lang="en-GB" sz="3200" dirty="0" smtClean="0">
                <a:solidFill>
                  <a:srgbClr val="BABABA"/>
                </a:solidFill>
                <a:latin typeface="Arial Narrow" pitchFamily="34" charset="0"/>
              </a:rPr>
              <a:t>Paul McDowell, Chief Executive</a:t>
            </a:r>
            <a:endParaRPr lang="en-GB" sz="3200" dirty="0">
              <a:solidFill>
                <a:srgbClr val="BABABA"/>
              </a:solidFill>
              <a:latin typeface="Arial Narrow" pitchFamily="34" charset="0"/>
            </a:endParaRPr>
          </a:p>
          <a:p>
            <a:r>
              <a:rPr lang="en-GB" sz="3600" dirty="0" smtClean="0">
                <a:solidFill>
                  <a:srgbClr val="97BE0D"/>
                </a:solidFill>
                <a:latin typeface="Arial Narrow" pitchFamily="34" charset="0"/>
              </a:rPr>
              <a:t>30 </a:t>
            </a:r>
            <a:r>
              <a:rPr lang="en-GB" sz="3600" dirty="0">
                <a:solidFill>
                  <a:srgbClr val="97BE0D"/>
                </a:solidFill>
                <a:latin typeface="Arial Narrow" pitchFamily="34" charset="0"/>
              </a:rPr>
              <a:t>November 2011</a:t>
            </a:r>
            <a:endParaRPr lang="en-GB" sz="3200" dirty="0">
              <a:solidFill>
                <a:schemeClr val="bg1"/>
              </a:solidFill>
              <a:latin typeface="Arial Narrow" pitchFamily="34" charset="0"/>
            </a:endParaRPr>
          </a:p>
        </p:txBody>
      </p:sp>
      <p:pic>
        <p:nvPicPr>
          <p:cNvPr id="3076" name="Picture 8" descr="Nacro logo black&amp;grey.jpg"/>
          <p:cNvPicPr>
            <a:picLocks noChangeAspect="1"/>
          </p:cNvPicPr>
          <p:nvPr/>
        </p:nvPicPr>
        <p:blipFill>
          <a:blip r:embed="rId2"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859915"/>
            <a:ext cx="9144000" cy="5601533"/>
          </a:xfrm>
          <a:prstGeom prst="rect">
            <a:avLst/>
          </a:prstGeom>
          <a:noFill/>
          <a:ln>
            <a:noFill/>
          </a:ln>
          <a:extLst>
            <a:ext uri="{909E8E84-426E-40dd-AFC4-6F175D3DCCD1}"/>
            <a:ext uri="{91240B29-F687-4f45-9708-019B960494DF}"/>
          </a:extLst>
        </p:spPr>
        <p:txBody>
          <a:bodyPr>
            <a:spAutoFit/>
          </a:bodyPr>
          <a:lstStyle/>
          <a:p>
            <a:pPr marL="1081088" lvl="3" indent="-534988">
              <a:spcBef>
                <a:spcPts val="1200"/>
              </a:spcBef>
            </a:pPr>
            <a:r>
              <a:rPr lang="en-GB" sz="2800" dirty="0" smtClean="0">
                <a:solidFill>
                  <a:srgbClr val="97BE0D"/>
                </a:solidFill>
              </a:rPr>
              <a:t>When we succeed, everyone benefits:</a:t>
            </a:r>
          </a:p>
          <a:p>
            <a:pPr marL="1081088" lvl="3" indent="-534988">
              <a:spcBef>
                <a:spcPts val="1200"/>
              </a:spcBef>
              <a:buFont typeface="Arial" pitchFamily="34" charset="0"/>
              <a:buChar char="•"/>
            </a:pPr>
            <a:r>
              <a:rPr lang="en-GB" sz="2800" dirty="0" smtClean="0">
                <a:solidFill>
                  <a:srgbClr val="97BE0D"/>
                </a:solidFill>
              </a:rPr>
              <a:t>victims and potential victims </a:t>
            </a:r>
          </a:p>
          <a:p>
            <a:pPr marL="1081088" lvl="3" indent="-534988">
              <a:spcBef>
                <a:spcPts val="1200"/>
              </a:spcBef>
              <a:buFont typeface="Arial" pitchFamily="34" charset="0"/>
              <a:buChar char="•"/>
            </a:pPr>
            <a:r>
              <a:rPr lang="en-GB" sz="2800" dirty="0" smtClean="0">
                <a:solidFill>
                  <a:srgbClr val="97BE0D"/>
                </a:solidFill>
              </a:rPr>
              <a:t>the wider community</a:t>
            </a:r>
          </a:p>
          <a:p>
            <a:pPr marL="1081088" lvl="3" indent="-534988">
              <a:spcBef>
                <a:spcPts val="1200"/>
              </a:spcBef>
              <a:buFont typeface="Arial" pitchFamily="34" charset="0"/>
              <a:buChar char="•"/>
            </a:pPr>
            <a:r>
              <a:rPr lang="en-GB" sz="2800" dirty="0" smtClean="0">
                <a:solidFill>
                  <a:srgbClr val="97BE0D"/>
                </a:solidFill>
              </a:rPr>
              <a:t>the economy</a:t>
            </a:r>
          </a:p>
          <a:p>
            <a:pPr marL="1081088" lvl="3" indent="-534988">
              <a:spcBef>
                <a:spcPts val="1200"/>
              </a:spcBef>
              <a:buFont typeface="Arial" pitchFamily="34" charset="0"/>
              <a:buChar char="•"/>
            </a:pPr>
            <a:r>
              <a:rPr lang="en-GB" sz="2800" dirty="0" smtClean="0">
                <a:solidFill>
                  <a:srgbClr val="97BE0D"/>
                </a:solidFill>
              </a:rPr>
              <a:t>the person in trouble</a:t>
            </a:r>
          </a:p>
          <a:p>
            <a:pPr marL="1538288" lvl="4" indent="-534988">
              <a:spcBef>
                <a:spcPts val="1200"/>
              </a:spcBef>
              <a:buFontTx/>
              <a:buChar char="-"/>
            </a:pPr>
            <a:r>
              <a:rPr lang="en-GB" sz="2800" dirty="0" smtClean="0">
                <a:solidFill>
                  <a:srgbClr val="97BE0D"/>
                </a:solidFill>
              </a:rPr>
              <a:t>their family</a:t>
            </a:r>
          </a:p>
          <a:p>
            <a:pPr marL="1538288" lvl="4" indent="-534988">
              <a:spcBef>
                <a:spcPts val="1200"/>
              </a:spcBef>
              <a:buFontTx/>
              <a:buChar char="-"/>
            </a:pPr>
            <a:r>
              <a:rPr lang="en-GB" sz="2800" dirty="0" smtClean="0">
                <a:solidFill>
                  <a:srgbClr val="97BE0D"/>
                </a:solidFill>
              </a:rPr>
              <a:t>their children </a:t>
            </a:r>
          </a:p>
          <a:p>
            <a:pPr marL="1538288" lvl="4" indent="-534988">
              <a:spcBef>
                <a:spcPts val="1200"/>
              </a:spcBef>
              <a:buFontTx/>
              <a:buChar char="-"/>
            </a:pPr>
            <a:r>
              <a:rPr lang="en-GB" sz="2800" dirty="0" smtClean="0">
                <a:solidFill>
                  <a:srgbClr val="97BE0D"/>
                </a:solidFill>
              </a:rPr>
              <a:t>people around them</a:t>
            </a:r>
            <a:endParaRPr lang="en-GB" sz="2400" dirty="0" smtClean="0">
              <a:solidFill>
                <a:srgbClr val="97BE0D"/>
              </a:solidFill>
            </a:endParaRPr>
          </a:p>
          <a:p>
            <a:pPr marL="1257300" lvl="3" indent="-534988">
              <a:buFont typeface="Arial" pitchFamily="34" charset="0"/>
              <a:buChar char="•"/>
            </a:pPr>
            <a:endParaRPr lang="en-GB" sz="2400" dirty="0">
              <a:solidFill>
                <a:srgbClr val="97BE0D"/>
              </a:solidFill>
            </a:endParaRPr>
          </a:p>
          <a:p>
            <a:pPr marL="1427163" lvl="2" indent="-534988">
              <a:buFont typeface="Arial" pitchFamily="34" charset="0"/>
              <a:buChar char="•"/>
            </a:pPr>
            <a:endParaRPr lang="en-GB" sz="2000" dirty="0">
              <a:solidFill>
                <a:srgbClr val="97BE0D"/>
              </a:solidFill>
            </a:endParaRPr>
          </a:p>
          <a:p>
            <a:endParaRPr lang="en-GB" sz="2000" dirty="0">
              <a:solidFill>
                <a:schemeClr val="bg1"/>
              </a:solidFill>
            </a:endParaRPr>
          </a:p>
        </p:txBody>
      </p:sp>
      <p:sp>
        <p:nvSpPr>
          <p:cNvPr id="11269" name="Rectangle 5"/>
          <p:cNvSpPr>
            <a:spLocks noChangeArrowheads="1"/>
          </p:cNvSpPr>
          <p:nvPr/>
        </p:nvSpPr>
        <p:spPr bwMode="auto">
          <a:xfrm>
            <a:off x="642938" y="188640"/>
            <a:ext cx="6112571" cy="1200329"/>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By reducing crime we change lives </a:t>
            </a:r>
          </a:p>
          <a:p>
            <a:r>
              <a:rPr lang="en-GB" sz="3600" dirty="0" smtClean="0">
                <a:solidFill>
                  <a:schemeClr val="bg1"/>
                </a:solidFill>
                <a:latin typeface="Arial Narrow" pitchFamily="34" charset="0"/>
              </a:rPr>
              <a:t>By changing lives we reduce crime</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252889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Our values…</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97BE0D"/>
              </a:solidFill>
            </a:endParaRPr>
          </a:p>
        </p:txBody>
      </p:sp>
      <p:sp>
        <p:nvSpPr>
          <p:cNvPr id="13316" name="Rectangle 7"/>
          <p:cNvSpPr>
            <a:spLocks noChangeArrowheads="1"/>
          </p:cNvSpPr>
          <p:nvPr/>
        </p:nvSpPr>
        <p:spPr bwMode="auto">
          <a:xfrm>
            <a:off x="0" y="1556792"/>
            <a:ext cx="3923928" cy="5401479"/>
          </a:xfrm>
          <a:prstGeom prst="rect">
            <a:avLst/>
          </a:prstGeom>
          <a:noFill/>
          <a:ln w="9525">
            <a:noFill/>
            <a:miter lim="800000"/>
            <a:headEnd/>
            <a:tailEnd/>
          </a:ln>
        </p:spPr>
        <p:txBody>
          <a:bodyPr wrap="square">
            <a:spAutoFit/>
          </a:bodyPr>
          <a:lstStyle/>
          <a:p>
            <a:pPr marL="630238" indent="-534988">
              <a:spcAft>
                <a:spcPts val="600"/>
              </a:spcAft>
              <a:buClr>
                <a:srgbClr val="97BE0D"/>
              </a:buClr>
            </a:pPr>
            <a:r>
              <a:rPr lang="en-GB" sz="2700" dirty="0" smtClean="0">
                <a:solidFill>
                  <a:schemeClr val="bg1"/>
                </a:solidFill>
              </a:rPr>
              <a:t>courage	</a:t>
            </a:r>
          </a:p>
          <a:p>
            <a:pPr marL="630238" indent="-534988">
              <a:spcAft>
                <a:spcPts val="600"/>
              </a:spcAft>
              <a:buClr>
                <a:srgbClr val="97BE0D"/>
              </a:buClr>
              <a:buFont typeface="Arial" pitchFamily="34" charset="0"/>
              <a:buChar char="•"/>
            </a:pPr>
            <a:r>
              <a:rPr lang="en-GB" sz="2700" dirty="0" smtClean="0">
                <a:solidFill>
                  <a:srgbClr val="99BA32"/>
                </a:solidFill>
              </a:rPr>
              <a:t>we take action </a:t>
            </a:r>
          </a:p>
          <a:p>
            <a:pPr marL="630238" indent="-534988">
              <a:spcAft>
                <a:spcPts val="600"/>
              </a:spcAft>
              <a:buClr>
                <a:srgbClr val="97BE0D"/>
              </a:buClr>
            </a:pPr>
            <a:endParaRPr lang="en-GB" sz="1400" dirty="0" smtClean="0">
              <a:solidFill>
                <a:srgbClr val="99BA32"/>
              </a:solidFill>
            </a:endParaRPr>
          </a:p>
          <a:p>
            <a:pPr marL="630238" indent="-534988">
              <a:spcAft>
                <a:spcPts val="600"/>
              </a:spcAft>
              <a:buClr>
                <a:srgbClr val="97BE0D"/>
              </a:buClr>
            </a:pPr>
            <a:r>
              <a:rPr lang="en-GB" sz="2700" dirty="0" smtClean="0">
                <a:solidFill>
                  <a:schemeClr val="bg1"/>
                </a:solidFill>
              </a:rPr>
              <a:t>challenge	</a:t>
            </a:r>
          </a:p>
          <a:p>
            <a:pPr marL="630238" indent="-534988">
              <a:spcAft>
                <a:spcPts val="600"/>
              </a:spcAft>
              <a:buClr>
                <a:srgbClr val="97BE0D"/>
              </a:buClr>
              <a:buFont typeface="Arial" pitchFamily="34" charset="0"/>
              <a:buChar char="•"/>
            </a:pPr>
            <a:r>
              <a:rPr lang="en-GB" sz="2700" dirty="0" smtClean="0">
                <a:solidFill>
                  <a:srgbClr val="99BA32"/>
                </a:solidFill>
              </a:rPr>
              <a:t>we make people think</a:t>
            </a:r>
          </a:p>
          <a:p>
            <a:pPr marL="630238" indent="-534988">
              <a:spcAft>
                <a:spcPts val="600"/>
              </a:spcAft>
              <a:buClr>
                <a:srgbClr val="97BE0D"/>
              </a:buClr>
              <a:buFont typeface="Arial" pitchFamily="34" charset="0"/>
              <a:buChar char="•"/>
            </a:pPr>
            <a:endParaRPr lang="en-GB" sz="2400" dirty="0" smtClean="0">
              <a:solidFill>
                <a:srgbClr val="99BA32"/>
              </a:solidFill>
            </a:endParaRPr>
          </a:p>
          <a:p>
            <a:pPr marL="630238" indent="-534988">
              <a:spcAft>
                <a:spcPts val="600"/>
              </a:spcAft>
              <a:buClr>
                <a:srgbClr val="97BE0D"/>
              </a:buClr>
            </a:pPr>
            <a:r>
              <a:rPr lang="en-GB" sz="2700" dirty="0" smtClean="0">
                <a:solidFill>
                  <a:schemeClr val="bg1"/>
                </a:solidFill>
              </a:rPr>
              <a:t>care</a:t>
            </a:r>
            <a:endParaRPr lang="en-GB" sz="2700" b="1" dirty="0" smtClean="0">
              <a:solidFill>
                <a:srgbClr val="99BA32"/>
              </a:solidFill>
            </a:endParaRPr>
          </a:p>
          <a:p>
            <a:pPr marL="630238" indent="-534988">
              <a:spcAft>
                <a:spcPts val="600"/>
              </a:spcAft>
              <a:buClr>
                <a:srgbClr val="97BE0D"/>
              </a:buClr>
              <a:buFont typeface="Arial" pitchFamily="34" charset="0"/>
              <a:buChar char="•"/>
            </a:pPr>
            <a:r>
              <a:rPr lang="en-GB" sz="2700" dirty="0" smtClean="0">
                <a:solidFill>
                  <a:srgbClr val="99BA32"/>
                </a:solidFill>
              </a:rPr>
              <a:t>the impact we have on individuals and communities matters</a:t>
            </a:r>
            <a:endParaRPr lang="en-GB" sz="2400" dirty="0">
              <a:solidFill>
                <a:srgbClr val="99BA32"/>
              </a:solidFill>
            </a:endParaRPr>
          </a:p>
        </p:txBody>
      </p:sp>
      <p:pic>
        <p:nvPicPr>
          <p:cNvPr id="13317"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13318" name="TextBox 6"/>
          <p:cNvSpPr txBox="1">
            <a:spLocks noChangeArrowheads="1"/>
          </p:cNvSpPr>
          <p:nvPr/>
        </p:nvSpPr>
        <p:spPr bwMode="auto">
          <a:xfrm>
            <a:off x="179512" y="579925"/>
            <a:ext cx="7314538" cy="646331"/>
          </a:xfrm>
          <a:prstGeom prst="rect">
            <a:avLst/>
          </a:prstGeom>
          <a:noFill/>
          <a:ln w="9525">
            <a:noFill/>
            <a:miter lim="800000"/>
            <a:headEnd/>
            <a:tailEnd/>
          </a:ln>
        </p:spPr>
        <p:txBody>
          <a:bodyPr wrap="square">
            <a:spAutoFit/>
          </a:bodyPr>
          <a:lstStyle/>
          <a:p>
            <a:r>
              <a:rPr lang="en-GB" sz="3600" dirty="0" smtClean="0">
                <a:solidFill>
                  <a:schemeClr val="bg1"/>
                </a:solidFill>
                <a:latin typeface="Arial Narrow" pitchFamily="34" charset="0"/>
              </a:rPr>
              <a:t>Our values</a:t>
            </a:r>
            <a:endParaRPr lang="en-GB" sz="3600" dirty="0">
              <a:solidFill>
                <a:schemeClr val="bg1"/>
              </a:solidFill>
              <a:latin typeface="Arial Narrow" pitchFamily="34" charset="0"/>
            </a:endParaRPr>
          </a:p>
        </p:txBody>
      </p:sp>
      <p:sp>
        <p:nvSpPr>
          <p:cNvPr id="7" name="Rectangle 6"/>
          <p:cNvSpPr/>
          <p:nvPr/>
        </p:nvSpPr>
        <p:spPr>
          <a:xfrm>
            <a:off x="4067944" y="1549288"/>
            <a:ext cx="4896544" cy="5229200"/>
          </a:xfrm>
          <a:prstGeom prst="rect">
            <a:avLst/>
          </a:prstGeom>
        </p:spPr>
        <p:txBody>
          <a:bodyPr wrap="square">
            <a:spAutoFit/>
          </a:bodyPr>
          <a:lstStyle/>
          <a:p>
            <a:pPr marL="630238" indent="-534988">
              <a:spcAft>
                <a:spcPts val="600"/>
              </a:spcAft>
              <a:buClr>
                <a:srgbClr val="97BE0D"/>
              </a:buClr>
            </a:pPr>
            <a:r>
              <a:rPr lang="en-GB" sz="2700" dirty="0" smtClean="0">
                <a:solidFill>
                  <a:schemeClr val="bg1"/>
                </a:solidFill>
              </a:rPr>
              <a:t>equality &amp; excellence </a:t>
            </a:r>
          </a:p>
          <a:p>
            <a:pPr marL="630238" indent="-534988">
              <a:spcAft>
                <a:spcPts val="600"/>
              </a:spcAft>
              <a:buClr>
                <a:srgbClr val="97BE0D"/>
              </a:buClr>
              <a:buFont typeface="Arial" pitchFamily="34" charset="0"/>
              <a:buChar char="•"/>
            </a:pPr>
            <a:r>
              <a:rPr lang="en-GB" sz="2700" dirty="0" smtClean="0">
                <a:solidFill>
                  <a:srgbClr val="99BA32"/>
                </a:solidFill>
              </a:rPr>
              <a:t>in everything we deliver</a:t>
            </a:r>
          </a:p>
          <a:p>
            <a:pPr marL="630238" indent="-534988">
              <a:spcAft>
                <a:spcPts val="600"/>
              </a:spcAft>
              <a:buClr>
                <a:srgbClr val="97BE0D"/>
              </a:buClr>
            </a:pPr>
            <a:r>
              <a:rPr lang="en-GB" sz="2700" dirty="0" smtClean="0">
                <a:solidFill>
                  <a:srgbClr val="99BA32"/>
                </a:solidFill>
              </a:rPr>
              <a:t> </a:t>
            </a:r>
          </a:p>
          <a:p>
            <a:pPr marL="630238" indent="-534988">
              <a:spcAft>
                <a:spcPts val="600"/>
              </a:spcAft>
              <a:buClr>
                <a:srgbClr val="97BE0D"/>
              </a:buClr>
            </a:pPr>
            <a:r>
              <a:rPr lang="en-GB" sz="2700" dirty="0" smtClean="0">
                <a:solidFill>
                  <a:schemeClr val="bg1"/>
                </a:solidFill>
              </a:rPr>
              <a:t>accountability</a:t>
            </a:r>
            <a:endParaRPr lang="en-GB" sz="2700" b="1" dirty="0" smtClean="0">
              <a:solidFill>
                <a:srgbClr val="99BA32"/>
              </a:solidFill>
            </a:endParaRPr>
          </a:p>
          <a:p>
            <a:pPr marL="630238" indent="-534988">
              <a:spcAft>
                <a:spcPts val="600"/>
              </a:spcAft>
              <a:buClr>
                <a:srgbClr val="97BE0D"/>
              </a:buClr>
              <a:buFont typeface="Arial" pitchFamily="34" charset="0"/>
              <a:buChar char="•"/>
            </a:pPr>
            <a:r>
              <a:rPr lang="en-GB" sz="2700" dirty="0" smtClean="0">
                <a:solidFill>
                  <a:srgbClr val="99BA32"/>
                </a:solidFill>
              </a:rPr>
              <a:t>we stand by the actions we take and keep our promises </a:t>
            </a:r>
          </a:p>
          <a:p>
            <a:pPr marL="630238" indent="-534988">
              <a:spcAft>
                <a:spcPts val="600"/>
              </a:spcAft>
              <a:buClr>
                <a:srgbClr val="97BE0D"/>
              </a:buClr>
            </a:pPr>
            <a:endParaRPr lang="en-GB" sz="2700" b="1" dirty="0" smtClean="0">
              <a:solidFill>
                <a:srgbClr val="99BA32"/>
              </a:solidFill>
            </a:endParaRPr>
          </a:p>
          <a:p>
            <a:pPr marL="630238" indent="-534988">
              <a:spcAft>
                <a:spcPts val="600"/>
              </a:spcAft>
              <a:buClr>
                <a:srgbClr val="97BE0D"/>
              </a:buClr>
            </a:pPr>
            <a:r>
              <a:rPr lang="en-GB" sz="2700" dirty="0" smtClean="0">
                <a:solidFill>
                  <a:schemeClr val="bg1"/>
                </a:solidFill>
              </a:rPr>
              <a:t>inclusion</a:t>
            </a:r>
          </a:p>
          <a:p>
            <a:pPr marL="630238" indent="-534988">
              <a:spcAft>
                <a:spcPts val="600"/>
              </a:spcAft>
              <a:buClr>
                <a:srgbClr val="97BE0D"/>
              </a:buClr>
              <a:buFont typeface="Arial" pitchFamily="34" charset="0"/>
              <a:buChar char="•"/>
            </a:pPr>
            <a:r>
              <a:rPr lang="en-GB" sz="2700" dirty="0" smtClean="0">
                <a:solidFill>
                  <a:srgbClr val="99BA32"/>
                </a:solidFill>
              </a:rPr>
              <a:t>we reach even the hardest to reach </a:t>
            </a:r>
            <a:endParaRPr lang="en-US" sz="2700" dirty="0"/>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345222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How we want to be perceived…</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5139869"/>
          </a:xfrm>
          <a:prstGeom prst="rect">
            <a:avLst/>
          </a:prstGeom>
          <a:noFill/>
          <a:ln w="9525">
            <a:noFill/>
            <a:miter lim="800000"/>
            <a:headEnd/>
            <a:tailEnd/>
          </a:ln>
        </p:spPr>
        <p:txBody>
          <a:bodyPr>
            <a:spAutoFit/>
          </a:bodyPr>
          <a:lstStyle/>
          <a:p>
            <a:pPr marL="1252538" lvl="1" indent="-534988" defTabSz="1252538">
              <a:buFont typeface="Arial" charset="0"/>
              <a:buChar char="•"/>
              <a:defRPr/>
            </a:pPr>
            <a:endParaRPr lang="en-GB" sz="24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A charity with a compelling call to action to reduce crime and change lives in communities. So money follows mission. </a:t>
            </a:r>
          </a:p>
          <a:p>
            <a:pPr marL="1252538" lvl="1" indent="-534988" defTabSz="1252538">
              <a:buFont typeface="Arial" pitchFamily="34" charset="0"/>
              <a:buChar char="•"/>
              <a:defRPr/>
            </a:pPr>
            <a:endParaRPr lang="en-GB" sz="28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The thought leaders in our field. We shape and influence the agenda. </a:t>
            </a:r>
          </a:p>
          <a:p>
            <a:pPr marL="1252538" lvl="1" indent="-534988" defTabSz="1252538">
              <a:buFont typeface="Arial" pitchFamily="34" charset="0"/>
              <a:buChar char="•"/>
              <a:defRPr/>
            </a:pPr>
            <a:endParaRPr lang="en-GB" sz="28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The ‘go to’ charity for commissioners who need to reduce crime and change lives in local communities.  </a:t>
            </a:r>
          </a:p>
          <a:p>
            <a:pPr marL="900113" lvl="1" indent="-546100">
              <a:buFont typeface="Arial" charset="0"/>
              <a:buChar char="•"/>
              <a:defRPr/>
            </a:pPr>
            <a:endParaRPr lang="en-GB" sz="2400" dirty="0">
              <a:solidFill>
                <a:srgbClr val="97BE0D"/>
              </a:solidFill>
            </a:endParaRPr>
          </a:p>
        </p:txBody>
      </p:sp>
      <p:sp>
        <p:nvSpPr>
          <p:cNvPr id="15365" name="Rectangle 5"/>
          <p:cNvSpPr>
            <a:spLocks noChangeArrowheads="1"/>
          </p:cNvSpPr>
          <p:nvPr/>
        </p:nvSpPr>
        <p:spPr bwMode="auto">
          <a:xfrm>
            <a:off x="642938" y="571500"/>
            <a:ext cx="5123518" cy="646331"/>
          </a:xfrm>
          <a:prstGeom prst="rect">
            <a:avLst/>
          </a:prstGeom>
          <a:noFill/>
          <a:ln w="9525">
            <a:noFill/>
            <a:miter lim="800000"/>
            <a:headEnd/>
            <a:tailEnd/>
          </a:ln>
        </p:spPr>
        <p:txBody>
          <a:bodyPr wrap="none">
            <a:spAutoFit/>
          </a:bodyPr>
          <a:lstStyle/>
          <a:p>
            <a:r>
              <a:rPr lang="en-US" sz="3600" dirty="0" smtClean="0">
                <a:solidFill>
                  <a:schemeClr val="bg1"/>
                </a:solidFill>
                <a:latin typeface="Arial Narrow" pitchFamily="34" charset="0"/>
              </a:rPr>
              <a:t>How we want to be perceived</a:t>
            </a:r>
            <a:endParaRPr lang="en-US" sz="3600" dirty="0">
              <a:solidFill>
                <a:schemeClr val="bg1"/>
              </a:solidFill>
              <a:latin typeface="Arial Narrow" pitchFamily="34" charset="0"/>
            </a:endParaRPr>
          </a:p>
        </p:txBody>
      </p:sp>
      <p:pic>
        <p:nvPicPr>
          <p:cNvPr id="15366"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3847207"/>
          </a:xfrm>
          <a:prstGeom prst="rect">
            <a:avLst/>
          </a:prstGeom>
          <a:noFill/>
          <a:ln w="9525">
            <a:noFill/>
            <a:miter lim="800000"/>
            <a:headEnd/>
            <a:tailEnd/>
          </a:ln>
        </p:spPr>
        <p:txBody>
          <a:bodyPr>
            <a:spAutoFit/>
          </a:bodyPr>
          <a:lstStyle/>
          <a:p>
            <a:pPr marL="1252538" lvl="1" indent="-534988" defTabSz="1252538">
              <a:buFont typeface="Arial" charset="0"/>
              <a:buChar char="•"/>
              <a:defRPr/>
            </a:pPr>
            <a:endParaRPr lang="en-GB" sz="24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The charity where the brightest thinkers and the most skilled practitioners want to work</a:t>
            </a:r>
          </a:p>
          <a:p>
            <a:pPr marL="1252538" lvl="1" indent="-534988" defTabSz="1252538">
              <a:buFont typeface="Arial" pitchFamily="34" charset="0"/>
              <a:buChar char="•"/>
              <a:defRPr/>
            </a:pPr>
            <a:endParaRPr lang="en-GB" sz="28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A modern charity, ahead of its time, down to earth and practical, growing and enterprising, achieving the best  outcomes with like minded delivery partners</a:t>
            </a:r>
          </a:p>
          <a:p>
            <a:pPr marL="900113" lvl="1" indent="-546100">
              <a:buFont typeface="Arial" charset="0"/>
              <a:buChar char="•"/>
              <a:defRPr/>
            </a:pPr>
            <a:endParaRPr lang="en-GB" sz="2400" dirty="0">
              <a:solidFill>
                <a:srgbClr val="97BE0D"/>
              </a:solidFill>
            </a:endParaRPr>
          </a:p>
        </p:txBody>
      </p:sp>
      <p:sp>
        <p:nvSpPr>
          <p:cNvPr id="15365" name="Rectangle 5"/>
          <p:cNvSpPr>
            <a:spLocks noChangeArrowheads="1"/>
          </p:cNvSpPr>
          <p:nvPr/>
        </p:nvSpPr>
        <p:spPr bwMode="auto">
          <a:xfrm>
            <a:off x="642938" y="571500"/>
            <a:ext cx="5123518" cy="646331"/>
          </a:xfrm>
          <a:prstGeom prst="rect">
            <a:avLst/>
          </a:prstGeom>
          <a:noFill/>
          <a:ln w="9525">
            <a:noFill/>
            <a:miter lim="800000"/>
            <a:headEnd/>
            <a:tailEnd/>
          </a:ln>
        </p:spPr>
        <p:txBody>
          <a:bodyPr wrap="none">
            <a:spAutoFit/>
          </a:bodyPr>
          <a:lstStyle/>
          <a:p>
            <a:r>
              <a:rPr lang="en-US" sz="3600" dirty="0" smtClean="0">
                <a:solidFill>
                  <a:schemeClr val="bg1"/>
                </a:solidFill>
                <a:latin typeface="Arial Narrow" pitchFamily="34" charset="0"/>
              </a:rPr>
              <a:t>How we want to be perceived</a:t>
            </a:r>
            <a:endParaRPr lang="en-US" sz="3600" dirty="0">
              <a:solidFill>
                <a:schemeClr val="bg1"/>
              </a:solidFill>
              <a:latin typeface="Arial Narrow" pitchFamily="34" charset="0"/>
            </a:endParaRPr>
          </a:p>
        </p:txBody>
      </p:sp>
      <p:pic>
        <p:nvPicPr>
          <p:cNvPr id="15366"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252889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What we do…</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3416320"/>
          </a:xfrm>
          <a:prstGeom prst="rect">
            <a:avLst/>
          </a:prstGeom>
          <a:noFill/>
          <a:ln w="9525">
            <a:noFill/>
            <a:miter lim="800000"/>
            <a:headEnd/>
            <a:tailEnd/>
          </a:ln>
        </p:spPr>
        <p:txBody>
          <a:bodyPr>
            <a:spAutoFit/>
          </a:bodyPr>
          <a:lstStyle/>
          <a:p>
            <a:pPr marL="1252538" lvl="1" indent="-534988" defTabSz="1252538">
              <a:buFont typeface="Arial" charset="0"/>
              <a:buChar char="•"/>
              <a:defRPr/>
            </a:pPr>
            <a:endParaRPr lang="en-GB" sz="2400" dirty="0">
              <a:solidFill>
                <a:srgbClr val="97BE0D"/>
              </a:solidFill>
            </a:endParaRPr>
          </a:p>
          <a:p>
            <a:pPr marL="1252538" lvl="1" indent="-534988" defTabSz="1252538">
              <a:buFont typeface="Arial" pitchFamily="34" charset="0"/>
              <a:buChar char="•"/>
              <a:defRPr/>
            </a:pPr>
            <a:r>
              <a:rPr lang="en-GB" sz="2800" dirty="0" smtClean="0">
                <a:solidFill>
                  <a:srgbClr val="97BE0D"/>
                </a:solidFill>
              </a:rPr>
              <a:t>We get involved and take action on the ground wherever people and communities are in trouble.</a:t>
            </a: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900113" lvl="1" indent="-546100">
              <a:buFont typeface="Arial" charset="0"/>
              <a:buChar char="•"/>
              <a:defRPr/>
            </a:pPr>
            <a:endParaRPr lang="en-GB" sz="2400" dirty="0">
              <a:solidFill>
                <a:srgbClr val="97BE0D"/>
              </a:solidFill>
            </a:endParaRPr>
          </a:p>
        </p:txBody>
      </p:sp>
      <p:sp>
        <p:nvSpPr>
          <p:cNvPr id="16389" name="Rectangle 5"/>
          <p:cNvSpPr>
            <a:spLocks noChangeArrowheads="1"/>
          </p:cNvSpPr>
          <p:nvPr/>
        </p:nvSpPr>
        <p:spPr bwMode="auto">
          <a:xfrm>
            <a:off x="642938" y="571500"/>
            <a:ext cx="2182008" cy="646331"/>
          </a:xfrm>
          <a:prstGeom prst="rect">
            <a:avLst/>
          </a:prstGeom>
          <a:noFill/>
          <a:ln w="9525">
            <a:noFill/>
            <a:miter lim="800000"/>
            <a:headEnd/>
            <a:tailEnd/>
          </a:ln>
        </p:spPr>
        <p:txBody>
          <a:bodyPr wrap="none">
            <a:spAutoFit/>
          </a:bodyPr>
          <a:lstStyle/>
          <a:p>
            <a:r>
              <a:rPr lang="en-US" sz="3600" dirty="0" smtClean="0">
                <a:solidFill>
                  <a:schemeClr val="bg1"/>
                </a:solidFill>
                <a:latin typeface="Arial Narrow" pitchFamily="34" charset="0"/>
              </a:rPr>
              <a:t>What we do</a:t>
            </a:r>
            <a:endParaRPr lang="en-US" sz="3600" dirty="0">
              <a:solidFill>
                <a:schemeClr val="bg1"/>
              </a:solidFill>
              <a:latin typeface="Arial Narrow" pitchFamily="34" charset="0"/>
            </a:endParaRPr>
          </a:p>
        </p:txBody>
      </p:sp>
      <p:pic>
        <p:nvPicPr>
          <p:cNvPr id="1639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6432530"/>
          </a:xfrm>
          <a:prstGeom prst="rect">
            <a:avLst/>
          </a:prstGeom>
          <a:noFill/>
          <a:ln w="9525">
            <a:noFill/>
            <a:miter lim="800000"/>
            <a:headEnd/>
            <a:tailEnd/>
          </a:ln>
        </p:spPr>
        <p:txBody>
          <a:bodyPr>
            <a:spAutoFit/>
          </a:bodyPr>
          <a:lstStyle/>
          <a:p>
            <a:pPr marL="1252538" lvl="1" indent="-534988" defTabSz="1252538">
              <a:buFont typeface="Arial" charset="0"/>
              <a:buChar char="•"/>
              <a:defRPr/>
            </a:pPr>
            <a:endParaRPr lang="en-GB" sz="2400" dirty="0">
              <a:solidFill>
                <a:srgbClr val="97BE0D"/>
              </a:solidFill>
            </a:endParaRPr>
          </a:p>
          <a:p>
            <a:pPr marL="1252538" lvl="1" indent="-534988" defTabSz="1252538">
              <a:defRPr/>
            </a:pPr>
            <a:r>
              <a:rPr lang="en-GB" sz="2800" b="1" dirty="0" smtClean="0">
                <a:solidFill>
                  <a:srgbClr val="97BE0D"/>
                </a:solidFill>
              </a:rPr>
              <a:t>‘People in trouble’</a:t>
            </a:r>
          </a:p>
          <a:p>
            <a:pPr marL="1252538" lvl="1" indent="-534988" defTabSz="1252538">
              <a:defRPr/>
            </a:pPr>
            <a:endParaRPr lang="en-GB" sz="2800" b="1"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young people who live in a high-crime neighbourhood, have come to the attention of the police, have poor academic attainment and are excluded from school</a:t>
            </a:r>
          </a:p>
          <a:p>
            <a:pPr marL="1252538" lvl="1" indent="-534988" defTabSz="1252538">
              <a:buFont typeface="Arial" pitchFamily="34" charset="0"/>
              <a:buChar char="•"/>
              <a:defRPr/>
            </a:pPr>
            <a:endParaRPr lang="en-GB" sz="28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adults who have entered the criminal justice system, having been arrested for or convicted of an offence/s</a:t>
            </a: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900113" lvl="1" indent="-546100">
              <a:buFont typeface="Arial" charset="0"/>
              <a:buChar char="•"/>
              <a:defRPr/>
            </a:pPr>
            <a:endParaRPr lang="en-GB" sz="2400" dirty="0">
              <a:solidFill>
                <a:srgbClr val="97BE0D"/>
              </a:solidFill>
            </a:endParaRPr>
          </a:p>
        </p:txBody>
      </p:sp>
      <p:sp>
        <p:nvSpPr>
          <p:cNvPr id="16389" name="Rectangle 5"/>
          <p:cNvSpPr>
            <a:spLocks noChangeArrowheads="1"/>
          </p:cNvSpPr>
          <p:nvPr/>
        </p:nvSpPr>
        <p:spPr bwMode="auto">
          <a:xfrm>
            <a:off x="642938" y="571500"/>
            <a:ext cx="2182008" cy="646331"/>
          </a:xfrm>
          <a:prstGeom prst="rect">
            <a:avLst/>
          </a:prstGeom>
          <a:noFill/>
          <a:ln w="9525">
            <a:noFill/>
            <a:miter lim="800000"/>
            <a:headEnd/>
            <a:tailEnd/>
          </a:ln>
        </p:spPr>
        <p:txBody>
          <a:bodyPr wrap="none">
            <a:spAutoFit/>
          </a:bodyPr>
          <a:lstStyle/>
          <a:p>
            <a:r>
              <a:rPr lang="en-US" sz="3600" dirty="0" smtClean="0">
                <a:solidFill>
                  <a:schemeClr val="bg1"/>
                </a:solidFill>
                <a:latin typeface="Arial Narrow" pitchFamily="34" charset="0"/>
              </a:rPr>
              <a:t>What we do</a:t>
            </a:r>
            <a:endParaRPr lang="en-US" sz="3600" dirty="0">
              <a:solidFill>
                <a:schemeClr val="bg1"/>
              </a:solidFill>
              <a:latin typeface="Arial Narrow" pitchFamily="34" charset="0"/>
            </a:endParaRPr>
          </a:p>
        </p:txBody>
      </p:sp>
      <p:pic>
        <p:nvPicPr>
          <p:cNvPr id="1639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6432530"/>
          </a:xfrm>
          <a:prstGeom prst="rect">
            <a:avLst/>
          </a:prstGeom>
          <a:noFill/>
          <a:ln w="9525">
            <a:noFill/>
            <a:miter lim="800000"/>
            <a:headEnd/>
            <a:tailEnd/>
          </a:ln>
        </p:spPr>
        <p:txBody>
          <a:bodyPr>
            <a:spAutoFit/>
          </a:bodyPr>
          <a:lstStyle/>
          <a:p>
            <a:pPr marL="1252538" lvl="1" indent="-534988" defTabSz="1252538">
              <a:buFont typeface="Arial" charset="0"/>
              <a:buChar char="•"/>
              <a:defRPr/>
            </a:pPr>
            <a:endParaRPr lang="en-GB" sz="2400" dirty="0">
              <a:solidFill>
                <a:srgbClr val="97BE0D"/>
              </a:solidFill>
            </a:endParaRPr>
          </a:p>
          <a:p>
            <a:pPr marL="1252538" lvl="1" indent="-534988" defTabSz="1252538">
              <a:defRPr/>
            </a:pPr>
            <a:r>
              <a:rPr lang="en-GB" sz="2800" b="1" dirty="0" smtClean="0">
                <a:solidFill>
                  <a:srgbClr val="97BE0D"/>
                </a:solidFill>
              </a:rPr>
              <a:t>‘Communities in trouble’</a:t>
            </a:r>
          </a:p>
          <a:p>
            <a:pPr marL="1252538" lvl="1" indent="-534988" defTabSz="1252538">
              <a:defRPr/>
            </a:pPr>
            <a:endParaRPr lang="en-GB" sz="2800" b="1"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high rates of: antisocial behaviour; neighbourhood crime; drug and/or alcohol misuse; or violence (including gangs, guns and knives)</a:t>
            </a:r>
          </a:p>
          <a:p>
            <a:pPr marL="1252538" lvl="1" indent="-534988" defTabSz="1252538">
              <a:buFont typeface="Arial" pitchFamily="34" charset="0"/>
              <a:buChar char="•"/>
              <a:defRPr/>
            </a:pPr>
            <a:endParaRPr lang="en-GB" sz="2800" dirty="0" smtClean="0">
              <a:solidFill>
                <a:srgbClr val="97BE0D"/>
              </a:solidFill>
            </a:endParaRPr>
          </a:p>
          <a:p>
            <a:pPr marL="1252538" lvl="1" indent="-534988" defTabSz="1252538">
              <a:buFont typeface="Arial" pitchFamily="34" charset="0"/>
              <a:buChar char="•"/>
              <a:defRPr/>
            </a:pPr>
            <a:r>
              <a:rPr lang="en-GB" sz="2800" dirty="0" smtClean="0">
                <a:solidFill>
                  <a:srgbClr val="97BE0D"/>
                </a:solidFill>
              </a:rPr>
              <a:t>high proportions of arrest; conviction; imprisonment; or prolific and other priority offenders</a:t>
            </a: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900113" lvl="1" indent="-546100">
              <a:buFont typeface="Arial" charset="0"/>
              <a:buChar char="•"/>
              <a:defRPr/>
            </a:pPr>
            <a:endParaRPr lang="en-GB" sz="2400" dirty="0">
              <a:solidFill>
                <a:srgbClr val="97BE0D"/>
              </a:solidFill>
            </a:endParaRPr>
          </a:p>
        </p:txBody>
      </p:sp>
      <p:sp>
        <p:nvSpPr>
          <p:cNvPr id="16389" name="Rectangle 5"/>
          <p:cNvSpPr>
            <a:spLocks noChangeArrowheads="1"/>
          </p:cNvSpPr>
          <p:nvPr/>
        </p:nvSpPr>
        <p:spPr bwMode="auto">
          <a:xfrm>
            <a:off x="642938" y="571500"/>
            <a:ext cx="2182008" cy="646331"/>
          </a:xfrm>
          <a:prstGeom prst="rect">
            <a:avLst/>
          </a:prstGeom>
          <a:noFill/>
          <a:ln w="9525">
            <a:noFill/>
            <a:miter lim="800000"/>
            <a:headEnd/>
            <a:tailEnd/>
          </a:ln>
        </p:spPr>
        <p:txBody>
          <a:bodyPr wrap="none">
            <a:spAutoFit/>
          </a:bodyPr>
          <a:lstStyle/>
          <a:p>
            <a:r>
              <a:rPr lang="en-US" sz="3600" dirty="0" smtClean="0">
                <a:solidFill>
                  <a:schemeClr val="bg1"/>
                </a:solidFill>
                <a:latin typeface="Arial Narrow" pitchFamily="34" charset="0"/>
              </a:rPr>
              <a:t>What we do</a:t>
            </a:r>
            <a:endParaRPr lang="en-US" sz="3600" dirty="0">
              <a:solidFill>
                <a:schemeClr val="bg1"/>
              </a:solidFill>
              <a:latin typeface="Arial Narrow" pitchFamily="34" charset="0"/>
            </a:endParaRPr>
          </a:p>
        </p:txBody>
      </p:sp>
      <p:pic>
        <p:nvPicPr>
          <p:cNvPr id="1639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0"/>
            <a:ext cx="4528517" cy="2621230"/>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Who we are…</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6001643"/>
          </a:xfrm>
          <a:prstGeom prst="rect">
            <a:avLst/>
          </a:prstGeom>
          <a:noFill/>
          <a:ln w="9525">
            <a:noFill/>
            <a:miter lim="800000"/>
            <a:headEnd/>
            <a:tailEnd/>
          </a:ln>
        </p:spPr>
        <p:txBody>
          <a:bodyPr>
            <a:spAutoFit/>
          </a:bodyPr>
          <a:lstStyle/>
          <a:p>
            <a:pPr marL="1252538" lvl="1" indent="-534988" defTabSz="1252538">
              <a:buFont typeface="Arial" charset="0"/>
              <a:buChar char="•"/>
              <a:defRPr/>
            </a:pPr>
            <a:endParaRPr lang="en-GB" sz="2400" dirty="0">
              <a:solidFill>
                <a:srgbClr val="97BE0D"/>
              </a:solidFill>
            </a:endParaRPr>
          </a:p>
          <a:p>
            <a:pPr marL="795338" indent="-534988" defTabSz="1252538">
              <a:buFont typeface="Arial" pitchFamily="34" charset="0"/>
              <a:buChar char="•"/>
              <a:defRPr/>
            </a:pPr>
            <a:r>
              <a:rPr lang="en-US" sz="2800" dirty="0" smtClean="0">
                <a:solidFill>
                  <a:srgbClr val="97BE0D"/>
                </a:solidFill>
              </a:rPr>
              <a:t>We change attitudes &amp;   behaviours</a:t>
            </a:r>
          </a:p>
          <a:p>
            <a:pPr marL="795338" indent="-534988" defTabSz="1252538">
              <a:buFont typeface="Arial" pitchFamily="34" charset="0"/>
              <a:buChar char="•"/>
              <a:defRPr/>
            </a:pPr>
            <a:endParaRPr lang="en-US" sz="2800" dirty="0" smtClean="0">
              <a:solidFill>
                <a:srgbClr val="97BE0D"/>
              </a:solidFill>
            </a:endParaRPr>
          </a:p>
          <a:p>
            <a:pPr marL="795338" indent="-534988" defTabSz="1252538">
              <a:buFont typeface="Arial" pitchFamily="34" charset="0"/>
              <a:buChar char="•"/>
              <a:defRPr/>
            </a:pPr>
            <a:r>
              <a:rPr lang="en-GB" sz="2800" dirty="0" smtClean="0">
                <a:solidFill>
                  <a:srgbClr val="97BE0D"/>
                </a:solidFill>
              </a:rPr>
              <a:t>We create opportunities for people in trouble to give something back, make a positive contribution &amp; move on. </a:t>
            </a:r>
          </a:p>
          <a:p>
            <a:pPr marL="795338" indent="-534988" defTabSz="1252538">
              <a:buFont typeface="Arial" pitchFamily="34" charset="0"/>
              <a:buChar char="•"/>
              <a:defRPr/>
            </a:pPr>
            <a:endParaRPr lang="en-US" sz="2800" dirty="0" smtClean="0">
              <a:solidFill>
                <a:srgbClr val="97BE0D"/>
              </a:solidFill>
            </a:endParaRPr>
          </a:p>
          <a:p>
            <a:pPr marL="795338" indent="-534988" defTabSz="1252538">
              <a:buFont typeface="Arial" pitchFamily="34" charset="0"/>
              <a:buChar char="•"/>
              <a:defRPr/>
            </a:pPr>
            <a:r>
              <a:rPr lang="en-GB" sz="2800" dirty="0" smtClean="0">
                <a:solidFill>
                  <a:srgbClr val="97BE0D"/>
                </a:solidFill>
              </a:rPr>
              <a:t>And by doing more of what we do, with more of the people who need us, we show how we reduce crime and change lives in more and more communities</a:t>
            </a:r>
            <a:endParaRPr lang="en-US" sz="2800" dirty="0" smtClean="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1252538" lvl="1" indent="-534988" defTabSz="1252538">
              <a:buFont typeface="Arial" pitchFamily="34" charset="0"/>
              <a:buChar char="•"/>
              <a:defRPr/>
            </a:pPr>
            <a:endParaRPr lang="en-US" sz="2800" dirty="0">
              <a:solidFill>
                <a:srgbClr val="97BE0D"/>
              </a:solidFill>
            </a:endParaRPr>
          </a:p>
          <a:p>
            <a:pPr marL="900113" lvl="1" indent="-546100">
              <a:buFont typeface="Arial" charset="0"/>
              <a:buChar char="•"/>
              <a:defRPr/>
            </a:pPr>
            <a:endParaRPr lang="en-GB" sz="2400" dirty="0">
              <a:solidFill>
                <a:srgbClr val="97BE0D"/>
              </a:solidFill>
            </a:endParaRPr>
          </a:p>
        </p:txBody>
      </p:sp>
      <p:sp>
        <p:nvSpPr>
          <p:cNvPr id="16389" name="Rectangle 5"/>
          <p:cNvSpPr>
            <a:spLocks noChangeArrowheads="1"/>
          </p:cNvSpPr>
          <p:nvPr/>
        </p:nvSpPr>
        <p:spPr bwMode="auto">
          <a:xfrm>
            <a:off x="642938" y="571500"/>
            <a:ext cx="2182008" cy="646331"/>
          </a:xfrm>
          <a:prstGeom prst="rect">
            <a:avLst/>
          </a:prstGeom>
          <a:noFill/>
          <a:ln w="9525">
            <a:noFill/>
            <a:miter lim="800000"/>
            <a:headEnd/>
            <a:tailEnd/>
          </a:ln>
        </p:spPr>
        <p:txBody>
          <a:bodyPr wrap="none">
            <a:spAutoFit/>
          </a:bodyPr>
          <a:lstStyle/>
          <a:p>
            <a:r>
              <a:rPr lang="en-US" sz="3600" dirty="0" smtClean="0">
                <a:solidFill>
                  <a:schemeClr val="bg1"/>
                </a:solidFill>
                <a:latin typeface="Arial Narrow" pitchFamily="34" charset="0"/>
              </a:rPr>
              <a:t>What we do</a:t>
            </a:r>
            <a:endParaRPr lang="en-US" sz="3600" dirty="0">
              <a:solidFill>
                <a:schemeClr val="bg1"/>
              </a:solidFill>
              <a:latin typeface="Arial Narrow" pitchFamily="34" charset="0"/>
            </a:endParaRPr>
          </a:p>
        </p:txBody>
      </p:sp>
      <p:pic>
        <p:nvPicPr>
          <p:cNvPr id="1639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7412" name="Rectangle 7"/>
          <p:cNvSpPr>
            <a:spLocks noChangeArrowheads="1"/>
          </p:cNvSpPr>
          <p:nvPr/>
        </p:nvSpPr>
        <p:spPr bwMode="auto">
          <a:xfrm>
            <a:off x="0" y="1643063"/>
            <a:ext cx="9144000" cy="5139869"/>
          </a:xfrm>
          <a:prstGeom prst="rect">
            <a:avLst/>
          </a:prstGeom>
          <a:noFill/>
          <a:ln w="9525">
            <a:noFill/>
            <a:miter lim="800000"/>
            <a:headEnd/>
            <a:tailEnd/>
          </a:ln>
        </p:spPr>
        <p:txBody>
          <a:bodyPr>
            <a:spAutoFit/>
          </a:bodyPr>
          <a:lstStyle/>
          <a:p>
            <a:pPr marL="795338" indent="-534988" defTabSz="1252538">
              <a:defRPr/>
            </a:pPr>
            <a:r>
              <a:rPr lang="en-GB" sz="2800" dirty="0" smtClean="0">
                <a:solidFill>
                  <a:schemeClr val="bg1"/>
                </a:solidFill>
              </a:rPr>
              <a:t>Before</a:t>
            </a:r>
          </a:p>
          <a:p>
            <a:pPr marL="795338" indent="-534988" defTabSz="1252538">
              <a:buFont typeface="Arial" pitchFamily="34" charset="0"/>
              <a:buChar char="•"/>
              <a:defRPr/>
            </a:pPr>
            <a:r>
              <a:rPr lang="en-GB" sz="2400" dirty="0" smtClean="0">
                <a:solidFill>
                  <a:srgbClr val="97BE0D"/>
                </a:solidFill>
              </a:rPr>
              <a:t>young people get into  trouble, we get in early; steering them away from drugs and crime, and creating new opportunities</a:t>
            </a:r>
            <a:r>
              <a:rPr lang="en-GB" sz="2800" dirty="0" smtClean="0">
                <a:solidFill>
                  <a:srgbClr val="97BE0D"/>
                </a:solidFill>
              </a:rPr>
              <a:t>.</a:t>
            </a:r>
          </a:p>
          <a:p>
            <a:pPr marL="795338" indent="-534988" defTabSz="1252538">
              <a:defRPr/>
            </a:pPr>
            <a:r>
              <a:rPr lang="en-GB" sz="2800" dirty="0" smtClean="0">
                <a:solidFill>
                  <a:schemeClr val="bg1"/>
                </a:solidFill>
              </a:rPr>
              <a:t>During</a:t>
            </a:r>
          </a:p>
          <a:p>
            <a:pPr marL="795338" indent="-534988" defTabSz="1252538">
              <a:buFont typeface="Arial" pitchFamily="34" charset="0"/>
              <a:buChar char="•"/>
              <a:defRPr/>
            </a:pPr>
            <a:r>
              <a:rPr lang="en-GB" sz="2400" dirty="0" smtClean="0">
                <a:solidFill>
                  <a:srgbClr val="97BE0D"/>
                </a:solidFill>
              </a:rPr>
              <a:t>prison and community sentences, with young people and adults,  we challenge them to stop, helping them cope without turning to crime, and creating chances to give something back and move on. </a:t>
            </a:r>
          </a:p>
          <a:p>
            <a:pPr marL="795338" indent="-534988" defTabSz="1252538">
              <a:defRPr/>
            </a:pPr>
            <a:r>
              <a:rPr lang="en-GB" sz="2800" dirty="0" smtClean="0">
                <a:solidFill>
                  <a:schemeClr val="bg1"/>
                </a:solidFill>
              </a:rPr>
              <a:t>After</a:t>
            </a:r>
          </a:p>
          <a:p>
            <a:pPr marL="795338" indent="-534988" defTabSz="1252538">
              <a:buFont typeface="Arial" pitchFamily="34" charset="0"/>
              <a:buChar char="•"/>
              <a:defRPr/>
            </a:pPr>
            <a:r>
              <a:rPr lang="en-GB" sz="2400" dirty="0" smtClean="0">
                <a:solidFill>
                  <a:srgbClr val="97BE0D"/>
                </a:solidFill>
              </a:rPr>
              <a:t>serving the sentence, with prisoners, we help them settle back in the community, find a place to live and have the chance of education, training and a job.</a:t>
            </a:r>
            <a:endParaRPr lang="en-GB" sz="2400" dirty="0">
              <a:solidFill>
                <a:srgbClr val="97BE0D"/>
              </a:solidFill>
            </a:endParaRPr>
          </a:p>
        </p:txBody>
      </p:sp>
      <p:sp>
        <p:nvSpPr>
          <p:cNvPr id="16389" name="Rectangle 5"/>
          <p:cNvSpPr>
            <a:spLocks noChangeArrowheads="1"/>
          </p:cNvSpPr>
          <p:nvPr/>
        </p:nvSpPr>
        <p:spPr bwMode="auto">
          <a:xfrm>
            <a:off x="642938" y="260648"/>
            <a:ext cx="5687647" cy="1200329"/>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We intervene before, during and </a:t>
            </a:r>
          </a:p>
          <a:p>
            <a:r>
              <a:rPr lang="en-GB" sz="3600" dirty="0" smtClean="0">
                <a:solidFill>
                  <a:schemeClr val="bg1"/>
                </a:solidFill>
                <a:latin typeface="Arial Narrow" pitchFamily="34" charset="0"/>
              </a:rPr>
              <a:t>after people are in trouble</a:t>
            </a:r>
          </a:p>
        </p:txBody>
      </p:sp>
      <p:pic>
        <p:nvPicPr>
          <p:cNvPr id="1639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467544" y="1985500"/>
            <a:ext cx="8208912" cy="437043"/>
          </a:xfrm>
          <a:prstGeom prst="rect">
            <a:avLst/>
          </a:prstGeom>
          <a:noFill/>
          <a:ln w="9525">
            <a:noFill/>
            <a:miter lim="800000"/>
            <a:headEnd/>
            <a:tailEnd/>
          </a:ln>
        </p:spPr>
        <p:txBody>
          <a:bodyPr wrap="square">
            <a:spAutoFit/>
          </a:bodyPr>
          <a:lstStyle/>
          <a:p>
            <a:pPr marL="714375" indent="-538163">
              <a:lnSpc>
                <a:spcPct val="80000"/>
              </a:lnSpc>
              <a:spcBef>
                <a:spcPts val="1200"/>
              </a:spcBef>
            </a:pPr>
            <a:endParaRPr lang="en-US" sz="2800" dirty="0" smtClean="0">
              <a:solidFill>
                <a:srgbClr val="97BE0D"/>
              </a:solidFill>
              <a:cs typeface="Arial" pitchFamily="34" charset="0"/>
            </a:endParaRPr>
          </a:p>
        </p:txBody>
      </p:sp>
      <p:pic>
        <p:nvPicPr>
          <p:cNvPr id="18437"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18438" name="TextBox 6"/>
          <p:cNvSpPr txBox="1">
            <a:spLocks noChangeArrowheads="1"/>
          </p:cNvSpPr>
          <p:nvPr/>
        </p:nvSpPr>
        <p:spPr bwMode="auto">
          <a:xfrm>
            <a:off x="571500" y="357188"/>
            <a:ext cx="5440363" cy="646331"/>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The focus of our work</a:t>
            </a:r>
            <a:endParaRPr lang="en-GB" sz="3600" dirty="0">
              <a:solidFill>
                <a:schemeClr val="bg1"/>
              </a:solidFill>
              <a:latin typeface="Arial Narrow" pitchFamily="34" charset="0"/>
            </a:endParaRPr>
          </a:p>
        </p:txBody>
      </p:sp>
      <p:grpSp>
        <p:nvGrpSpPr>
          <p:cNvPr id="8" name="Group 7"/>
          <p:cNvGrpSpPr/>
          <p:nvPr/>
        </p:nvGrpSpPr>
        <p:grpSpPr>
          <a:xfrm>
            <a:off x="1285852" y="1928802"/>
            <a:ext cx="6381752" cy="4857784"/>
            <a:chOff x="1357290" y="1785926"/>
            <a:chExt cx="6381752" cy="4857784"/>
          </a:xfrm>
        </p:grpSpPr>
        <p:graphicFrame>
          <p:nvGraphicFramePr>
            <p:cNvPr id="9" name="Diagram 8"/>
            <p:cNvGraphicFramePr/>
            <p:nvPr/>
          </p:nvGraphicFramePr>
          <p:xfrm>
            <a:off x="1357290" y="1857364"/>
            <a:ext cx="6381752" cy="42068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Oval 9"/>
            <p:cNvSpPr/>
            <p:nvPr/>
          </p:nvSpPr>
          <p:spPr>
            <a:xfrm>
              <a:off x="2143108" y="1785926"/>
              <a:ext cx="4857784" cy="4857784"/>
            </a:xfrm>
            <a:prstGeom prst="ellipse">
              <a:avLst/>
            </a:prstGeom>
            <a:noFill/>
            <a:ln w="28575">
              <a:solidFill>
                <a:srgbClr val="97BE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345222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Our strategic priorities…</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700808"/>
            <a:ext cx="9144000" cy="4278094"/>
          </a:xfrm>
          <a:prstGeom prst="rect">
            <a:avLst/>
          </a:prstGeom>
          <a:noFill/>
          <a:ln>
            <a:noFill/>
          </a:ln>
          <a:extLst>
            <a:ext uri="{909E8E84-426E-40dd-AFC4-6F175D3DCCD1}"/>
            <a:ext uri="{91240B29-F687-4f45-9708-019B960494DF}"/>
          </a:extLst>
        </p:spPr>
        <p:txBody>
          <a:bodyPr>
            <a:spAutoFit/>
          </a:bodyPr>
          <a:lstStyle/>
          <a:p>
            <a:pPr marL="1081088" lvl="3" indent="-534988">
              <a:spcBef>
                <a:spcPts val="1200"/>
              </a:spcBef>
            </a:pPr>
            <a:r>
              <a:rPr lang="en-GB" sz="2800" dirty="0" smtClean="0">
                <a:solidFill>
                  <a:srgbClr val="97BE0D"/>
                </a:solidFill>
              </a:rPr>
              <a:t>We want:</a:t>
            </a:r>
          </a:p>
          <a:p>
            <a:pPr marL="1081088" lvl="3" indent="-534988">
              <a:spcBef>
                <a:spcPts val="1200"/>
              </a:spcBef>
              <a:buFont typeface="Arial" pitchFamily="34" charset="0"/>
              <a:buChar char="•"/>
            </a:pPr>
            <a:r>
              <a:rPr lang="en-GB" sz="2800" dirty="0" smtClean="0">
                <a:solidFill>
                  <a:srgbClr val="97BE0D"/>
                </a:solidFill>
              </a:rPr>
              <a:t>to grow: working with more people in more places</a:t>
            </a:r>
          </a:p>
          <a:p>
            <a:pPr marL="1081088" lvl="3" indent="-534988">
              <a:spcBef>
                <a:spcPts val="1200"/>
              </a:spcBef>
              <a:buFont typeface="Arial" pitchFamily="34" charset="0"/>
              <a:buChar char="•"/>
            </a:pPr>
            <a:r>
              <a:rPr lang="en-GB" sz="2800" dirty="0" smtClean="0">
                <a:solidFill>
                  <a:srgbClr val="97BE0D"/>
                </a:solidFill>
              </a:rPr>
              <a:t>more impact: demonstrating our success in reducing crime and changing lives</a:t>
            </a:r>
          </a:p>
          <a:p>
            <a:pPr marL="1081088" lvl="3" indent="-534988">
              <a:spcBef>
                <a:spcPts val="1200"/>
              </a:spcBef>
              <a:buFont typeface="Arial" pitchFamily="34" charset="0"/>
              <a:buChar char="•"/>
            </a:pPr>
            <a:r>
              <a:rPr lang="en-GB" sz="2800" dirty="0" smtClean="0">
                <a:solidFill>
                  <a:srgbClr val="97BE0D"/>
                </a:solidFill>
              </a:rPr>
              <a:t>more influence: the thought leaders in our field</a:t>
            </a:r>
          </a:p>
          <a:p>
            <a:pPr marL="1081088" lvl="3" indent="-534988">
              <a:spcBef>
                <a:spcPts val="1200"/>
              </a:spcBef>
              <a:buFont typeface="Arial" pitchFamily="34" charset="0"/>
              <a:buChar char="•"/>
            </a:pPr>
            <a:r>
              <a:rPr lang="en-GB" sz="2800" dirty="0" smtClean="0">
                <a:solidFill>
                  <a:srgbClr val="97BE0D"/>
                </a:solidFill>
              </a:rPr>
              <a:t>to deliver: a reputation for best practice</a:t>
            </a:r>
          </a:p>
          <a:p>
            <a:pPr marL="1257300" lvl="3" indent="-534988">
              <a:buFont typeface="Arial" pitchFamily="34" charset="0"/>
              <a:buChar char="•"/>
            </a:pPr>
            <a:endParaRPr lang="en-GB" sz="2400" dirty="0">
              <a:solidFill>
                <a:srgbClr val="97BE0D"/>
              </a:solidFill>
            </a:endParaRPr>
          </a:p>
          <a:p>
            <a:pPr marL="1427163" lvl="2" indent="-534988">
              <a:buFont typeface="Arial" pitchFamily="34" charset="0"/>
              <a:buChar char="•"/>
            </a:pPr>
            <a:endParaRPr lang="en-GB" sz="2000" dirty="0">
              <a:solidFill>
                <a:srgbClr val="97BE0D"/>
              </a:solidFill>
            </a:endParaRPr>
          </a:p>
          <a:p>
            <a:endParaRPr lang="en-GB" sz="2000" dirty="0">
              <a:solidFill>
                <a:schemeClr val="bg1"/>
              </a:solidFill>
            </a:endParaRPr>
          </a:p>
        </p:txBody>
      </p:sp>
      <p:sp>
        <p:nvSpPr>
          <p:cNvPr id="11269" name="Rectangle 5"/>
          <p:cNvSpPr>
            <a:spLocks noChangeArrowheads="1"/>
          </p:cNvSpPr>
          <p:nvPr/>
        </p:nvSpPr>
        <p:spPr bwMode="auto">
          <a:xfrm>
            <a:off x="642938" y="334397"/>
            <a:ext cx="3886000"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strategic priorities</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700808"/>
            <a:ext cx="9144000" cy="4708981"/>
          </a:xfrm>
          <a:prstGeom prst="rect">
            <a:avLst/>
          </a:prstGeom>
          <a:noFill/>
          <a:ln>
            <a:noFill/>
          </a:ln>
          <a:extLst>
            <a:ext uri="{909E8E84-426E-40dd-AFC4-6F175D3DCCD1}"/>
            <a:ext uri="{91240B29-F687-4f45-9708-019B960494DF}"/>
          </a:extLst>
        </p:spPr>
        <p:txBody>
          <a:bodyPr>
            <a:spAutoFit/>
          </a:bodyPr>
          <a:lstStyle/>
          <a:p>
            <a:pPr marL="1081088" lvl="3" indent="-534988">
              <a:spcBef>
                <a:spcPts val="1200"/>
              </a:spcBef>
            </a:pPr>
            <a:r>
              <a:rPr lang="en-GB" sz="2800" dirty="0" smtClean="0">
                <a:solidFill>
                  <a:srgbClr val="97BE0D"/>
                </a:solidFill>
              </a:rPr>
              <a:t>We need to be:</a:t>
            </a:r>
          </a:p>
          <a:p>
            <a:pPr marL="1081088" lvl="3" indent="-534988">
              <a:spcBef>
                <a:spcPts val="1200"/>
              </a:spcBef>
              <a:buFont typeface="Arial" pitchFamily="34" charset="0"/>
              <a:buChar char="•"/>
            </a:pPr>
            <a:r>
              <a:rPr lang="en-GB" sz="2800" dirty="0" smtClean="0">
                <a:solidFill>
                  <a:srgbClr val="97BE0D"/>
                </a:solidFill>
              </a:rPr>
              <a:t>financially sustainable as defined by an operating surplus that funds growth and sustainability</a:t>
            </a:r>
          </a:p>
          <a:p>
            <a:pPr marL="1081088" lvl="3" indent="-534988">
              <a:spcBef>
                <a:spcPts val="1200"/>
              </a:spcBef>
              <a:buFont typeface="Arial" pitchFamily="34" charset="0"/>
              <a:buChar char="•"/>
            </a:pPr>
            <a:r>
              <a:rPr lang="en-GB" sz="2800" dirty="0" smtClean="0">
                <a:solidFill>
                  <a:srgbClr val="97BE0D"/>
                </a:solidFill>
              </a:rPr>
              <a:t>growing faster than our closest competitors</a:t>
            </a:r>
          </a:p>
          <a:p>
            <a:pPr marL="1081088" lvl="3" indent="-534988">
              <a:spcBef>
                <a:spcPts val="1200"/>
              </a:spcBef>
              <a:buFont typeface="Arial" pitchFamily="34" charset="0"/>
              <a:buChar char="•"/>
            </a:pPr>
            <a:r>
              <a:rPr lang="en-GB" sz="2800" dirty="0" smtClean="0">
                <a:solidFill>
                  <a:srgbClr val="97BE0D"/>
                </a:solidFill>
              </a:rPr>
              <a:t>developing a strong supporter/donor base</a:t>
            </a:r>
          </a:p>
          <a:p>
            <a:pPr marL="1081088" lvl="3" indent="-534988">
              <a:spcBef>
                <a:spcPts val="1200"/>
              </a:spcBef>
              <a:buFont typeface="Arial" pitchFamily="34" charset="0"/>
              <a:buChar char="•"/>
            </a:pPr>
            <a:r>
              <a:rPr lang="en-GB" sz="2800" dirty="0" smtClean="0">
                <a:solidFill>
                  <a:srgbClr val="97BE0D"/>
                </a:solidFill>
              </a:rPr>
              <a:t>delivering innovative, quality services that reduce crime</a:t>
            </a:r>
          </a:p>
          <a:p>
            <a:pPr marL="1257300" lvl="3" indent="-534988">
              <a:buFont typeface="Arial" pitchFamily="34" charset="0"/>
              <a:buChar char="•"/>
            </a:pPr>
            <a:endParaRPr lang="en-GB" sz="2400" dirty="0">
              <a:solidFill>
                <a:srgbClr val="97BE0D"/>
              </a:solidFill>
            </a:endParaRPr>
          </a:p>
          <a:p>
            <a:pPr marL="1427163" lvl="2" indent="-534988">
              <a:buFont typeface="Arial" pitchFamily="34" charset="0"/>
              <a:buChar char="•"/>
            </a:pPr>
            <a:endParaRPr lang="en-GB" sz="2000" dirty="0">
              <a:solidFill>
                <a:srgbClr val="97BE0D"/>
              </a:solidFill>
            </a:endParaRPr>
          </a:p>
          <a:p>
            <a:endParaRPr lang="en-GB" sz="2000" dirty="0">
              <a:solidFill>
                <a:schemeClr val="bg1"/>
              </a:solidFill>
            </a:endParaRPr>
          </a:p>
        </p:txBody>
      </p:sp>
      <p:sp>
        <p:nvSpPr>
          <p:cNvPr id="11269" name="Rectangle 5"/>
          <p:cNvSpPr>
            <a:spLocks noChangeArrowheads="1"/>
          </p:cNvSpPr>
          <p:nvPr/>
        </p:nvSpPr>
        <p:spPr bwMode="auto">
          <a:xfrm>
            <a:off x="642938" y="334397"/>
            <a:ext cx="3886000"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strategic priorities</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700808"/>
            <a:ext cx="9144000" cy="5570756"/>
          </a:xfrm>
          <a:prstGeom prst="rect">
            <a:avLst/>
          </a:prstGeom>
          <a:noFill/>
          <a:ln>
            <a:noFill/>
          </a:ln>
          <a:extLst>
            <a:ext uri="{909E8E84-426E-40dd-AFC4-6F175D3DCCD1}"/>
            <a:ext uri="{91240B29-F687-4f45-9708-019B960494DF}"/>
          </a:extLst>
        </p:spPr>
        <p:txBody>
          <a:bodyPr>
            <a:spAutoFit/>
          </a:bodyPr>
          <a:lstStyle/>
          <a:p>
            <a:pPr marL="1081088" lvl="3" indent="-534988">
              <a:spcBef>
                <a:spcPts val="1200"/>
              </a:spcBef>
            </a:pPr>
            <a:r>
              <a:rPr lang="en-GB" sz="2800" dirty="0" smtClean="0">
                <a:solidFill>
                  <a:srgbClr val="97BE0D"/>
                </a:solidFill>
              </a:rPr>
              <a:t>We need:</a:t>
            </a:r>
          </a:p>
          <a:p>
            <a:pPr marL="1081088" lvl="3" indent="-534988">
              <a:spcBef>
                <a:spcPts val="1200"/>
              </a:spcBef>
              <a:buFont typeface="Arial" pitchFamily="34" charset="0"/>
              <a:buChar char="•"/>
            </a:pPr>
            <a:r>
              <a:rPr lang="en-GB" sz="2800" dirty="0" smtClean="0">
                <a:solidFill>
                  <a:srgbClr val="97BE0D"/>
                </a:solidFill>
              </a:rPr>
              <a:t>a strong brand: which clearly articulates who we are, what we do and what we stand for</a:t>
            </a:r>
          </a:p>
          <a:p>
            <a:pPr marL="1081088" lvl="3" indent="-534988">
              <a:spcBef>
                <a:spcPts val="1200"/>
              </a:spcBef>
              <a:buFont typeface="Arial" pitchFamily="34" charset="0"/>
              <a:buChar char="•"/>
            </a:pPr>
            <a:r>
              <a:rPr lang="en-GB" sz="2800" dirty="0" smtClean="0">
                <a:solidFill>
                  <a:srgbClr val="97BE0D"/>
                </a:solidFill>
              </a:rPr>
              <a:t>the right structure: fit for purpose with the right people in the right places</a:t>
            </a:r>
          </a:p>
          <a:p>
            <a:pPr marL="1081088" lvl="3" indent="-534988">
              <a:spcBef>
                <a:spcPts val="1200"/>
              </a:spcBef>
              <a:buFont typeface="Arial" pitchFamily="34" charset="0"/>
              <a:buChar char="•"/>
            </a:pPr>
            <a:r>
              <a:rPr lang="en-GB" sz="2800" dirty="0" smtClean="0">
                <a:solidFill>
                  <a:srgbClr val="97BE0D"/>
                </a:solidFill>
              </a:rPr>
              <a:t>positioning: with Government; in the media; in the market &amp; with donors</a:t>
            </a:r>
          </a:p>
          <a:p>
            <a:pPr marL="1081088" lvl="3" indent="-534988">
              <a:spcBef>
                <a:spcPts val="1200"/>
              </a:spcBef>
              <a:buFont typeface="Arial" pitchFamily="34" charset="0"/>
              <a:buChar char="•"/>
            </a:pPr>
            <a:r>
              <a:rPr lang="en-GB" sz="2800" dirty="0" smtClean="0">
                <a:solidFill>
                  <a:srgbClr val="97BE0D"/>
                </a:solidFill>
              </a:rPr>
              <a:t>A strategic culture: analysing, planning and intervening</a:t>
            </a:r>
          </a:p>
          <a:p>
            <a:pPr marL="1257300" lvl="3" indent="-534988">
              <a:buFont typeface="Arial" pitchFamily="34" charset="0"/>
              <a:buChar char="•"/>
            </a:pPr>
            <a:endParaRPr lang="en-GB" sz="2400" dirty="0">
              <a:solidFill>
                <a:srgbClr val="97BE0D"/>
              </a:solidFill>
            </a:endParaRPr>
          </a:p>
          <a:p>
            <a:pPr marL="1427163" lvl="2" indent="-534988">
              <a:buFont typeface="Arial" pitchFamily="34" charset="0"/>
              <a:buChar char="•"/>
            </a:pPr>
            <a:endParaRPr lang="en-GB" sz="2000" dirty="0">
              <a:solidFill>
                <a:srgbClr val="97BE0D"/>
              </a:solidFill>
            </a:endParaRPr>
          </a:p>
          <a:p>
            <a:endParaRPr lang="en-GB" sz="2000" dirty="0">
              <a:solidFill>
                <a:schemeClr val="bg1"/>
              </a:solidFill>
            </a:endParaRPr>
          </a:p>
        </p:txBody>
      </p:sp>
      <p:sp>
        <p:nvSpPr>
          <p:cNvPr id="11269" name="Rectangle 5"/>
          <p:cNvSpPr>
            <a:spLocks noChangeArrowheads="1"/>
          </p:cNvSpPr>
          <p:nvPr/>
        </p:nvSpPr>
        <p:spPr bwMode="auto">
          <a:xfrm>
            <a:off x="642938" y="334397"/>
            <a:ext cx="3886000"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strategic priorities</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700808"/>
            <a:ext cx="9144000" cy="4862870"/>
          </a:xfrm>
          <a:prstGeom prst="rect">
            <a:avLst/>
          </a:prstGeom>
          <a:noFill/>
          <a:ln>
            <a:noFill/>
          </a:ln>
          <a:extLst>
            <a:ext uri="{909E8E84-426E-40dd-AFC4-6F175D3DCCD1}"/>
            <a:ext uri="{91240B29-F687-4f45-9708-019B960494DF}"/>
          </a:extLst>
        </p:spPr>
        <p:txBody>
          <a:bodyPr>
            <a:spAutoFit/>
          </a:bodyPr>
          <a:lstStyle/>
          <a:p>
            <a:pPr marL="1081088" lvl="3" indent="-534988">
              <a:spcBef>
                <a:spcPts val="1200"/>
              </a:spcBef>
            </a:pPr>
            <a:r>
              <a:rPr lang="en-GB" sz="2800" dirty="0" smtClean="0">
                <a:solidFill>
                  <a:srgbClr val="97BE0D"/>
                </a:solidFill>
              </a:rPr>
              <a:t>We need to improve capacity to:</a:t>
            </a:r>
          </a:p>
          <a:p>
            <a:pPr marL="1081088" lvl="3" indent="-534988">
              <a:spcBef>
                <a:spcPts val="1200"/>
              </a:spcBef>
              <a:buFont typeface="Arial" pitchFamily="34" charset="0"/>
              <a:buChar char="•"/>
            </a:pPr>
            <a:r>
              <a:rPr lang="en-GB" sz="2800" dirty="0" smtClean="0">
                <a:solidFill>
                  <a:srgbClr val="97BE0D"/>
                </a:solidFill>
              </a:rPr>
              <a:t>plan and programme manage</a:t>
            </a:r>
          </a:p>
          <a:p>
            <a:pPr marL="1081088" lvl="3" indent="-534988">
              <a:spcBef>
                <a:spcPts val="1200"/>
              </a:spcBef>
              <a:buFont typeface="Arial" pitchFamily="34" charset="0"/>
              <a:buChar char="•"/>
            </a:pPr>
            <a:r>
              <a:rPr lang="en-GB" sz="2800" dirty="0" smtClean="0">
                <a:solidFill>
                  <a:srgbClr val="97BE0D"/>
                </a:solidFill>
              </a:rPr>
              <a:t>communicate and engage externally and internally</a:t>
            </a:r>
          </a:p>
          <a:p>
            <a:pPr marL="1081088" lvl="3" indent="-534988">
              <a:spcBef>
                <a:spcPts val="1200"/>
              </a:spcBef>
              <a:buFont typeface="Arial" pitchFamily="34" charset="0"/>
              <a:buChar char="•"/>
            </a:pPr>
            <a:r>
              <a:rPr lang="en-GB" sz="2800" dirty="0" smtClean="0">
                <a:solidFill>
                  <a:srgbClr val="97BE0D"/>
                </a:solidFill>
              </a:rPr>
              <a:t>deliver local services on the ground</a:t>
            </a:r>
          </a:p>
          <a:p>
            <a:pPr marL="1081088" lvl="3" indent="-534988">
              <a:spcBef>
                <a:spcPts val="1200"/>
              </a:spcBef>
              <a:buFont typeface="Arial" pitchFamily="34" charset="0"/>
              <a:buChar char="•"/>
            </a:pPr>
            <a:r>
              <a:rPr lang="en-GB" sz="2800" dirty="0" smtClean="0">
                <a:solidFill>
                  <a:srgbClr val="97BE0D"/>
                </a:solidFill>
              </a:rPr>
              <a:t>win big ticket as well as local contracts</a:t>
            </a:r>
          </a:p>
          <a:p>
            <a:pPr marL="1081088" lvl="3" indent="-534988">
              <a:spcBef>
                <a:spcPts val="1200"/>
              </a:spcBef>
              <a:buFont typeface="Arial" pitchFamily="34" charset="0"/>
              <a:buChar char="•"/>
            </a:pPr>
            <a:r>
              <a:rPr lang="en-GB" sz="2800" dirty="0" smtClean="0">
                <a:solidFill>
                  <a:srgbClr val="97BE0D"/>
                </a:solidFill>
              </a:rPr>
              <a:t>balance small and local with large and national</a:t>
            </a:r>
          </a:p>
          <a:p>
            <a:pPr marL="1257300" lvl="3" indent="-534988">
              <a:buFont typeface="Arial" pitchFamily="34" charset="0"/>
              <a:buChar char="•"/>
            </a:pPr>
            <a:endParaRPr lang="en-GB" sz="2400" dirty="0">
              <a:solidFill>
                <a:srgbClr val="97BE0D"/>
              </a:solidFill>
            </a:endParaRPr>
          </a:p>
          <a:p>
            <a:pPr marL="1427163" lvl="2" indent="-534988">
              <a:buFont typeface="Arial" pitchFamily="34" charset="0"/>
              <a:buChar char="•"/>
            </a:pPr>
            <a:endParaRPr lang="en-GB" sz="2000" dirty="0">
              <a:solidFill>
                <a:srgbClr val="97BE0D"/>
              </a:solidFill>
            </a:endParaRPr>
          </a:p>
          <a:p>
            <a:endParaRPr lang="en-GB" sz="2000" dirty="0">
              <a:solidFill>
                <a:schemeClr val="bg1"/>
              </a:solidFill>
            </a:endParaRPr>
          </a:p>
        </p:txBody>
      </p:sp>
      <p:sp>
        <p:nvSpPr>
          <p:cNvPr id="11269" name="Rectangle 5"/>
          <p:cNvSpPr>
            <a:spLocks noChangeArrowheads="1"/>
          </p:cNvSpPr>
          <p:nvPr/>
        </p:nvSpPr>
        <p:spPr bwMode="auto">
          <a:xfrm>
            <a:off x="642938" y="334397"/>
            <a:ext cx="3886000"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strategic priorities</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700808"/>
            <a:ext cx="9144000" cy="3970318"/>
          </a:xfrm>
          <a:prstGeom prst="rect">
            <a:avLst/>
          </a:prstGeom>
          <a:noFill/>
          <a:ln>
            <a:noFill/>
          </a:ln>
          <a:extLst>
            <a:ext uri="{909E8E84-426E-40dd-AFC4-6F175D3DCCD1}"/>
            <a:ext uri="{91240B29-F687-4f45-9708-019B960494DF}"/>
          </a:extLst>
        </p:spPr>
        <p:txBody>
          <a:bodyPr>
            <a:spAutoFit/>
          </a:bodyPr>
          <a:lstStyle/>
          <a:p>
            <a:pPr marL="1081088" lvl="3" indent="-534988">
              <a:spcBef>
                <a:spcPts val="1200"/>
              </a:spcBef>
            </a:pPr>
            <a:r>
              <a:rPr lang="en-GB" sz="2800" dirty="0" smtClean="0">
                <a:solidFill>
                  <a:srgbClr val="97BE0D"/>
                </a:solidFill>
              </a:rPr>
              <a:t>We need to develop:</a:t>
            </a:r>
          </a:p>
          <a:p>
            <a:pPr marL="1081088" lvl="3" indent="-534988">
              <a:spcBef>
                <a:spcPts val="1200"/>
              </a:spcBef>
              <a:buFont typeface="Arial" pitchFamily="34" charset="0"/>
              <a:buChar char="•"/>
            </a:pPr>
            <a:r>
              <a:rPr lang="en-GB" sz="2800" dirty="0" smtClean="0">
                <a:solidFill>
                  <a:srgbClr val="97BE0D"/>
                </a:solidFill>
              </a:rPr>
              <a:t>expertise to intervene before, during and after people are in trouble</a:t>
            </a:r>
          </a:p>
          <a:p>
            <a:pPr marL="1081088" lvl="3" indent="-534988">
              <a:spcBef>
                <a:spcPts val="1200"/>
              </a:spcBef>
              <a:buFont typeface="Arial" pitchFamily="34" charset="0"/>
              <a:buChar char="•"/>
            </a:pPr>
            <a:r>
              <a:rPr lang="en-GB" sz="2800" dirty="0" smtClean="0">
                <a:solidFill>
                  <a:srgbClr val="97BE0D"/>
                </a:solidFill>
              </a:rPr>
              <a:t>new services in offender management and resettlement as well as prevention and early intervention </a:t>
            </a:r>
          </a:p>
          <a:p>
            <a:pPr marL="1257300" lvl="3" indent="-534988">
              <a:buFont typeface="Arial" pitchFamily="34" charset="0"/>
              <a:buChar char="•"/>
            </a:pPr>
            <a:endParaRPr lang="en-GB" sz="2400" dirty="0">
              <a:solidFill>
                <a:srgbClr val="97BE0D"/>
              </a:solidFill>
            </a:endParaRPr>
          </a:p>
          <a:p>
            <a:pPr marL="1427163" lvl="2" indent="-534988">
              <a:buFont typeface="Arial" pitchFamily="34" charset="0"/>
              <a:buChar char="•"/>
            </a:pPr>
            <a:endParaRPr lang="en-GB" sz="2000" dirty="0">
              <a:solidFill>
                <a:srgbClr val="97BE0D"/>
              </a:solidFill>
            </a:endParaRPr>
          </a:p>
          <a:p>
            <a:endParaRPr lang="en-GB" sz="2000" dirty="0">
              <a:solidFill>
                <a:schemeClr val="bg1"/>
              </a:solidFill>
            </a:endParaRPr>
          </a:p>
        </p:txBody>
      </p:sp>
      <p:sp>
        <p:nvSpPr>
          <p:cNvPr id="11269" name="Rectangle 5"/>
          <p:cNvSpPr>
            <a:spLocks noChangeArrowheads="1"/>
          </p:cNvSpPr>
          <p:nvPr/>
        </p:nvSpPr>
        <p:spPr bwMode="auto">
          <a:xfrm>
            <a:off x="642938" y="334397"/>
            <a:ext cx="3886000"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strategic priorities</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600200"/>
            <a:ext cx="9144000" cy="52578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1525A"/>
              </a:solidFill>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19" name="Rectangle 7"/>
          <p:cNvSpPr>
            <a:spLocks noChangeArrowheads="1"/>
          </p:cNvSpPr>
          <p:nvPr/>
        </p:nvSpPr>
        <p:spPr bwMode="auto">
          <a:xfrm>
            <a:off x="0" y="1556792"/>
            <a:ext cx="9144000" cy="4893647"/>
          </a:xfrm>
          <a:prstGeom prst="rect">
            <a:avLst/>
          </a:prstGeom>
          <a:noFill/>
          <a:ln>
            <a:noFill/>
          </a:ln>
          <a:extLst>
            <a:ext uri="{909E8E84-426E-40dd-AFC4-6F175D3DCCD1}"/>
            <a:ext uri="{91240B29-F687-4f45-9708-019B960494DF}"/>
          </a:extLst>
        </p:spPr>
        <p:txBody>
          <a:bodyPr>
            <a:spAutoFit/>
          </a:bodyPr>
          <a:lstStyle/>
          <a:p>
            <a:pPr marL="623888" lvl="2" indent="-534988">
              <a:spcBef>
                <a:spcPts val="1200"/>
              </a:spcBef>
              <a:buFont typeface="Arial" pitchFamily="34" charset="0"/>
              <a:buChar char="•"/>
            </a:pPr>
            <a:r>
              <a:rPr lang="en-GB" sz="2800" dirty="0" smtClean="0">
                <a:solidFill>
                  <a:schemeClr val="bg1"/>
                </a:solidFill>
              </a:rPr>
              <a:t>Growth</a:t>
            </a:r>
            <a:r>
              <a:rPr lang="en-GB" sz="2800" dirty="0" smtClean="0">
                <a:solidFill>
                  <a:srgbClr val="97BE0D"/>
                </a:solidFill>
              </a:rPr>
              <a:t>: winning new business &amp; generating voluntary income</a:t>
            </a:r>
          </a:p>
          <a:p>
            <a:pPr marL="623888" lvl="2" indent="-534988">
              <a:spcBef>
                <a:spcPts val="1200"/>
              </a:spcBef>
              <a:buFont typeface="Arial" pitchFamily="34" charset="0"/>
              <a:buChar char="•"/>
            </a:pPr>
            <a:r>
              <a:rPr lang="en-GB" sz="2800" dirty="0" smtClean="0">
                <a:solidFill>
                  <a:schemeClr val="bg1"/>
                </a:solidFill>
              </a:rPr>
              <a:t>Innovation</a:t>
            </a:r>
            <a:r>
              <a:rPr lang="en-GB" sz="2800" dirty="0" smtClean="0">
                <a:solidFill>
                  <a:srgbClr val="97BE0D"/>
                </a:solidFill>
              </a:rPr>
              <a:t>: developing new products and services</a:t>
            </a:r>
          </a:p>
          <a:p>
            <a:pPr marL="623888" lvl="2" indent="-534988">
              <a:spcBef>
                <a:spcPts val="1200"/>
              </a:spcBef>
              <a:buFont typeface="Arial" pitchFamily="34" charset="0"/>
              <a:buChar char="•"/>
            </a:pPr>
            <a:r>
              <a:rPr lang="en-GB" sz="2800" dirty="0" smtClean="0">
                <a:solidFill>
                  <a:schemeClr val="bg1"/>
                </a:solidFill>
              </a:rPr>
              <a:t>Excellence</a:t>
            </a:r>
            <a:r>
              <a:rPr lang="en-GB" sz="2800" dirty="0" smtClean="0">
                <a:solidFill>
                  <a:srgbClr val="97BE0D"/>
                </a:solidFill>
              </a:rPr>
              <a:t>: contract management performance</a:t>
            </a:r>
          </a:p>
          <a:p>
            <a:pPr marL="623888" lvl="2" indent="-534988">
              <a:spcBef>
                <a:spcPts val="1200"/>
              </a:spcBef>
              <a:buFont typeface="Arial" pitchFamily="34" charset="0"/>
              <a:buChar char="•"/>
            </a:pPr>
            <a:r>
              <a:rPr lang="en-GB" sz="2800" dirty="0" smtClean="0">
                <a:solidFill>
                  <a:schemeClr val="bg1"/>
                </a:solidFill>
              </a:rPr>
              <a:t>Voice and influence</a:t>
            </a:r>
            <a:r>
              <a:rPr lang="en-GB" sz="2800" dirty="0" smtClean="0">
                <a:solidFill>
                  <a:srgbClr val="97BE0D"/>
                </a:solidFill>
              </a:rPr>
              <a:t>: challenging the status quo for the benefit of the people we work with</a:t>
            </a:r>
          </a:p>
          <a:p>
            <a:pPr marL="623888" lvl="2" indent="-534988">
              <a:spcBef>
                <a:spcPts val="1200"/>
              </a:spcBef>
              <a:buFont typeface="Arial" pitchFamily="34" charset="0"/>
              <a:buChar char="•"/>
            </a:pPr>
            <a:r>
              <a:rPr lang="en-GB" sz="2800" dirty="0" smtClean="0">
                <a:solidFill>
                  <a:schemeClr val="bg1"/>
                </a:solidFill>
              </a:rPr>
              <a:t>Organisational competence </a:t>
            </a:r>
            <a:r>
              <a:rPr lang="en-GB" sz="2800" dirty="0" smtClean="0">
                <a:solidFill>
                  <a:srgbClr val="97BE0D"/>
                </a:solidFill>
              </a:rPr>
              <a:t>: One Nacro</a:t>
            </a:r>
          </a:p>
          <a:p>
            <a:pPr marL="623888" lvl="2" indent="-534988">
              <a:spcBef>
                <a:spcPts val="1200"/>
              </a:spcBef>
              <a:buFont typeface="Arial" pitchFamily="34" charset="0"/>
              <a:buChar char="•"/>
            </a:pPr>
            <a:r>
              <a:rPr lang="en-GB" sz="2800" dirty="0" smtClean="0">
                <a:solidFill>
                  <a:schemeClr val="bg1"/>
                </a:solidFill>
              </a:rPr>
              <a:t>Diversity &amp; Inclusion</a:t>
            </a:r>
          </a:p>
          <a:p>
            <a:pPr marL="623888" lvl="2" indent="-534988">
              <a:spcBef>
                <a:spcPts val="1200"/>
              </a:spcBef>
              <a:buFont typeface="Arial" pitchFamily="34" charset="0"/>
              <a:buChar char="•"/>
            </a:pPr>
            <a:r>
              <a:rPr lang="en-GB" sz="2800" dirty="0" smtClean="0">
                <a:solidFill>
                  <a:schemeClr val="bg1"/>
                </a:solidFill>
              </a:rPr>
              <a:t>Financial Management</a:t>
            </a:r>
            <a:r>
              <a:rPr lang="en-GB" sz="2800" dirty="0" smtClean="0">
                <a:solidFill>
                  <a:srgbClr val="97BE0D"/>
                </a:solidFill>
              </a:rPr>
              <a:t>: sustainability</a:t>
            </a:r>
            <a:endParaRPr lang="en-GB" sz="2000" dirty="0">
              <a:solidFill>
                <a:schemeClr val="bg1"/>
              </a:solidFill>
            </a:endParaRPr>
          </a:p>
        </p:txBody>
      </p:sp>
      <p:sp>
        <p:nvSpPr>
          <p:cNvPr id="11269" name="Rectangle 5"/>
          <p:cNvSpPr>
            <a:spLocks noChangeArrowheads="1"/>
          </p:cNvSpPr>
          <p:nvPr/>
        </p:nvSpPr>
        <p:spPr bwMode="auto">
          <a:xfrm>
            <a:off x="642938" y="334397"/>
            <a:ext cx="3886000"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strategic priorities</a:t>
            </a:r>
          </a:p>
        </p:txBody>
      </p:sp>
      <p:pic>
        <p:nvPicPr>
          <p:cNvPr id="11270" name="Picture 8" descr="Nacro logo black&amp;grey.jpg"/>
          <p:cNvPicPr>
            <a:picLocks noChangeAspect="1"/>
          </p:cNvPicPr>
          <p:nvPr/>
        </p:nvPicPr>
        <p:blipFill>
          <a:blip r:embed="rId3"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252889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We are Nacro…</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62125"/>
            <a:ext cx="8750300" cy="2985433"/>
          </a:xfrm>
          <a:prstGeom prst="rect">
            <a:avLst/>
          </a:prstGeom>
          <a:noFill/>
          <a:ln w="9525">
            <a:noFill/>
            <a:miter lim="800000"/>
            <a:headEnd/>
            <a:tailEnd/>
          </a:ln>
        </p:spPr>
        <p:txBody>
          <a:bodyPr>
            <a:spAutoFit/>
          </a:bodyPr>
          <a:lstStyle/>
          <a:p>
            <a:pPr marL="1077913" lvl="1" indent="-620713">
              <a:spcAft>
                <a:spcPts val="600"/>
              </a:spcAft>
              <a:buFont typeface="Arial" pitchFamily="34" charset="0"/>
              <a:buChar char="•"/>
              <a:defRPr/>
            </a:pPr>
            <a:r>
              <a:rPr lang="en-GB" sz="2800" dirty="0" smtClean="0">
                <a:solidFill>
                  <a:srgbClr val="99BA32"/>
                </a:solidFill>
                <a:cs typeface="Arial" pitchFamily="34" charset="0"/>
              </a:rPr>
              <a:t>Commissioning environment shifting</a:t>
            </a:r>
          </a:p>
          <a:p>
            <a:pPr marL="1077913" lvl="1"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Public Spending Cuts/Recession</a:t>
            </a:r>
          </a:p>
          <a:p>
            <a:pPr marL="1992313" lvl="3"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Mergers, acquisitions and market place </a:t>
            </a:r>
            <a:r>
              <a:rPr lang="en-GB" sz="2800" dirty="0" smtClean="0">
                <a:solidFill>
                  <a:srgbClr val="99BA32"/>
                </a:solidFill>
                <a:cs typeface="Arial" pitchFamily="34" charset="0"/>
              </a:rPr>
              <a:t>shrinkage</a:t>
            </a:r>
            <a:endParaRPr lang="en-US" sz="2800" dirty="0">
              <a:solidFill>
                <a:schemeClr val="bg1"/>
              </a:solidFill>
            </a:endParaRP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The changing landscape</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62125"/>
            <a:ext cx="8750300" cy="2400657"/>
          </a:xfrm>
          <a:prstGeom prst="rect">
            <a:avLst/>
          </a:prstGeom>
          <a:noFill/>
          <a:ln w="9525">
            <a:noFill/>
            <a:miter lim="800000"/>
            <a:headEnd/>
            <a:tailEnd/>
          </a:ln>
        </p:spPr>
        <p:txBody>
          <a:bodyPr>
            <a:spAutoFit/>
          </a:bodyPr>
          <a:lstStyle/>
          <a:p>
            <a:pPr marL="1077913" lvl="1" indent="-620713">
              <a:spcAft>
                <a:spcPts val="600"/>
              </a:spcAft>
              <a:buFont typeface="Arial" pitchFamily="34" charset="0"/>
              <a:buChar char="•"/>
              <a:defRPr/>
            </a:pPr>
            <a:r>
              <a:rPr lang="en-GB" sz="2800" dirty="0" smtClean="0">
                <a:solidFill>
                  <a:srgbClr val="99BA32"/>
                </a:solidFill>
                <a:cs typeface="Arial" pitchFamily="34" charset="0"/>
              </a:rPr>
              <a:t>We saw the same happen in the Housing market place. </a:t>
            </a:r>
          </a:p>
          <a:p>
            <a:pPr marL="1077913" lvl="1"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It is highly likely to be repeated in the criminal justice market place</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The changing landscape</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62125"/>
            <a:ext cx="8750300" cy="2554545"/>
          </a:xfrm>
          <a:prstGeom prst="rect">
            <a:avLst/>
          </a:prstGeom>
          <a:noFill/>
          <a:ln w="9525">
            <a:noFill/>
            <a:miter lim="800000"/>
            <a:headEnd/>
            <a:tailEnd/>
          </a:ln>
        </p:spPr>
        <p:txBody>
          <a:bodyPr>
            <a:spAutoFit/>
          </a:bodyPr>
          <a:lstStyle/>
          <a:p>
            <a:pPr marL="1077913" lvl="1" indent="-620713">
              <a:spcAft>
                <a:spcPts val="600"/>
              </a:spcAft>
              <a:buFont typeface="Arial" pitchFamily="34" charset="0"/>
              <a:buChar char="•"/>
              <a:defRPr/>
            </a:pPr>
            <a:r>
              <a:rPr lang="en-GB" sz="2800" dirty="0" smtClean="0">
                <a:solidFill>
                  <a:srgbClr val="99BA32"/>
                </a:solidFill>
                <a:cs typeface="Arial" pitchFamily="34" charset="0"/>
              </a:rPr>
              <a:t>But there are also significant opportunities</a:t>
            </a:r>
          </a:p>
          <a:p>
            <a:pPr marL="1077913" lvl="1"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For instance payment by results (PBR)</a:t>
            </a:r>
          </a:p>
          <a:p>
            <a:pPr marL="1077913" lvl="1"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What could PBR mean to voluntary sector?</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The changing landscape</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252536" y="1628800"/>
            <a:ext cx="9325669" cy="5016758"/>
          </a:xfrm>
          <a:prstGeom prst="rect">
            <a:avLst/>
          </a:prstGeom>
          <a:noFill/>
          <a:ln w="9525">
            <a:noFill/>
            <a:miter lim="800000"/>
            <a:headEnd/>
            <a:tailEnd/>
          </a:ln>
        </p:spPr>
        <p:txBody>
          <a:bodyPr wrap="square">
            <a:spAutoFit/>
          </a:bodyPr>
          <a:lstStyle/>
          <a:p>
            <a:pPr marL="1077913" lvl="1" indent="-620713">
              <a:spcAft>
                <a:spcPts val="600"/>
              </a:spcAft>
              <a:buFont typeface="Arial" pitchFamily="34" charset="0"/>
              <a:buChar char="•"/>
              <a:defRPr/>
            </a:pPr>
            <a:r>
              <a:rPr lang="en-GB" sz="2800" dirty="0" smtClean="0">
                <a:solidFill>
                  <a:srgbClr val="99BA32"/>
                </a:solidFill>
                <a:cs typeface="Arial" pitchFamily="34" charset="0"/>
              </a:rPr>
              <a:t>What are the advantages of payment by results?</a:t>
            </a:r>
          </a:p>
          <a:p>
            <a:pPr marL="1077913" lvl="1" indent="-620713">
              <a:spcAft>
                <a:spcPts val="600"/>
              </a:spcAft>
              <a:buFont typeface="Arial" pitchFamily="34" charset="0"/>
              <a:buChar char="•"/>
              <a:defRPr/>
            </a:pPr>
            <a:endParaRPr lang="en-GB" sz="14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What are the implications for us all?</a:t>
            </a:r>
          </a:p>
          <a:p>
            <a:pPr marL="1077913" lvl="1" indent="-620713">
              <a:spcAft>
                <a:spcPts val="600"/>
              </a:spcAft>
              <a:buFont typeface="Arial" pitchFamily="34" charset="0"/>
              <a:buChar char="•"/>
              <a:defRPr/>
            </a:pPr>
            <a:endParaRPr lang="en-GB" sz="14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What are the complexities and difficulties?</a:t>
            </a:r>
          </a:p>
          <a:p>
            <a:pPr marL="1077913" lvl="1" indent="-620713">
              <a:spcAft>
                <a:spcPts val="600"/>
              </a:spcAft>
              <a:buFont typeface="Arial" pitchFamily="34" charset="0"/>
              <a:buChar char="•"/>
              <a:defRPr/>
            </a:pPr>
            <a:endParaRPr lang="en-GB" sz="14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Ironically, one of the biggest advantages of Payment by Results is also the thing that makes us cringe.  </a:t>
            </a:r>
          </a:p>
          <a:p>
            <a:pPr marL="1077913" lvl="1" indent="-620713">
              <a:spcAft>
                <a:spcPts val="600"/>
              </a:spcAft>
              <a:buFont typeface="Arial" pitchFamily="34" charset="0"/>
              <a:buChar char="•"/>
              <a:defRPr/>
            </a:pPr>
            <a:endParaRPr lang="en-GB" sz="14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That it brings simplicity into an inherently complex world.</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62125"/>
            <a:ext cx="8750300" cy="4708981"/>
          </a:xfrm>
          <a:prstGeom prst="rect">
            <a:avLst/>
          </a:prstGeom>
          <a:noFill/>
          <a:ln w="9525">
            <a:noFill/>
            <a:miter lim="800000"/>
            <a:headEnd/>
            <a:tailEnd/>
          </a:ln>
        </p:spPr>
        <p:txBody>
          <a:bodyPr>
            <a:spAutoFit/>
          </a:bodyPr>
          <a:lstStyle/>
          <a:p>
            <a:pPr marL="1077913" lvl="1" indent="-620713">
              <a:spcAft>
                <a:spcPts val="600"/>
              </a:spcAft>
              <a:buFont typeface="Arial" pitchFamily="34" charset="0"/>
              <a:buChar char="•"/>
              <a:defRPr/>
            </a:pPr>
            <a:r>
              <a:rPr lang="en-GB" sz="2800" dirty="0" smtClean="0">
                <a:solidFill>
                  <a:srgbClr val="99BA32"/>
                </a:solidFill>
                <a:cs typeface="Arial" pitchFamily="34" charset="0"/>
              </a:rPr>
              <a:t>Historically we put a great deal of energy into reassuring our clients that our methodology was sound</a:t>
            </a:r>
          </a:p>
          <a:p>
            <a:pPr marL="1077913" lvl="1"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But found they were not overly concerned about this</a:t>
            </a:r>
          </a:p>
          <a:p>
            <a:pPr marL="1077913" lvl="1"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Arial" pitchFamily="34" charset="0"/>
              <a:buChar char="•"/>
              <a:defRPr/>
            </a:pPr>
            <a:r>
              <a:rPr lang="en-GB" sz="2800" dirty="0" smtClean="0">
                <a:solidFill>
                  <a:srgbClr val="99BA32"/>
                </a:solidFill>
                <a:cs typeface="Arial" pitchFamily="34" charset="0"/>
              </a:rPr>
              <a:t>What they were interested in was whether or not we delivered what we said we would deliver - inputs</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5139869"/>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Under PBR those commissioning services, the investors, will focus purely and simply on outcomes.</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The preoccupation with what is being delivered and how it is delivered is left to the provider.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To win work and get paid down the line, the provider will have to have programmes in place which they believe, based on evidence, will bring about the right outcomes. </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4632037"/>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Focus on outcomes – reducing crime, reducing reoffending, securing jobs, securing safe accommodation – puts partnership working on a very different footing.</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Those investing in the service and those providing </a:t>
            </a:r>
            <a:r>
              <a:rPr lang="en-GB" sz="2800" b="1" i="1" dirty="0" smtClean="0">
                <a:solidFill>
                  <a:srgbClr val="99BA32"/>
                </a:solidFill>
                <a:cs typeface="Arial" pitchFamily="34" charset="0"/>
              </a:rPr>
              <a:t>have </a:t>
            </a:r>
            <a:r>
              <a:rPr lang="en-GB" sz="2800" dirty="0" smtClean="0">
                <a:solidFill>
                  <a:srgbClr val="99BA32"/>
                </a:solidFill>
                <a:cs typeface="Arial" pitchFamily="34" charset="0"/>
              </a:rPr>
              <a:t>to</a:t>
            </a:r>
            <a:r>
              <a:rPr lang="en-GB" sz="2800" b="1" i="1" dirty="0" smtClean="0">
                <a:solidFill>
                  <a:srgbClr val="99BA32"/>
                </a:solidFill>
                <a:cs typeface="Arial" pitchFamily="34" charset="0"/>
              </a:rPr>
              <a:t> </a:t>
            </a:r>
            <a:r>
              <a:rPr lang="en-GB" sz="2800" dirty="0" smtClean="0">
                <a:solidFill>
                  <a:srgbClr val="99BA32"/>
                </a:solidFill>
                <a:cs typeface="Arial" pitchFamily="34" charset="0"/>
              </a:rPr>
              <a:t>work together to define the outcomes, making certain they are both realistic and measurable and that they match risks and needs.</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4785926"/>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As in the business world, investors intervene.  </a:t>
            </a:r>
          </a:p>
          <a:p>
            <a:pPr marL="620713" indent="-620713">
              <a:spcAft>
                <a:spcPts val="600"/>
              </a:spcAft>
              <a:buFont typeface="Arial" pitchFamily="34" charset="0"/>
              <a:buChar char="•"/>
              <a:defRPr/>
            </a:pPr>
            <a:r>
              <a:rPr lang="en-GB" sz="2800" dirty="0" smtClean="0">
                <a:solidFill>
                  <a:srgbClr val="99BA32"/>
                </a:solidFill>
                <a:cs typeface="Arial" pitchFamily="34" charset="0"/>
              </a:rPr>
              <a:t>They get involved to turn a situation around.  </a:t>
            </a:r>
          </a:p>
          <a:p>
            <a:pPr marL="620713" indent="-620713">
              <a:spcAft>
                <a:spcPts val="600"/>
              </a:spcAft>
              <a:buFont typeface="Arial" pitchFamily="34" charset="0"/>
              <a:buChar char="•"/>
              <a:defRPr/>
            </a:pPr>
            <a:r>
              <a:rPr lang="en-GB" sz="2800" dirty="0" smtClean="0">
                <a:solidFill>
                  <a:srgbClr val="99BA32"/>
                </a:solidFill>
                <a:cs typeface="Arial" pitchFamily="34" charset="0"/>
              </a:rPr>
              <a:t>They ensure the focus stays on the outcomes.     </a:t>
            </a:r>
          </a:p>
          <a:p>
            <a:pPr marL="620713" indent="-620713">
              <a:spcAft>
                <a:spcPts val="600"/>
              </a:spcAft>
              <a:buFont typeface="Arial" pitchFamily="34" charset="0"/>
              <a:buChar char="•"/>
              <a:defRPr/>
            </a:pPr>
            <a:r>
              <a:rPr lang="en-GB" sz="2800" dirty="0" smtClean="0">
                <a:solidFill>
                  <a:srgbClr val="99BA32"/>
                </a:solidFill>
                <a:cs typeface="Arial" pitchFamily="34" charset="0"/>
              </a:rPr>
              <a:t>They provide help and support, without getting bogged down in managing the service themselves.</a:t>
            </a:r>
          </a:p>
          <a:p>
            <a:pPr marL="620713" indent="-620713">
              <a:spcAft>
                <a:spcPts val="600"/>
              </a:spcAft>
              <a:buFont typeface="Arial" pitchFamily="34" charset="0"/>
              <a:buChar char="•"/>
              <a:defRPr/>
            </a:pPr>
            <a:r>
              <a:rPr lang="en-GB" sz="2800" dirty="0" smtClean="0">
                <a:solidFill>
                  <a:srgbClr val="99BA32"/>
                </a:solidFill>
                <a:cs typeface="Arial" pitchFamily="34" charset="0"/>
              </a:rPr>
              <a:t>Providers </a:t>
            </a:r>
            <a:r>
              <a:rPr lang="en-GB" sz="2800" b="1" i="1" dirty="0" smtClean="0">
                <a:solidFill>
                  <a:srgbClr val="99BA32"/>
                </a:solidFill>
                <a:cs typeface="Arial" pitchFamily="34" charset="0"/>
              </a:rPr>
              <a:t>have</a:t>
            </a:r>
            <a:r>
              <a:rPr lang="en-GB" sz="2800" dirty="0" smtClean="0">
                <a:solidFill>
                  <a:srgbClr val="99BA32"/>
                </a:solidFill>
                <a:cs typeface="Arial" pitchFamily="34" charset="0"/>
              </a:rPr>
              <a:t> to develop strong, coherent, strategic and delivery partnerships which stand up to rigorous scrutiny.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4985980"/>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Under payment by results, providers have the freedom to develop new and innovative partnerships.    </a:t>
            </a:r>
          </a:p>
          <a:p>
            <a:pPr marL="620713" indent="-620713">
              <a:spcAft>
                <a:spcPts val="600"/>
              </a:spcAft>
              <a:buFont typeface="Arial" pitchFamily="34" charset="0"/>
              <a:buChar char="•"/>
              <a:defRPr/>
            </a:pPr>
            <a:r>
              <a:rPr lang="en-GB" sz="2800" dirty="0" smtClean="0">
                <a:solidFill>
                  <a:srgbClr val="99BA32"/>
                </a:solidFill>
                <a:cs typeface="Arial" pitchFamily="34" charset="0"/>
              </a:rPr>
              <a:t>Partnerships where the constituent organisations have worked out what’s in it for them in being involved and what unique contribution they will make to the programme overall.</a:t>
            </a:r>
          </a:p>
          <a:p>
            <a:pPr marL="620713" indent="-620713">
              <a:spcAft>
                <a:spcPts val="600"/>
              </a:spcAft>
              <a:buFont typeface="Arial" pitchFamily="34" charset="0"/>
              <a:buChar char="•"/>
              <a:defRPr/>
            </a:pPr>
            <a:r>
              <a:rPr lang="en-GB" sz="2800" dirty="0" smtClean="0">
                <a:solidFill>
                  <a:srgbClr val="99BA32"/>
                </a:solidFill>
                <a:cs typeface="Arial" pitchFamily="34" charset="0"/>
              </a:rPr>
              <a:t>They will have to </a:t>
            </a:r>
            <a:r>
              <a:rPr lang="en-GB" sz="2800" dirty="0" smtClean="0">
                <a:solidFill>
                  <a:srgbClr val="99BA32"/>
                </a:solidFill>
                <a:cs typeface="Arial" pitchFamily="34" charset="0"/>
              </a:rPr>
              <a:t>choose </a:t>
            </a:r>
            <a:r>
              <a:rPr lang="en-GB" sz="2800" dirty="0" smtClean="0">
                <a:solidFill>
                  <a:srgbClr val="99BA32"/>
                </a:solidFill>
                <a:cs typeface="Arial" pitchFamily="34" charset="0"/>
              </a:rPr>
              <a:t>strong partners who will strengthen their delivery, enhance their reach and build their credibility, while complementing each other’s brand. </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4124206"/>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And yet, there are very few charities, national, local, large or small, who could immediately take on the business and financial risks of Payment by Results on their own.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Joining up with organisations that are bigger and stronger than ourselves via joint ventures, special purpose vehicles, social franchise and consortium arrangements has to be on the agenda.</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437555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b="1" i="1" dirty="0" smtClean="0">
                <a:solidFill>
                  <a:srgbClr val="97BE0D"/>
                </a:solidFill>
                <a:latin typeface="Arial Narrow" pitchFamily="34" charset="0"/>
              </a:rPr>
              <a:t>The</a:t>
            </a:r>
            <a:r>
              <a:rPr lang="en-GB" sz="6000" dirty="0" smtClean="0">
                <a:solidFill>
                  <a:srgbClr val="97BE0D"/>
                </a:solidFill>
                <a:latin typeface="Arial Narrow" pitchFamily="34" charset="0"/>
              </a:rPr>
              <a:t> </a:t>
            </a:r>
          </a:p>
          <a:p>
            <a:r>
              <a:rPr lang="en-GB" sz="6000" dirty="0" smtClean="0">
                <a:solidFill>
                  <a:srgbClr val="97BE0D"/>
                </a:solidFill>
                <a:latin typeface="Arial Narrow" pitchFamily="34" charset="0"/>
              </a:rPr>
              <a:t>Crime Reduction </a:t>
            </a:r>
          </a:p>
          <a:p>
            <a:r>
              <a:rPr lang="en-GB" sz="6000" dirty="0" smtClean="0">
                <a:solidFill>
                  <a:srgbClr val="97BE0D"/>
                </a:solidFill>
                <a:latin typeface="Arial Narrow" pitchFamily="34" charset="0"/>
              </a:rPr>
              <a:t>Charity</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5139869"/>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So the challenge for the voluntary sector is to gear up for this</a:t>
            </a:r>
          </a:p>
          <a:p>
            <a:pPr marL="620713" indent="-620713">
              <a:spcAft>
                <a:spcPts val="600"/>
              </a:spcAft>
              <a:buFont typeface="Arial" pitchFamily="34" charset="0"/>
              <a:buChar char="•"/>
              <a:defRPr/>
            </a:pPr>
            <a:r>
              <a:rPr lang="en-GB" sz="2800" dirty="0" smtClean="0">
                <a:solidFill>
                  <a:srgbClr val="99BA32"/>
                </a:solidFill>
                <a:cs typeface="Arial" pitchFamily="34" charset="0"/>
              </a:rPr>
              <a:t>And to shift its emphasis away from “can we find someone to continue funding what we are already doing” to:</a:t>
            </a: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Will anyone want to buy and make use of our products and services?</a:t>
            </a: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Are there enough people out there who will want to buy what we do?</a:t>
            </a: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Can we provide our services within prescribed costs and quality guidelines?</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4785926"/>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And so the advantages of payment by results include:</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A shift of emphasis from commissioning to investing</a:t>
            </a: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New terms of engagement between commissioners and providers</a:t>
            </a: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A different level of partnership working and</a:t>
            </a:r>
          </a:p>
          <a:p>
            <a:pPr marL="1077913" lvl="1" indent="-620713">
              <a:spcAft>
                <a:spcPts val="600"/>
              </a:spcAft>
              <a:buFont typeface="Courier New" pitchFamily="49" charset="0"/>
              <a:buChar char="o"/>
              <a:defRPr/>
            </a:pPr>
            <a:r>
              <a:rPr lang="en-GB" sz="2800" dirty="0" smtClean="0">
                <a:solidFill>
                  <a:srgbClr val="99BA32"/>
                </a:solidFill>
                <a:cs typeface="Arial" pitchFamily="34" charset="0"/>
              </a:rPr>
              <a:t>Outsourcing on a scale we haven’t known before</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628800"/>
            <a:ext cx="8750300" cy="3693319"/>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dirty="0" smtClean="0">
                <a:solidFill>
                  <a:srgbClr val="99BA32"/>
                </a:solidFill>
                <a:cs typeface="Arial" pitchFamily="34" charset="0"/>
              </a:rPr>
              <a:t>Some implications I haven’t yet </a:t>
            </a:r>
            <a:r>
              <a:rPr lang="en-GB" sz="2800" dirty="0" smtClean="0">
                <a:solidFill>
                  <a:srgbClr val="99BA32"/>
                </a:solidFill>
                <a:cs typeface="Arial" pitchFamily="34" charset="0"/>
              </a:rPr>
              <a:t>touched on:</a:t>
            </a:r>
            <a:endParaRPr lang="en-GB" sz="2800" dirty="0" smtClean="0">
              <a:solidFill>
                <a:srgbClr val="99BA32"/>
              </a:solidFill>
              <a:cs typeface="Arial" pitchFamily="34" charset="0"/>
            </a:endParaRP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b="1" dirty="0" smtClean="0">
                <a:solidFill>
                  <a:srgbClr val="99BA32"/>
                </a:solidFill>
                <a:cs typeface="Arial" pitchFamily="34" charset="0"/>
              </a:rPr>
              <a:t>One</a:t>
            </a:r>
            <a:r>
              <a:rPr lang="en-GB" sz="2800" dirty="0" smtClean="0">
                <a:solidFill>
                  <a:srgbClr val="99BA32"/>
                </a:solidFill>
                <a:cs typeface="Arial" pitchFamily="34" charset="0"/>
              </a:rPr>
              <a:t>: Payment by Results lends itself to locality based thinking.  In order to define and deliver measurable outcomes, you have to be able to confine your targets within clear and measurable boundaries.  This is what they’ve done in Peterborough with the Social Impact Bond</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49584"/>
            <a:ext cx="8750300" cy="2831544"/>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b="1" dirty="0" smtClean="0">
                <a:solidFill>
                  <a:srgbClr val="99BA32"/>
                </a:solidFill>
                <a:cs typeface="Arial" pitchFamily="34" charset="0"/>
              </a:rPr>
              <a:t>Two</a:t>
            </a:r>
            <a:r>
              <a:rPr lang="en-GB" sz="2800" dirty="0" smtClean="0">
                <a:solidFill>
                  <a:srgbClr val="99BA32"/>
                </a:solidFill>
                <a:cs typeface="Arial" pitchFamily="34" charset="0"/>
              </a:rPr>
              <a:t>: We should not underestimate the level of difficulty in applying payment by results to something as complex as reducing offending.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We know prevention and early interventions are difficult to measure, short term</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53066"/>
            <a:ext cx="8750300" cy="4124206"/>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b="1" dirty="0" smtClean="0">
                <a:solidFill>
                  <a:srgbClr val="99BA32"/>
                </a:solidFill>
                <a:cs typeface="Arial" pitchFamily="34" charset="0"/>
              </a:rPr>
              <a:t>Three: </a:t>
            </a:r>
            <a:r>
              <a:rPr lang="en-GB" sz="2800" dirty="0" smtClean="0">
                <a:solidFill>
                  <a:srgbClr val="99BA32"/>
                </a:solidFill>
                <a:cs typeface="Arial" pitchFamily="34" charset="0"/>
              </a:rPr>
              <a:t>the problem of creaming – where Payment by Results tempts providers to target people they find easier to work with at the expense of harder to reach and harder to help individuals.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Undoubtedly this is something we should guard against but in the Social Impact Bond example, the investors have taken control of this and are incentivising work with more difficult offenders.</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53066"/>
            <a:ext cx="8750300" cy="4985980"/>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r>
              <a:rPr lang="en-GB" sz="2800" b="1" dirty="0" smtClean="0">
                <a:solidFill>
                  <a:srgbClr val="99BA32"/>
                </a:solidFill>
                <a:cs typeface="Arial" pitchFamily="34" charset="0"/>
              </a:rPr>
              <a:t>Four: </a:t>
            </a:r>
            <a:r>
              <a:rPr lang="en-GB" sz="2800" dirty="0" smtClean="0">
                <a:solidFill>
                  <a:srgbClr val="99BA32"/>
                </a:solidFill>
                <a:cs typeface="Arial" pitchFamily="34" charset="0"/>
              </a:rPr>
              <a:t>And this is important. At a time of recession, there may not be enough money to make it work.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When we put a stake in the ground and project that our programmes will reduce reoffending by x per cent, the type and combination of services we’re going to need to achieve those results will inevitably be expensive.  If the funding isn’t available to fund all of it, compromises will have to be made.  By definition, this will impact on the final outcome.</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53066"/>
            <a:ext cx="8750300" cy="4201150"/>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We must not discount payment by results on the grounds that it makes us instantly cringe</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We should see it as a journey, along which we are already travelling, from activity based funding through market testing, to notions of transferring risk to suppliers, and on to payment in exchange for outcomes</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53066"/>
            <a:ext cx="8750300" cy="3616375"/>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Tackling reoffending will always require a patchwork of interventions from, preventative to rehabilitative, big and small, national and local, intensive and generic, covering different levels of risk and different types of need.  Some of these will lend themselves to payment by results more than others.</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53066"/>
            <a:ext cx="8750300" cy="3185487"/>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We should celebrate the opportunity to bring some simplicity into our complex reality and to bring in new people with fresh ideas, and it may do no harm to embrace the language of investment because if we get this right we are indeed investing in our future. </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14438"/>
            <a:ext cx="9144000" cy="56435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latin typeface="Arial" pitchFamily="34" charset="0"/>
              <a:cs typeface="Arial" pitchFamily="34" charset="0"/>
            </a:endParaRPr>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53066"/>
            <a:ext cx="8750300" cy="4939814"/>
          </a:xfrm>
          <a:prstGeom prst="rect">
            <a:avLst/>
          </a:prstGeom>
          <a:noFill/>
          <a:ln w="9525">
            <a:noFill/>
            <a:miter lim="800000"/>
            <a:headEnd/>
            <a:tailEnd/>
          </a:ln>
        </p:spPr>
        <p:txBody>
          <a:bodyPr>
            <a:spAutoFit/>
          </a:bodyPr>
          <a:lstStyle/>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And we should get involved in the debate.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The devil really is in the detail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This is such a complex area that Government has yet to work through it all. </a:t>
            </a:r>
          </a:p>
          <a:p>
            <a:pPr marL="620713" indent="-620713">
              <a:spcAft>
                <a:spcPts val="600"/>
              </a:spcAft>
              <a:buFont typeface="Arial" pitchFamily="34" charset="0"/>
              <a:buChar char="•"/>
              <a:defRPr/>
            </a:pPr>
            <a:endParaRPr lang="en-GB" sz="2800" dirty="0" smtClean="0">
              <a:solidFill>
                <a:srgbClr val="99BA32"/>
              </a:solidFill>
              <a:cs typeface="Arial" pitchFamily="34" charset="0"/>
            </a:endParaRPr>
          </a:p>
          <a:p>
            <a:pPr marL="620713" indent="-620713">
              <a:spcAft>
                <a:spcPts val="600"/>
              </a:spcAft>
              <a:buFont typeface="Arial" pitchFamily="34" charset="0"/>
              <a:buChar char="•"/>
              <a:defRPr/>
            </a:pPr>
            <a:r>
              <a:rPr lang="en-GB" sz="2800" dirty="0" smtClean="0">
                <a:solidFill>
                  <a:srgbClr val="99BA32"/>
                </a:solidFill>
                <a:cs typeface="Arial" pitchFamily="34" charset="0"/>
              </a:rPr>
              <a:t>So there really is an opportunity to shape the future </a:t>
            </a:r>
          </a:p>
        </p:txBody>
      </p:sp>
      <p:pic>
        <p:nvPicPr>
          <p:cNvPr id="41989"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41990" name="TextBox 6"/>
          <p:cNvSpPr txBox="1">
            <a:spLocks noChangeArrowheads="1"/>
          </p:cNvSpPr>
          <p:nvPr/>
        </p:nvSpPr>
        <p:spPr bwMode="auto">
          <a:xfrm>
            <a:off x="571500" y="357188"/>
            <a:ext cx="5440363" cy="646112"/>
          </a:xfrm>
          <a:prstGeom prst="rect">
            <a:avLst/>
          </a:prstGeom>
          <a:noFill/>
          <a:ln w="9525">
            <a:noFill/>
            <a:miter lim="800000"/>
            <a:headEnd/>
            <a:tailEnd/>
          </a:ln>
        </p:spPr>
        <p:txBody>
          <a:bodyPr>
            <a:spAutoFit/>
          </a:bodyPr>
          <a:lstStyle/>
          <a:p>
            <a:r>
              <a:rPr lang="en-GB" sz="3600" dirty="0" smtClean="0">
                <a:solidFill>
                  <a:schemeClr val="bg1"/>
                </a:solidFill>
                <a:latin typeface="Arial Narrow" pitchFamily="34" charset="0"/>
              </a:rPr>
              <a:t>Payment by results</a:t>
            </a:r>
            <a:endParaRPr lang="en-GB"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85875"/>
            <a:ext cx="9144000" cy="5643563"/>
          </a:xfrm>
          <a:prstGeom prst="rect">
            <a:avLst/>
          </a:prstGeom>
          <a:solidFill>
            <a:srgbClr val="3636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62125"/>
            <a:ext cx="8501063" cy="4478149"/>
          </a:xfrm>
          <a:prstGeom prst="rect">
            <a:avLst/>
          </a:prstGeom>
          <a:noFill/>
          <a:ln w="9525">
            <a:noFill/>
            <a:miter lim="800000"/>
            <a:headEnd/>
            <a:tailEnd/>
          </a:ln>
        </p:spPr>
        <p:txBody>
          <a:bodyPr>
            <a:spAutoFit/>
          </a:bodyPr>
          <a:lstStyle/>
          <a:p>
            <a:pPr marL="895350" indent="-531813">
              <a:spcBef>
                <a:spcPct val="50000"/>
              </a:spcBef>
              <a:buFont typeface="Arial" pitchFamily="34" charset="0"/>
              <a:buChar char="•"/>
            </a:pPr>
            <a:r>
              <a:rPr lang="en-GB" sz="2800" dirty="0" smtClean="0">
                <a:solidFill>
                  <a:srgbClr val="97BE0D"/>
                </a:solidFill>
                <a:cs typeface="Arial" pitchFamily="34" charset="0"/>
              </a:rPr>
              <a:t>We are a team of more than 1,500 people, a network of staff, volunteers and partners who dedicate their lives to reducing crime and changing lives in hundreds of communities across England and Wales.</a:t>
            </a:r>
          </a:p>
          <a:p>
            <a:pPr marL="1485900" lvl="2" indent="-207963">
              <a:spcBef>
                <a:spcPct val="50000"/>
              </a:spcBef>
              <a:buFont typeface="Arial" pitchFamily="34" charset="0"/>
              <a:buChar char="•"/>
              <a:tabLst>
                <a:tab pos="914400" algn="l"/>
              </a:tabLst>
            </a:pPr>
            <a:endParaRPr lang="en-GB" sz="2800" dirty="0" smtClean="0">
              <a:solidFill>
                <a:srgbClr val="97BE0D"/>
              </a:solidFill>
            </a:endParaRPr>
          </a:p>
          <a:p>
            <a:pPr marL="1485900" lvl="2" indent="-207963">
              <a:spcBef>
                <a:spcPct val="50000"/>
              </a:spcBef>
              <a:buFont typeface="Arial" pitchFamily="34" charset="0"/>
              <a:buChar char="•"/>
              <a:tabLst>
                <a:tab pos="914400" algn="l"/>
              </a:tabLst>
            </a:pPr>
            <a:endParaRPr lang="en-GB" sz="2800" dirty="0" smtClean="0">
              <a:solidFill>
                <a:srgbClr val="97BE0D"/>
              </a:solidFill>
            </a:endParaRPr>
          </a:p>
          <a:p>
            <a:pPr marL="1162050" indent="-457200">
              <a:spcAft>
                <a:spcPts val="600"/>
              </a:spcAft>
              <a:buClr>
                <a:srgbClr val="97BE0D"/>
              </a:buClr>
              <a:defRPr/>
            </a:pPr>
            <a:endParaRPr lang="en-US" sz="2800" dirty="0">
              <a:solidFill>
                <a:schemeClr val="bg1"/>
              </a:solidFill>
            </a:endParaRPr>
          </a:p>
          <a:p>
            <a:pPr marL="457200" indent="-457200">
              <a:buClr>
                <a:srgbClr val="97BE0D"/>
              </a:buClr>
              <a:defRPr/>
            </a:pPr>
            <a:endParaRPr lang="en-US" sz="2800" dirty="0">
              <a:solidFill>
                <a:schemeClr val="bg1"/>
              </a:solidFill>
            </a:endParaRPr>
          </a:p>
        </p:txBody>
      </p:sp>
      <p:pic>
        <p:nvPicPr>
          <p:cNvPr id="8197"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8198" name="Rectangle 5"/>
          <p:cNvSpPr>
            <a:spLocks noChangeArrowheads="1"/>
          </p:cNvSpPr>
          <p:nvPr/>
        </p:nvSpPr>
        <p:spPr bwMode="auto">
          <a:xfrm>
            <a:off x="650182" y="572600"/>
            <a:ext cx="5966698"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Nacro, </a:t>
            </a:r>
            <a:r>
              <a:rPr lang="en-GB" sz="3600" b="1" i="1" dirty="0" smtClean="0">
                <a:solidFill>
                  <a:schemeClr val="bg1"/>
                </a:solidFill>
                <a:latin typeface="Arial Narrow" pitchFamily="34" charset="0"/>
              </a:rPr>
              <a:t>the</a:t>
            </a:r>
            <a:r>
              <a:rPr lang="en-GB" sz="3600" dirty="0" smtClean="0">
                <a:solidFill>
                  <a:schemeClr val="bg1"/>
                </a:solidFill>
                <a:latin typeface="Arial Narrow" pitchFamily="34" charset="0"/>
              </a:rPr>
              <a:t> crime reduction charity</a:t>
            </a:r>
            <a:endParaRPr lang="en-US"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075" name="TextBox 7"/>
          <p:cNvSpPr txBox="1">
            <a:spLocks noChangeArrowheads="1"/>
          </p:cNvSpPr>
          <p:nvPr/>
        </p:nvSpPr>
        <p:spPr bwMode="auto">
          <a:xfrm>
            <a:off x="914400" y="785813"/>
            <a:ext cx="5601816" cy="4001095"/>
          </a:xfrm>
          <a:prstGeom prst="rect">
            <a:avLst/>
          </a:prstGeom>
          <a:noFill/>
          <a:ln w="9525">
            <a:noFill/>
            <a:miter lim="800000"/>
            <a:headEnd/>
            <a:tailEnd/>
          </a:ln>
        </p:spPr>
        <p:txBody>
          <a:bodyPr wrap="square" lIns="0" tIns="0" rIns="0" bIns="0">
            <a:spAutoFit/>
          </a:bodyPr>
          <a:lstStyle/>
          <a:p>
            <a:endParaRPr lang="en-US" sz="3200" dirty="0">
              <a:solidFill>
                <a:schemeClr val="bg1"/>
              </a:solidFill>
              <a:latin typeface="Arial Narrow" pitchFamily="34" charset="0"/>
            </a:endParaRPr>
          </a:p>
          <a:p>
            <a:r>
              <a:rPr lang="en-GB" sz="4800" dirty="0" smtClean="0">
                <a:solidFill>
                  <a:srgbClr val="97BE0D"/>
                </a:solidFill>
                <a:latin typeface="Arial Narrow" pitchFamily="34" charset="0"/>
              </a:rPr>
              <a:t>Nacro – The Crime Reduction Charity</a:t>
            </a:r>
          </a:p>
          <a:p>
            <a:endParaRPr lang="en-GB" sz="3200" dirty="0" smtClean="0">
              <a:solidFill>
                <a:schemeClr val="bg1"/>
              </a:solidFill>
              <a:latin typeface="Arial Narrow" pitchFamily="34" charset="0"/>
            </a:endParaRPr>
          </a:p>
          <a:p>
            <a:endParaRPr lang="en-GB" sz="3200" dirty="0" smtClean="0">
              <a:solidFill>
                <a:schemeClr val="bg1"/>
              </a:solidFill>
              <a:latin typeface="Arial Narrow" pitchFamily="34" charset="0"/>
            </a:endParaRPr>
          </a:p>
          <a:p>
            <a:r>
              <a:rPr lang="en-GB" sz="3200" dirty="0" smtClean="0">
                <a:solidFill>
                  <a:srgbClr val="BABABA"/>
                </a:solidFill>
                <a:latin typeface="Arial Narrow" pitchFamily="34" charset="0"/>
              </a:rPr>
              <a:t>Paul McDowell, Chief Executive</a:t>
            </a:r>
            <a:endParaRPr lang="en-GB" sz="3200" dirty="0">
              <a:solidFill>
                <a:srgbClr val="BABABA"/>
              </a:solidFill>
              <a:latin typeface="Arial Narrow" pitchFamily="34" charset="0"/>
            </a:endParaRPr>
          </a:p>
          <a:p>
            <a:r>
              <a:rPr lang="en-GB" sz="3600" dirty="0" smtClean="0">
                <a:solidFill>
                  <a:srgbClr val="97BE0D"/>
                </a:solidFill>
                <a:latin typeface="Arial Narrow" pitchFamily="34" charset="0"/>
              </a:rPr>
              <a:t>30 </a:t>
            </a:r>
            <a:r>
              <a:rPr lang="en-GB" sz="3600" dirty="0">
                <a:solidFill>
                  <a:srgbClr val="97BE0D"/>
                </a:solidFill>
                <a:latin typeface="Arial Narrow" pitchFamily="34" charset="0"/>
              </a:rPr>
              <a:t>November 2011</a:t>
            </a:r>
            <a:endParaRPr lang="en-GB" sz="3200" dirty="0">
              <a:solidFill>
                <a:schemeClr val="bg1"/>
              </a:solidFill>
              <a:latin typeface="Arial Narrow" pitchFamily="34" charset="0"/>
            </a:endParaRPr>
          </a:p>
        </p:txBody>
      </p:sp>
      <p:pic>
        <p:nvPicPr>
          <p:cNvPr id="3076" name="Picture 8" descr="Nacro logo black&amp;grey.jpg"/>
          <p:cNvPicPr>
            <a:picLocks noChangeAspect="1"/>
          </p:cNvPicPr>
          <p:nvPr/>
        </p:nvPicPr>
        <p:blipFill>
          <a:blip r:embed="rId2"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252889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What we believe…</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285875"/>
            <a:ext cx="9144000" cy="56435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ectangle 12"/>
          <p:cNvSpPr/>
          <p:nvPr/>
        </p:nvSpPr>
        <p:spPr>
          <a:xfrm>
            <a:off x="0" y="0"/>
            <a:ext cx="9144000" cy="1643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4580" name="Rectangle 7"/>
          <p:cNvSpPr>
            <a:spLocks noChangeArrowheads="1"/>
          </p:cNvSpPr>
          <p:nvPr/>
        </p:nvSpPr>
        <p:spPr bwMode="auto">
          <a:xfrm>
            <a:off x="142875" y="1762125"/>
            <a:ext cx="8501063" cy="4690515"/>
          </a:xfrm>
          <a:prstGeom prst="rect">
            <a:avLst/>
          </a:prstGeom>
          <a:noFill/>
          <a:ln w="9525">
            <a:noFill/>
            <a:miter lim="800000"/>
            <a:headEnd/>
            <a:tailEnd/>
          </a:ln>
        </p:spPr>
        <p:txBody>
          <a:bodyPr>
            <a:spAutoFit/>
          </a:bodyPr>
          <a:lstStyle/>
          <a:p>
            <a:pPr marL="898525" indent="-534988">
              <a:lnSpc>
                <a:spcPct val="80000"/>
              </a:lnSpc>
              <a:spcBef>
                <a:spcPts val="1200"/>
              </a:spcBef>
              <a:buFontTx/>
              <a:buChar char="•"/>
            </a:pPr>
            <a:endParaRPr lang="en-GB" sz="2800" dirty="0" smtClean="0">
              <a:solidFill>
                <a:srgbClr val="97BE0D"/>
              </a:solidFill>
            </a:endParaRPr>
          </a:p>
          <a:p>
            <a:pPr marL="898525" indent="-534988">
              <a:lnSpc>
                <a:spcPct val="80000"/>
              </a:lnSpc>
              <a:spcBef>
                <a:spcPts val="1200"/>
              </a:spcBef>
              <a:buFontTx/>
              <a:buChar char="•"/>
            </a:pPr>
            <a:r>
              <a:rPr lang="en-GB" sz="2800" dirty="0" smtClean="0">
                <a:solidFill>
                  <a:srgbClr val="97BE0D"/>
                </a:solidFill>
                <a:cs typeface="Arial" pitchFamily="34" charset="0"/>
              </a:rPr>
              <a:t>We exist because of the devastating affect  crime has on individuals &amp; communities. It creates victims, shortens lives, divides communities, builds fear &amp; hostility, &amp; stifles opportunity. </a:t>
            </a:r>
          </a:p>
          <a:p>
            <a:pPr marL="898525" indent="-534988">
              <a:lnSpc>
                <a:spcPct val="80000"/>
              </a:lnSpc>
              <a:spcBef>
                <a:spcPts val="1200"/>
              </a:spcBef>
              <a:buFontTx/>
              <a:buChar char="•"/>
            </a:pPr>
            <a:endParaRPr lang="en-GB" sz="2800" dirty="0" smtClean="0">
              <a:solidFill>
                <a:srgbClr val="97BE0D"/>
              </a:solidFill>
              <a:cs typeface="Arial" pitchFamily="34" charset="0"/>
            </a:endParaRPr>
          </a:p>
          <a:p>
            <a:pPr marL="898525" indent="-534988">
              <a:lnSpc>
                <a:spcPct val="80000"/>
              </a:lnSpc>
              <a:spcBef>
                <a:spcPts val="1200"/>
              </a:spcBef>
              <a:buFontTx/>
              <a:buChar char="•"/>
            </a:pPr>
            <a:r>
              <a:rPr lang="en-GB" sz="2800" dirty="0" smtClean="0">
                <a:solidFill>
                  <a:srgbClr val="97BE0D"/>
                </a:solidFill>
                <a:cs typeface="Arial" pitchFamily="34" charset="0"/>
              </a:rPr>
              <a:t>Once you’re involved in crime, it can be difficult to get out.  Once you’ve been a victim of crime, it can stay with you forever. But people do have the capacity to change, and communities can be brought closer together.</a:t>
            </a:r>
            <a:endParaRPr lang="en-US" sz="2800" dirty="0">
              <a:solidFill>
                <a:schemeClr val="bg1"/>
              </a:solidFill>
              <a:cs typeface="Arial" pitchFamily="34" charset="0"/>
            </a:endParaRPr>
          </a:p>
        </p:txBody>
      </p:sp>
      <p:pic>
        <p:nvPicPr>
          <p:cNvPr id="8197" name="Picture 8" descr="Nacro logo black&amp;grey.jpg"/>
          <p:cNvPicPr>
            <a:picLocks noChangeAspect="1"/>
          </p:cNvPicPr>
          <p:nvPr/>
        </p:nvPicPr>
        <p:blipFill>
          <a:blip r:embed="rId2" cstate="print"/>
          <a:srcRect l="-162" t="238" r="484" b="3259"/>
          <a:stretch>
            <a:fillRect/>
          </a:stretch>
        </p:blipFill>
        <p:spPr bwMode="auto">
          <a:xfrm rot="810510">
            <a:off x="7848600" y="69850"/>
            <a:ext cx="1006475" cy="1384300"/>
          </a:xfrm>
          <a:prstGeom prst="rect">
            <a:avLst/>
          </a:prstGeom>
          <a:noFill/>
          <a:ln w="9525">
            <a:noFill/>
            <a:miter lim="800000"/>
            <a:headEnd/>
            <a:tailEnd/>
          </a:ln>
        </p:spPr>
      </p:pic>
      <p:sp>
        <p:nvSpPr>
          <p:cNvPr id="8198" name="Rectangle 5"/>
          <p:cNvSpPr>
            <a:spLocks noChangeArrowheads="1"/>
          </p:cNvSpPr>
          <p:nvPr/>
        </p:nvSpPr>
        <p:spPr bwMode="auto">
          <a:xfrm>
            <a:off x="650182" y="572600"/>
            <a:ext cx="1824538" cy="646331"/>
          </a:xfrm>
          <a:prstGeom prst="rect">
            <a:avLst/>
          </a:prstGeom>
          <a:noFill/>
          <a:ln w="9525">
            <a:noFill/>
            <a:miter lim="800000"/>
            <a:headEnd/>
            <a:tailEnd/>
          </a:ln>
        </p:spPr>
        <p:txBody>
          <a:bodyPr wrap="none">
            <a:spAutoFit/>
          </a:bodyPr>
          <a:lstStyle/>
          <a:p>
            <a:r>
              <a:rPr lang="en-GB" sz="3600" dirty="0" smtClean="0">
                <a:solidFill>
                  <a:schemeClr val="bg1"/>
                </a:solidFill>
                <a:latin typeface="Arial Narrow" pitchFamily="34" charset="0"/>
              </a:rPr>
              <a:t>Our belief</a:t>
            </a:r>
            <a:endParaRPr lang="en-US" sz="3600" dirty="0">
              <a:solidFill>
                <a:schemeClr val="bg1"/>
              </a:solidFill>
              <a:latin typeface="Arial Narrow" pitchFamily="34" charset="0"/>
            </a:endParaRPr>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252889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Our mission…</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dirty="0"/>
          </a:p>
        </p:txBody>
      </p:sp>
      <p:sp>
        <p:nvSpPr>
          <p:cNvPr id="7171" name="TextBox 7"/>
          <p:cNvSpPr txBox="1">
            <a:spLocks noChangeArrowheads="1"/>
          </p:cNvSpPr>
          <p:nvPr/>
        </p:nvSpPr>
        <p:spPr bwMode="auto">
          <a:xfrm>
            <a:off x="1043607" y="692151"/>
            <a:ext cx="5688633" cy="3452227"/>
          </a:xfrm>
          <a:prstGeom prst="rect">
            <a:avLst/>
          </a:prstGeom>
          <a:noFill/>
          <a:ln w="9525">
            <a:noFill/>
            <a:miter lim="800000"/>
            <a:headEnd/>
            <a:tailEnd/>
          </a:ln>
        </p:spPr>
        <p:txBody>
          <a:bodyPr wrap="square" lIns="0" tIns="0" rIns="0" bIns="0">
            <a:spAutoFit/>
          </a:bodyPr>
          <a:lstStyle/>
          <a:p>
            <a:endParaRPr lang="en-GB" sz="4800" dirty="0" smtClean="0">
              <a:solidFill>
                <a:srgbClr val="97BE0D"/>
              </a:solidFill>
              <a:latin typeface="Arial Narrow" pitchFamily="34" charset="0"/>
            </a:endParaRPr>
          </a:p>
          <a:p>
            <a:r>
              <a:rPr lang="en-GB" sz="6000" dirty="0" smtClean="0">
                <a:solidFill>
                  <a:srgbClr val="97BE0D"/>
                </a:solidFill>
                <a:latin typeface="Arial Narrow" pitchFamily="34" charset="0"/>
              </a:rPr>
              <a:t>….reduce crime</a:t>
            </a:r>
          </a:p>
          <a:p>
            <a:r>
              <a:rPr lang="en-GB" sz="6000" dirty="0" smtClean="0">
                <a:solidFill>
                  <a:srgbClr val="97BE0D"/>
                </a:solidFill>
                <a:latin typeface="Arial Narrow" pitchFamily="34" charset="0"/>
              </a:rPr>
              <a:t>change lives….</a:t>
            </a:r>
          </a:p>
          <a:p>
            <a:pPr>
              <a:spcBef>
                <a:spcPts val="1000"/>
              </a:spcBef>
            </a:pPr>
            <a:endParaRPr lang="en-GB" sz="4800" dirty="0">
              <a:solidFill>
                <a:srgbClr val="97BE0D"/>
              </a:solidFill>
              <a:latin typeface="Arial Narrow" pitchFamily="34" charset="0"/>
            </a:endParaRPr>
          </a:p>
        </p:txBody>
      </p:sp>
      <p:pic>
        <p:nvPicPr>
          <p:cNvPr id="7172" name="Picture 8" descr="Nacro logo black&amp;grey.jpg"/>
          <p:cNvPicPr>
            <a:picLocks noChangeAspect="1"/>
          </p:cNvPicPr>
          <p:nvPr/>
        </p:nvPicPr>
        <p:blipFill>
          <a:blip r:embed="rId3" cstate="print"/>
          <a:srcRect l="-162" t="238" r="484" b="3259"/>
          <a:stretch>
            <a:fillRect/>
          </a:stretch>
        </p:blipFill>
        <p:spPr bwMode="auto">
          <a:xfrm rot="810510">
            <a:off x="6289675" y="3200400"/>
            <a:ext cx="2463800" cy="338772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6544</TotalTime>
  <Words>2042</Words>
  <Application>Microsoft Office PowerPoint</Application>
  <PresentationFormat>On-screen Show (4:3)</PresentationFormat>
  <Paragraphs>299</Paragraphs>
  <Slides>50</Slides>
  <Notes>25</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Custom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vector>
  </TitlesOfParts>
  <Company>NACRO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stoadmin</cp:lastModifiedBy>
  <cp:revision>917</cp:revision>
  <dcterms:modified xsi:type="dcterms:W3CDTF">2011-11-29T16:14:37Z</dcterms:modified>
</cp:coreProperties>
</file>