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handoutMasterIdLst>
    <p:handoutMasterId r:id="rId52"/>
  </p:handoutMasterIdLst>
  <p:sldIdLst>
    <p:sldId id="256" r:id="rId2"/>
    <p:sldId id="422" r:id="rId3"/>
    <p:sldId id="390" r:id="rId4"/>
    <p:sldId id="372" r:id="rId5"/>
    <p:sldId id="373" r:id="rId6"/>
    <p:sldId id="399" r:id="rId7"/>
    <p:sldId id="393" r:id="rId8"/>
    <p:sldId id="394" r:id="rId9"/>
    <p:sldId id="395" r:id="rId10"/>
    <p:sldId id="432" r:id="rId11"/>
    <p:sldId id="423" r:id="rId12"/>
    <p:sldId id="424" r:id="rId13"/>
    <p:sldId id="425" r:id="rId14"/>
    <p:sldId id="428" r:id="rId15"/>
    <p:sldId id="429" r:id="rId16"/>
    <p:sldId id="431" r:id="rId17"/>
    <p:sldId id="262" r:id="rId18"/>
    <p:sldId id="345" r:id="rId19"/>
    <p:sldId id="322" r:id="rId20"/>
    <p:sldId id="324" r:id="rId21"/>
    <p:sldId id="288" r:id="rId22"/>
    <p:sldId id="289" r:id="rId23"/>
    <p:sldId id="290" r:id="rId24"/>
    <p:sldId id="337" r:id="rId25"/>
    <p:sldId id="263" r:id="rId26"/>
    <p:sldId id="441" r:id="rId27"/>
    <p:sldId id="443" r:id="rId28"/>
    <p:sldId id="445" r:id="rId29"/>
    <p:sldId id="342" r:id="rId30"/>
    <p:sldId id="367" r:id="rId31"/>
    <p:sldId id="368" r:id="rId32"/>
    <p:sldId id="389" r:id="rId33"/>
    <p:sldId id="351" r:id="rId34"/>
    <p:sldId id="440" r:id="rId35"/>
    <p:sldId id="392" r:id="rId36"/>
    <p:sldId id="435" r:id="rId37"/>
    <p:sldId id="436" r:id="rId38"/>
    <p:sldId id="437" r:id="rId39"/>
    <p:sldId id="400" r:id="rId40"/>
    <p:sldId id="401" r:id="rId41"/>
    <p:sldId id="402" r:id="rId42"/>
    <p:sldId id="403" r:id="rId43"/>
    <p:sldId id="404" r:id="rId44"/>
    <p:sldId id="405" r:id="rId45"/>
    <p:sldId id="406" r:id="rId46"/>
    <p:sldId id="408" r:id="rId47"/>
    <p:sldId id="409" r:id="rId48"/>
    <p:sldId id="407" r:id="rId49"/>
    <p:sldId id="438" r:id="rId50"/>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Source Sans Pro Light" pitchFamily="127" charset="0"/>
        <a:ea typeface="ヒラギノ角ゴ Pro W3" charset="-128"/>
        <a:cs typeface="+mn-cs"/>
      </a:defRPr>
    </a:lvl1pPr>
    <a:lvl2pPr marL="457200" algn="l" rtl="0" eaLnBrk="0" fontAlgn="base" hangingPunct="0">
      <a:spcBef>
        <a:spcPct val="0"/>
      </a:spcBef>
      <a:spcAft>
        <a:spcPct val="0"/>
      </a:spcAft>
      <a:defRPr kern="1200">
        <a:solidFill>
          <a:schemeClr val="tx1"/>
        </a:solidFill>
        <a:latin typeface="Source Sans Pro Light" pitchFamily="127" charset="0"/>
        <a:ea typeface="ヒラギノ角ゴ Pro W3" charset="-128"/>
        <a:cs typeface="+mn-cs"/>
      </a:defRPr>
    </a:lvl2pPr>
    <a:lvl3pPr marL="914400" algn="l" rtl="0" eaLnBrk="0" fontAlgn="base" hangingPunct="0">
      <a:spcBef>
        <a:spcPct val="0"/>
      </a:spcBef>
      <a:spcAft>
        <a:spcPct val="0"/>
      </a:spcAft>
      <a:defRPr kern="1200">
        <a:solidFill>
          <a:schemeClr val="tx1"/>
        </a:solidFill>
        <a:latin typeface="Source Sans Pro Light" pitchFamily="127" charset="0"/>
        <a:ea typeface="ヒラギノ角ゴ Pro W3" charset="-128"/>
        <a:cs typeface="+mn-cs"/>
      </a:defRPr>
    </a:lvl3pPr>
    <a:lvl4pPr marL="1371600" algn="l" rtl="0" eaLnBrk="0" fontAlgn="base" hangingPunct="0">
      <a:spcBef>
        <a:spcPct val="0"/>
      </a:spcBef>
      <a:spcAft>
        <a:spcPct val="0"/>
      </a:spcAft>
      <a:defRPr kern="1200">
        <a:solidFill>
          <a:schemeClr val="tx1"/>
        </a:solidFill>
        <a:latin typeface="Source Sans Pro Light" pitchFamily="127" charset="0"/>
        <a:ea typeface="ヒラギノ角ゴ Pro W3" charset="-128"/>
        <a:cs typeface="+mn-cs"/>
      </a:defRPr>
    </a:lvl4pPr>
    <a:lvl5pPr marL="1828800" algn="l" rtl="0" eaLnBrk="0" fontAlgn="base" hangingPunct="0">
      <a:spcBef>
        <a:spcPct val="0"/>
      </a:spcBef>
      <a:spcAft>
        <a:spcPct val="0"/>
      </a:spcAft>
      <a:defRPr kern="1200">
        <a:solidFill>
          <a:schemeClr val="tx1"/>
        </a:solidFill>
        <a:latin typeface="Source Sans Pro Light" pitchFamily="127" charset="0"/>
        <a:ea typeface="ヒラギノ角ゴ Pro W3" charset="-128"/>
        <a:cs typeface="+mn-cs"/>
      </a:defRPr>
    </a:lvl5pPr>
    <a:lvl6pPr marL="2286000" algn="l" defTabSz="914400" rtl="0" eaLnBrk="1" latinLnBrk="0" hangingPunct="1">
      <a:defRPr kern="1200">
        <a:solidFill>
          <a:schemeClr val="tx1"/>
        </a:solidFill>
        <a:latin typeface="Source Sans Pro Light" pitchFamily="127" charset="0"/>
        <a:ea typeface="ヒラギノ角ゴ Pro W3" charset="-128"/>
        <a:cs typeface="+mn-cs"/>
      </a:defRPr>
    </a:lvl6pPr>
    <a:lvl7pPr marL="2743200" algn="l" defTabSz="914400" rtl="0" eaLnBrk="1" latinLnBrk="0" hangingPunct="1">
      <a:defRPr kern="1200">
        <a:solidFill>
          <a:schemeClr val="tx1"/>
        </a:solidFill>
        <a:latin typeface="Source Sans Pro Light" pitchFamily="127" charset="0"/>
        <a:ea typeface="ヒラギノ角ゴ Pro W3" charset="-128"/>
        <a:cs typeface="+mn-cs"/>
      </a:defRPr>
    </a:lvl7pPr>
    <a:lvl8pPr marL="3200400" algn="l" defTabSz="914400" rtl="0" eaLnBrk="1" latinLnBrk="0" hangingPunct="1">
      <a:defRPr kern="1200">
        <a:solidFill>
          <a:schemeClr val="tx1"/>
        </a:solidFill>
        <a:latin typeface="Source Sans Pro Light" pitchFamily="127" charset="0"/>
        <a:ea typeface="ヒラギノ角ゴ Pro W3" charset="-128"/>
        <a:cs typeface="+mn-cs"/>
      </a:defRPr>
    </a:lvl8pPr>
    <a:lvl9pPr marL="3657600" algn="l" defTabSz="914400" rtl="0" eaLnBrk="1" latinLnBrk="0" hangingPunct="1">
      <a:defRPr kern="1200">
        <a:solidFill>
          <a:schemeClr val="tx1"/>
        </a:solidFill>
        <a:latin typeface="Source Sans Pro Light" pitchFamily="127"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a Rappaport" initials="" lastIdx="23" clrIdx="0"/>
  <p:cmAuthor id="1" name="Ruth Helman" initials="RH" lastIdx="5" clrIdx="1"/>
  <p:cmAuthor id="2" name="Carol" initials="C" lastIdx="3"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4D7C"/>
    <a:srgbClr val="E27F26"/>
    <a:srgbClr val="74C4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0" autoAdjust="0"/>
    <p:restoredTop sz="94649" autoAdjust="0"/>
  </p:normalViewPr>
  <p:slideViewPr>
    <p:cSldViewPr snapToGrid="0">
      <p:cViewPr varScale="1">
        <p:scale>
          <a:sx n="106" d="100"/>
          <a:sy n="106" d="100"/>
        </p:scale>
        <p:origin x="1122" y="108"/>
      </p:cViewPr>
      <p:guideLst>
        <p:guide orient="horz" pos="2160"/>
        <p:guide pos="2880"/>
      </p:guideLst>
    </p:cSldViewPr>
  </p:slideViewPr>
  <p:outlineViewPr>
    <p:cViewPr>
      <p:scale>
        <a:sx n="33" d="100"/>
        <a:sy n="33" d="100"/>
      </p:scale>
      <p:origin x="27536" y="14592"/>
    </p:cViewPr>
  </p:outlineViewPr>
  <p:notesTextViewPr>
    <p:cViewPr>
      <p:scale>
        <a:sx n="150" d="100"/>
        <a:sy n="150" d="100"/>
      </p:scale>
      <p:origin x="0" y="0"/>
    </p:cViewPr>
  </p:notesTextViewPr>
  <p:sorterViewPr>
    <p:cViewPr>
      <p:scale>
        <a:sx n="100" d="100"/>
        <a:sy n="100" d="100"/>
      </p:scale>
      <p:origin x="0" y="6880"/>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wrap="square" lIns="93177" tIns="46589" rIns="93177" bIns="46589" numCol="1" anchor="t" anchorCtr="0" compatLnSpc="1">
            <a:prstTxWarp prst="textNoShape">
              <a:avLst/>
            </a:prstTxWarp>
          </a:bodyPr>
          <a:lstStyle>
            <a:lvl1pPr algn="r" eaLnBrk="1" hangingPunct="1">
              <a:defRPr sz="1200">
                <a:latin typeface="Calibri" pitchFamily="34" charset="0"/>
              </a:defRPr>
            </a:lvl1pPr>
          </a:lstStyle>
          <a:p>
            <a:pPr>
              <a:defRPr/>
            </a:pPr>
            <a:fld id="{896F660C-F2FC-4422-9802-C4BA1338CA3E}" type="datetimeFigureOut">
              <a:rPr lang="en-US" altLang="en-US"/>
              <a:pPr>
                <a:defRPr/>
              </a:pPr>
              <a:t>9/27/2016</a:t>
            </a:fld>
            <a:endParaRPr lang="en-US" alt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itchFamily="34" charset="0"/>
              </a:defRPr>
            </a:lvl1pPr>
          </a:lstStyle>
          <a:p>
            <a:pPr>
              <a:defRPr/>
            </a:pPr>
            <a:fld id="{9FDF9D97-4933-451F-BFDC-39C7A09C282D}" type="slidenum">
              <a:rPr lang="en-US" altLang="en-US"/>
              <a:pPr>
                <a:defRPr/>
              </a:pPr>
              <a:t>‹#›</a:t>
            </a:fld>
            <a:endParaRPr lang="en-US" altLang="en-US" dirty="0"/>
          </a:p>
        </p:txBody>
      </p:sp>
    </p:spTree>
    <p:extLst>
      <p:ext uri="{BB962C8B-B14F-4D97-AF65-F5344CB8AC3E}">
        <p14:creationId xmlns:p14="http://schemas.microsoft.com/office/powerpoint/2010/main" val="40336404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Source Sans Pro Light" charset="0"/>
                <a:ea typeface="ヒラギノ角ゴ Pro W3" charset="0"/>
                <a:cs typeface="ヒラギノ角ゴ Pro W3" charset="0"/>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a:lvl1pPr>
          </a:lstStyle>
          <a:p>
            <a:pPr>
              <a:defRPr/>
            </a:pPr>
            <a:fld id="{4A88BBB6-4854-48FF-8247-C2BA431EA4BD}" type="datetimeFigureOut">
              <a:rPr lang="en-US" altLang="en-US"/>
              <a:pPr>
                <a:defRPr/>
              </a:pPr>
              <a:t>9/27/2016</a:t>
            </a:fld>
            <a:endParaRPr lang="en-US" alt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Source Sans Pro Light" charset="0"/>
                <a:ea typeface="ヒラギノ角ゴ Pro W3" charset="0"/>
                <a:cs typeface="ヒラギノ角ゴ Pro W3" charset="0"/>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a:lvl1pPr>
          </a:lstStyle>
          <a:p>
            <a:pPr>
              <a:defRPr/>
            </a:pPr>
            <a:fld id="{F5A5F489-A08E-48BF-B7BC-4CFE3D618E4F}" type="slidenum">
              <a:rPr lang="en-US" altLang="en-US"/>
              <a:pPr>
                <a:defRPr/>
              </a:pPr>
              <a:t>‹#›</a:t>
            </a:fld>
            <a:endParaRPr lang="en-US" altLang="en-US" dirty="0"/>
          </a:p>
        </p:txBody>
      </p:sp>
    </p:spTree>
    <p:extLst>
      <p:ext uri="{BB962C8B-B14F-4D97-AF65-F5344CB8AC3E}">
        <p14:creationId xmlns:p14="http://schemas.microsoft.com/office/powerpoint/2010/main" val="1476783727"/>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Q65</a:t>
            </a:r>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Source Sans Pro Light" pitchFamily="127" charset="0"/>
                <a:ea typeface="ヒラギノ角ゴ Pro W3" charset="-128"/>
              </a:defRPr>
            </a:lvl1pPr>
            <a:lvl2pPr marL="757066" indent="-291179">
              <a:defRPr>
                <a:solidFill>
                  <a:schemeClr val="tx1"/>
                </a:solidFill>
                <a:latin typeface="Source Sans Pro Light" pitchFamily="127" charset="0"/>
                <a:ea typeface="ヒラギノ角ゴ Pro W3" charset="-128"/>
              </a:defRPr>
            </a:lvl2pPr>
            <a:lvl3pPr marL="1164717" indent="-232943">
              <a:defRPr>
                <a:solidFill>
                  <a:schemeClr val="tx1"/>
                </a:solidFill>
                <a:latin typeface="Source Sans Pro Light" pitchFamily="127" charset="0"/>
                <a:ea typeface="ヒラギノ角ゴ Pro W3" charset="-128"/>
              </a:defRPr>
            </a:lvl3pPr>
            <a:lvl4pPr marL="1630604" indent="-232943">
              <a:defRPr>
                <a:solidFill>
                  <a:schemeClr val="tx1"/>
                </a:solidFill>
                <a:latin typeface="Source Sans Pro Light" pitchFamily="127" charset="0"/>
                <a:ea typeface="ヒラギノ角ゴ Pro W3" charset="-128"/>
              </a:defRPr>
            </a:lvl4pPr>
            <a:lvl5pPr marL="2096491" indent="-232943">
              <a:defRPr>
                <a:solidFill>
                  <a:schemeClr val="tx1"/>
                </a:solidFill>
                <a:latin typeface="Source Sans Pro Light" pitchFamily="127" charset="0"/>
                <a:ea typeface="ヒラギノ角ゴ Pro W3" charset="-128"/>
              </a:defRPr>
            </a:lvl5pPr>
            <a:lvl6pPr marL="2562377" indent="-232943" eaLnBrk="0" fontAlgn="base" hangingPunct="0">
              <a:spcBef>
                <a:spcPct val="0"/>
              </a:spcBef>
              <a:spcAft>
                <a:spcPct val="0"/>
              </a:spcAft>
              <a:defRPr>
                <a:solidFill>
                  <a:schemeClr val="tx1"/>
                </a:solidFill>
                <a:latin typeface="Source Sans Pro Light" pitchFamily="127" charset="0"/>
                <a:ea typeface="ヒラギノ角ゴ Pro W3" charset="-128"/>
              </a:defRPr>
            </a:lvl6pPr>
            <a:lvl7pPr marL="3028264" indent="-232943" eaLnBrk="0" fontAlgn="base" hangingPunct="0">
              <a:spcBef>
                <a:spcPct val="0"/>
              </a:spcBef>
              <a:spcAft>
                <a:spcPct val="0"/>
              </a:spcAft>
              <a:defRPr>
                <a:solidFill>
                  <a:schemeClr val="tx1"/>
                </a:solidFill>
                <a:latin typeface="Source Sans Pro Light" pitchFamily="127" charset="0"/>
                <a:ea typeface="ヒラギノ角ゴ Pro W3" charset="-128"/>
              </a:defRPr>
            </a:lvl7pPr>
            <a:lvl8pPr marL="3494151" indent="-232943" eaLnBrk="0" fontAlgn="base" hangingPunct="0">
              <a:spcBef>
                <a:spcPct val="0"/>
              </a:spcBef>
              <a:spcAft>
                <a:spcPct val="0"/>
              </a:spcAft>
              <a:defRPr>
                <a:solidFill>
                  <a:schemeClr val="tx1"/>
                </a:solidFill>
                <a:latin typeface="Source Sans Pro Light" pitchFamily="127" charset="0"/>
                <a:ea typeface="ヒラギノ角ゴ Pro W3" charset="-128"/>
              </a:defRPr>
            </a:lvl8pPr>
            <a:lvl9pPr marL="3960038" indent="-232943" eaLnBrk="0" fontAlgn="base" hangingPunct="0">
              <a:spcBef>
                <a:spcPct val="0"/>
              </a:spcBef>
              <a:spcAft>
                <a:spcPct val="0"/>
              </a:spcAft>
              <a:defRPr>
                <a:solidFill>
                  <a:schemeClr val="tx1"/>
                </a:solidFill>
                <a:latin typeface="Source Sans Pro Light" pitchFamily="127" charset="0"/>
                <a:ea typeface="ヒラギノ角ゴ Pro W3" charset="-128"/>
              </a:defRPr>
            </a:lvl9pPr>
          </a:lstStyle>
          <a:p>
            <a:fld id="{6DCB7F32-F8E2-4830-B18B-98683AF3D0EF}" type="slidenum">
              <a:rPr lang="en-US" altLang="en-US" smtClean="0"/>
              <a:pPr/>
              <a:t>14</a:t>
            </a:fld>
            <a:endParaRPr lang="en-US" altLang="en-US" dirty="0" smtClean="0"/>
          </a:p>
        </p:txBody>
      </p:sp>
    </p:spTree>
    <p:extLst>
      <p:ext uri="{BB962C8B-B14F-4D97-AF65-F5344CB8AC3E}">
        <p14:creationId xmlns:p14="http://schemas.microsoft.com/office/powerpoint/2010/main" val="2080716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Q65</a:t>
            </a:r>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Source Sans Pro Light" pitchFamily="127" charset="0"/>
                <a:ea typeface="ヒラギノ角ゴ Pro W3" charset="-128"/>
              </a:defRPr>
            </a:lvl1pPr>
            <a:lvl2pPr marL="757066" indent="-291179">
              <a:defRPr>
                <a:solidFill>
                  <a:schemeClr val="tx1"/>
                </a:solidFill>
                <a:latin typeface="Source Sans Pro Light" pitchFamily="127" charset="0"/>
                <a:ea typeface="ヒラギノ角ゴ Pro W3" charset="-128"/>
              </a:defRPr>
            </a:lvl2pPr>
            <a:lvl3pPr marL="1164717" indent="-232943">
              <a:defRPr>
                <a:solidFill>
                  <a:schemeClr val="tx1"/>
                </a:solidFill>
                <a:latin typeface="Source Sans Pro Light" pitchFamily="127" charset="0"/>
                <a:ea typeface="ヒラギノ角ゴ Pro W3" charset="-128"/>
              </a:defRPr>
            </a:lvl3pPr>
            <a:lvl4pPr marL="1630604" indent="-232943">
              <a:defRPr>
                <a:solidFill>
                  <a:schemeClr val="tx1"/>
                </a:solidFill>
                <a:latin typeface="Source Sans Pro Light" pitchFamily="127" charset="0"/>
                <a:ea typeface="ヒラギノ角ゴ Pro W3" charset="-128"/>
              </a:defRPr>
            </a:lvl4pPr>
            <a:lvl5pPr marL="2096491" indent="-232943">
              <a:defRPr>
                <a:solidFill>
                  <a:schemeClr val="tx1"/>
                </a:solidFill>
                <a:latin typeface="Source Sans Pro Light" pitchFamily="127" charset="0"/>
                <a:ea typeface="ヒラギノ角ゴ Pro W3" charset="-128"/>
              </a:defRPr>
            </a:lvl5pPr>
            <a:lvl6pPr marL="2562377" indent="-232943" eaLnBrk="0" fontAlgn="base" hangingPunct="0">
              <a:spcBef>
                <a:spcPct val="0"/>
              </a:spcBef>
              <a:spcAft>
                <a:spcPct val="0"/>
              </a:spcAft>
              <a:defRPr>
                <a:solidFill>
                  <a:schemeClr val="tx1"/>
                </a:solidFill>
                <a:latin typeface="Source Sans Pro Light" pitchFamily="127" charset="0"/>
                <a:ea typeface="ヒラギノ角ゴ Pro W3" charset="-128"/>
              </a:defRPr>
            </a:lvl6pPr>
            <a:lvl7pPr marL="3028264" indent="-232943" eaLnBrk="0" fontAlgn="base" hangingPunct="0">
              <a:spcBef>
                <a:spcPct val="0"/>
              </a:spcBef>
              <a:spcAft>
                <a:spcPct val="0"/>
              </a:spcAft>
              <a:defRPr>
                <a:solidFill>
                  <a:schemeClr val="tx1"/>
                </a:solidFill>
                <a:latin typeface="Source Sans Pro Light" pitchFamily="127" charset="0"/>
                <a:ea typeface="ヒラギノ角ゴ Pro W3" charset="-128"/>
              </a:defRPr>
            </a:lvl7pPr>
            <a:lvl8pPr marL="3494151" indent="-232943" eaLnBrk="0" fontAlgn="base" hangingPunct="0">
              <a:spcBef>
                <a:spcPct val="0"/>
              </a:spcBef>
              <a:spcAft>
                <a:spcPct val="0"/>
              </a:spcAft>
              <a:defRPr>
                <a:solidFill>
                  <a:schemeClr val="tx1"/>
                </a:solidFill>
                <a:latin typeface="Source Sans Pro Light" pitchFamily="127" charset="0"/>
                <a:ea typeface="ヒラギノ角ゴ Pro W3" charset="-128"/>
              </a:defRPr>
            </a:lvl8pPr>
            <a:lvl9pPr marL="3960038" indent="-232943" eaLnBrk="0" fontAlgn="base" hangingPunct="0">
              <a:spcBef>
                <a:spcPct val="0"/>
              </a:spcBef>
              <a:spcAft>
                <a:spcPct val="0"/>
              </a:spcAft>
              <a:defRPr>
                <a:solidFill>
                  <a:schemeClr val="tx1"/>
                </a:solidFill>
                <a:latin typeface="Source Sans Pro Light" pitchFamily="127" charset="0"/>
                <a:ea typeface="ヒラギノ角ゴ Pro W3" charset="-128"/>
              </a:defRPr>
            </a:lvl9pPr>
          </a:lstStyle>
          <a:p>
            <a:fld id="{C66B7E34-D2C0-4B08-9E98-92F1825E16B5}" type="slidenum">
              <a:rPr lang="en-US" altLang="en-US" smtClean="0"/>
              <a:pPr/>
              <a:t>15</a:t>
            </a:fld>
            <a:endParaRPr lang="en-US" altLang="en-US" dirty="0" smtClean="0"/>
          </a:p>
        </p:txBody>
      </p:sp>
    </p:spTree>
    <p:extLst>
      <p:ext uri="{BB962C8B-B14F-4D97-AF65-F5344CB8AC3E}">
        <p14:creationId xmlns:p14="http://schemas.microsoft.com/office/powerpoint/2010/main" val="20643006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Q17</a:t>
            </a:r>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Source Sans Pro Light" pitchFamily="127" charset="0"/>
                <a:ea typeface="ヒラギノ角ゴ Pro W3" charset="-128"/>
              </a:defRPr>
            </a:lvl1pPr>
            <a:lvl2pPr marL="757066" indent="-291179">
              <a:defRPr>
                <a:solidFill>
                  <a:schemeClr val="tx1"/>
                </a:solidFill>
                <a:latin typeface="Source Sans Pro Light" pitchFamily="127" charset="0"/>
                <a:ea typeface="ヒラギノ角ゴ Pro W3" charset="-128"/>
              </a:defRPr>
            </a:lvl2pPr>
            <a:lvl3pPr marL="1164717" indent="-232943">
              <a:defRPr>
                <a:solidFill>
                  <a:schemeClr val="tx1"/>
                </a:solidFill>
                <a:latin typeface="Source Sans Pro Light" pitchFamily="127" charset="0"/>
                <a:ea typeface="ヒラギノ角ゴ Pro W3" charset="-128"/>
              </a:defRPr>
            </a:lvl3pPr>
            <a:lvl4pPr marL="1630604" indent="-232943">
              <a:defRPr>
                <a:solidFill>
                  <a:schemeClr val="tx1"/>
                </a:solidFill>
                <a:latin typeface="Source Sans Pro Light" pitchFamily="127" charset="0"/>
                <a:ea typeface="ヒラギノ角ゴ Pro W3" charset="-128"/>
              </a:defRPr>
            </a:lvl4pPr>
            <a:lvl5pPr marL="2096491" indent="-232943">
              <a:defRPr>
                <a:solidFill>
                  <a:schemeClr val="tx1"/>
                </a:solidFill>
                <a:latin typeface="Source Sans Pro Light" pitchFamily="127" charset="0"/>
                <a:ea typeface="ヒラギノ角ゴ Pro W3" charset="-128"/>
              </a:defRPr>
            </a:lvl5pPr>
            <a:lvl6pPr marL="2562377" indent="-232943" eaLnBrk="0" fontAlgn="base" hangingPunct="0">
              <a:spcBef>
                <a:spcPct val="0"/>
              </a:spcBef>
              <a:spcAft>
                <a:spcPct val="0"/>
              </a:spcAft>
              <a:defRPr>
                <a:solidFill>
                  <a:schemeClr val="tx1"/>
                </a:solidFill>
                <a:latin typeface="Source Sans Pro Light" pitchFamily="127" charset="0"/>
                <a:ea typeface="ヒラギノ角ゴ Pro W3" charset="-128"/>
              </a:defRPr>
            </a:lvl6pPr>
            <a:lvl7pPr marL="3028264" indent="-232943" eaLnBrk="0" fontAlgn="base" hangingPunct="0">
              <a:spcBef>
                <a:spcPct val="0"/>
              </a:spcBef>
              <a:spcAft>
                <a:spcPct val="0"/>
              </a:spcAft>
              <a:defRPr>
                <a:solidFill>
                  <a:schemeClr val="tx1"/>
                </a:solidFill>
                <a:latin typeface="Source Sans Pro Light" pitchFamily="127" charset="0"/>
                <a:ea typeface="ヒラギノ角ゴ Pro W3" charset="-128"/>
              </a:defRPr>
            </a:lvl7pPr>
            <a:lvl8pPr marL="3494151" indent="-232943" eaLnBrk="0" fontAlgn="base" hangingPunct="0">
              <a:spcBef>
                <a:spcPct val="0"/>
              </a:spcBef>
              <a:spcAft>
                <a:spcPct val="0"/>
              </a:spcAft>
              <a:defRPr>
                <a:solidFill>
                  <a:schemeClr val="tx1"/>
                </a:solidFill>
                <a:latin typeface="Source Sans Pro Light" pitchFamily="127" charset="0"/>
                <a:ea typeface="ヒラギノ角ゴ Pro W3" charset="-128"/>
              </a:defRPr>
            </a:lvl8pPr>
            <a:lvl9pPr marL="3960038" indent="-232943" eaLnBrk="0" fontAlgn="base" hangingPunct="0">
              <a:spcBef>
                <a:spcPct val="0"/>
              </a:spcBef>
              <a:spcAft>
                <a:spcPct val="0"/>
              </a:spcAft>
              <a:defRPr>
                <a:solidFill>
                  <a:schemeClr val="tx1"/>
                </a:solidFill>
                <a:latin typeface="Source Sans Pro Light" pitchFamily="127" charset="0"/>
                <a:ea typeface="ヒラギノ角ゴ Pro W3" charset="-128"/>
              </a:defRPr>
            </a:lvl9pPr>
          </a:lstStyle>
          <a:p>
            <a:fld id="{99DD4CA3-363C-485E-8C2B-9667EC9DF562}" type="slidenum">
              <a:rPr lang="en-US" altLang="en-US" smtClean="0"/>
              <a:pPr/>
              <a:t>21</a:t>
            </a:fld>
            <a:endParaRPr lang="en-US" altLang="en-US" dirty="0" smtClean="0"/>
          </a:p>
        </p:txBody>
      </p:sp>
    </p:spTree>
    <p:extLst>
      <p:ext uri="{BB962C8B-B14F-4D97-AF65-F5344CB8AC3E}">
        <p14:creationId xmlns:p14="http://schemas.microsoft.com/office/powerpoint/2010/main" val="3972659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Q18</a:t>
            </a:r>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Source Sans Pro Light" pitchFamily="127" charset="0"/>
                <a:ea typeface="ヒラギノ角ゴ Pro W3" charset="-128"/>
              </a:defRPr>
            </a:lvl1pPr>
            <a:lvl2pPr marL="757066" indent="-291179">
              <a:defRPr>
                <a:solidFill>
                  <a:schemeClr val="tx1"/>
                </a:solidFill>
                <a:latin typeface="Source Sans Pro Light" pitchFamily="127" charset="0"/>
                <a:ea typeface="ヒラギノ角ゴ Pro W3" charset="-128"/>
              </a:defRPr>
            </a:lvl2pPr>
            <a:lvl3pPr marL="1164717" indent="-232943">
              <a:defRPr>
                <a:solidFill>
                  <a:schemeClr val="tx1"/>
                </a:solidFill>
                <a:latin typeface="Source Sans Pro Light" pitchFamily="127" charset="0"/>
                <a:ea typeface="ヒラギノ角ゴ Pro W3" charset="-128"/>
              </a:defRPr>
            </a:lvl3pPr>
            <a:lvl4pPr marL="1630604" indent="-232943">
              <a:defRPr>
                <a:solidFill>
                  <a:schemeClr val="tx1"/>
                </a:solidFill>
                <a:latin typeface="Source Sans Pro Light" pitchFamily="127" charset="0"/>
                <a:ea typeface="ヒラギノ角ゴ Pro W3" charset="-128"/>
              </a:defRPr>
            </a:lvl4pPr>
            <a:lvl5pPr marL="2096491" indent="-232943">
              <a:defRPr>
                <a:solidFill>
                  <a:schemeClr val="tx1"/>
                </a:solidFill>
                <a:latin typeface="Source Sans Pro Light" pitchFamily="127" charset="0"/>
                <a:ea typeface="ヒラギノ角ゴ Pro W3" charset="-128"/>
              </a:defRPr>
            </a:lvl5pPr>
            <a:lvl6pPr marL="2562377" indent="-232943" eaLnBrk="0" fontAlgn="base" hangingPunct="0">
              <a:spcBef>
                <a:spcPct val="0"/>
              </a:spcBef>
              <a:spcAft>
                <a:spcPct val="0"/>
              </a:spcAft>
              <a:defRPr>
                <a:solidFill>
                  <a:schemeClr val="tx1"/>
                </a:solidFill>
                <a:latin typeface="Source Sans Pro Light" pitchFamily="127" charset="0"/>
                <a:ea typeface="ヒラギノ角ゴ Pro W3" charset="-128"/>
              </a:defRPr>
            </a:lvl6pPr>
            <a:lvl7pPr marL="3028264" indent="-232943" eaLnBrk="0" fontAlgn="base" hangingPunct="0">
              <a:spcBef>
                <a:spcPct val="0"/>
              </a:spcBef>
              <a:spcAft>
                <a:spcPct val="0"/>
              </a:spcAft>
              <a:defRPr>
                <a:solidFill>
                  <a:schemeClr val="tx1"/>
                </a:solidFill>
                <a:latin typeface="Source Sans Pro Light" pitchFamily="127" charset="0"/>
                <a:ea typeface="ヒラギノ角ゴ Pro W3" charset="-128"/>
              </a:defRPr>
            </a:lvl7pPr>
            <a:lvl8pPr marL="3494151" indent="-232943" eaLnBrk="0" fontAlgn="base" hangingPunct="0">
              <a:spcBef>
                <a:spcPct val="0"/>
              </a:spcBef>
              <a:spcAft>
                <a:spcPct val="0"/>
              </a:spcAft>
              <a:defRPr>
                <a:solidFill>
                  <a:schemeClr val="tx1"/>
                </a:solidFill>
                <a:latin typeface="Source Sans Pro Light" pitchFamily="127" charset="0"/>
                <a:ea typeface="ヒラギノ角ゴ Pro W3" charset="-128"/>
              </a:defRPr>
            </a:lvl8pPr>
            <a:lvl9pPr marL="3960038" indent="-232943" eaLnBrk="0" fontAlgn="base" hangingPunct="0">
              <a:spcBef>
                <a:spcPct val="0"/>
              </a:spcBef>
              <a:spcAft>
                <a:spcPct val="0"/>
              </a:spcAft>
              <a:defRPr>
                <a:solidFill>
                  <a:schemeClr val="tx1"/>
                </a:solidFill>
                <a:latin typeface="Source Sans Pro Light" pitchFamily="127" charset="0"/>
                <a:ea typeface="ヒラギノ角ゴ Pro W3" charset="-128"/>
              </a:defRPr>
            </a:lvl9pPr>
          </a:lstStyle>
          <a:p>
            <a:fld id="{2B4314A4-36C4-41CB-B036-0551B4F3FEE8}" type="slidenum">
              <a:rPr lang="en-US" altLang="en-US" smtClean="0"/>
              <a:pPr/>
              <a:t>22</a:t>
            </a:fld>
            <a:endParaRPr lang="en-US" altLang="en-US" dirty="0" smtClean="0"/>
          </a:p>
        </p:txBody>
      </p:sp>
    </p:spTree>
    <p:extLst>
      <p:ext uri="{BB962C8B-B14F-4D97-AF65-F5344CB8AC3E}">
        <p14:creationId xmlns:p14="http://schemas.microsoft.com/office/powerpoint/2010/main" val="2294293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Q19</a:t>
            </a:r>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Source Sans Pro Light" pitchFamily="127" charset="0"/>
                <a:ea typeface="ヒラギノ角ゴ Pro W3" charset="-128"/>
              </a:defRPr>
            </a:lvl1pPr>
            <a:lvl2pPr marL="757066" indent="-291179">
              <a:defRPr>
                <a:solidFill>
                  <a:schemeClr val="tx1"/>
                </a:solidFill>
                <a:latin typeface="Source Sans Pro Light" pitchFamily="127" charset="0"/>
                <a:ea typeface="ヒラギノ角ゴ Pro W3" charset="-128"/>
              </a:defRPr>
            </a:lvl2pPr>
            <a:lvl3pPr marL="1164717" indent="-232943">
              <a:defRPr>
                <a:solidFill>
                  <a:schemeClr val="tx1"/>
                </a:solidFill>
                <a:latin typeface="Source Sans Pro Light" pitchFamily="127" charset="0"/>
                <a:ea typeface="ヒラギノ角ゴ Pro W3" charset="-128"/>
              </a:defRPr>
            </a:lvl3pPr>
            <a:lvl4pPr marL="1630604" indent="-232943">
              <a:defRPr>
                <a:solidFill>
                  <a:schemeClr val="tx1"/>
                </a:solidFill>
                <a:latin typeface="Source Sans Pro Light" pitchFamily="127" charset="0"/>
                <a:ea typeface="ヒラギノ角ゴ Pro W3" charset="-128"/>
              </a:defRPr>
            </a:lvl4pPr>
            <a:lvl5pPr marL="2096491" indent="-232943">
              <a:defRPr>
                <a:solidFill>
                  <a:schemeClr val="tx1"/>
                </a:solidFill>
                <a:latin typeface="Source Sans Pro Light" pitchFamily="127" charset="0"/>
                <a:ea typeface="ヒラギノ角ゴ Pro W3" charset="-128"/>
              </a:defRPr>
            </a:lvl5pPr>
            <a:lvl6pPr marL="2562377" indent="-232943" eaLnBrk="0" fontAlgn="base" hangingPunct="0">
              <a:spcBef>
                <a:spcPct val="0"/>
              </a:spcBef>
              <a:spcAft>
                <a:spcPct val="0"/>
              </a:spcAft>
              <a:defRPr>
                <a:solidFill>
                  <a:schemeClr val="tx1"/>
                </a:solidFill>
                <a:latin typeface="Source Sans Pro Light" pitchFamily="127" charset="0"/>
                <a:ea typeface="ヒラギノ角ゴ Pro W3" charset="-128"/>
              </a:defRPr>
            </a:lvl6pPr>
            <a:lvl7pPr marL="3028264" indent="-232943" eaLnBrk="0" fontAlgn="base" hangingPunct="0">
              <a:spcBef>
                <a:spcPct val="0"/>
              </a:spcBef>
              <a:spcAft>
                <a:spcPct val="0"/>
              </a:spcAft>
              <a:defRPr>
                <a:solidFill>
                  <a:schemeClr val="tx1"/>
                </a:solidFill>
                <a:latin typeface="Source Sans Pro Light" pitchFamily="127" charset="0"/>
                <a:ea typeface="ヒラギノ角ゴ Pro W3" charset="-128"/>
              </a:defRPr>
            </a:lvl7pPr>
            <a:lvl8pPr marL="3494151" indent="-232943" eaLnBrk="0" fontAlgn="base" hangingPunct="0">
              <a:spcBef>
                <a:spcPct val="0"/>
              </a:spcBef>
              <a:spcAft>
                <a:spcPct val="0"/>
              </a:spcAft>
              <a:defRPr>
                <a:solidFill>
                  <a:schemeClr val="tx1"/>
                </a:solidFill>
                <a:latin typeface="Source Sans Pro Light" pitchFamily="127" charset="0"/>
                <a:ea typeface="ヒラギノ角ゴ Pro W3" charset="-128"/>
              </a:defRPr>
            </a:lvl8pPr>
            <a:lvl9pPr marL="3960038" indent="-232943" eaLnBrk="0" fontAlgn="base" hangingPunct="0">
              <a:spcBef>
                <a:spcPct val="0"/>
              </a:spcBef>
              <a:spcAft>
                <a:spcPct val="0"/>
              </a:spcAft>
              <a:defRPr>
                <a:solidFill>
                  <a:schemeClr val="tx1"/>
                </a:solidFill>
                <a:latin typeface="Source Sans Pro Light" pitchFamily="127" charset="0"/>
                <a:ea typeface="ヒラギノ角ゴ Pro W3" charset="-128"/>
              </a:defRPr>
            </a:lvl9pPr>
          </a:lstStyle>
          <a:p>
            <a:fld id="{7A0A646E-3DFA-4302-A2E6-DC0D6AEE5D45}" type="slidenum">
              <a:rPr lang="en-US" altLang="en-US" smtClean="0"/>
              <a:pPr/>
              <a:t>23</a:t>
            </a:fld>
            <a:endParaRPr lang="en-US" altLang="en-US" dirty="0" smtClean="0"/>
          </a:p>
        </p:txBody>
      </p:sp>
    </p:spTree>
    <p:extLst>
      <p:ext uri="{BB962C8B-B14F-4D97-AF65-F5344CB8AC3E}">
        <p14:creationId xmlns:p14="http://schemas.microsoft.com/office/powerpoint/2010/main" val="1325819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5A5F489-A08E-48BF-B7BC-4CFE3D618E4F}" type="slidenum">
              <a:rPr lang="en-US" altLang="en-US" smtClean="0"/>
              <a:pPr>
                <a:defRPr/>
              </a:pPr>
              <a:t>31</a:t>
            </a:fld>
            <a:endParaRPr lang="en-US" altLang="en-US" dirty="0"/>
          </a:p>
        </p:txBody>
      </p:sp>
    </p:spTree>
    <p:extLst>
      <p:ext uri="{BB962C8B-B14F-4D97-AF65-F5344CB8AC3E}">
        <p14:creationId xmlns:p14="http://schemas.microsoft.com/office/powerpoint/2010/main" val="41353592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338505-BB72-D04B-9DD4-A82E2BFC5914}" type="slidenum">
              <a:rPr lang="en-US" smtClean="0"/>
              <a:t>32</a:t>
            </a:fld>
            <a:endParaRPr lang="en-US" dirty="0"/>
          </a:p>
        </p:txBody>
      </p:sp>
    </p:spTree>
    <p:extLst>
      <p:ext uri="{BB962C8B-B14F-4D97-AF65-F5344CB8AC3E}">
        <p14:creationId xmlns:p14="http://schemas.microsoft.com/office/powerpoint/2010/main" val="27195356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Source Sans Pro Light" pitchFamily="127" charset="0"/>
                <a:ea typeface="ヒラギノ角ゴ Pro W3" charset="-128"/>
              </a:defRPr>
            </a:lvl1pPr>
            <a:lvl2pPr marL="757066" indent="-291179">
              <a:defRPr>
                <a:solidFill>
                  <a:schemeClr val="tx1"/>
                </a:solidFill>
                <a:latin typeface="Source Sans Pro Light" pitchFamily="127" charset="0"/>
                <a:ea typeface="ヒラギノ角ゴ Pro W3" charset="-128"/>
              </a:defRPr>
            </a:lvl2pPr>
            <a:lvl3pPr marL="1164717" indent="-232943">
              <a:defRPr>
                <a:solidFill>
                  <a:schemeClr val="tx1"/>
                </a:solidFill>
                <a:latin typeface="Source Sans Pro Light" pitchFamily="127" charset="0"/>
                <a:ea typeface="ヒラギノ角ゴ Pro W3" charset="-128"/>
              </a:defRPr>
            </a:lvl3pPr>
            <a:lvl4pPr marL="1630604" indent="-232943">
              <a:defRPr>
                <a:solidFill>
                  <a:schemeClr val="tx1"/>
                </a:solidFill>
                <a:latin typeface="Source Sans Pro Light" pitchFamily="127" charset="0"/>
                <a:ea typeface="ヒラギノ角ゴ Pro W3" charset="-128"/>
              </a:defRPr>
            </a:lvl4pPr>
            <a:lvl5pPr marL="2096491" indent="-232943">
              <a:defRPr>
                <a:solidFill>
                  <a:schemeClr val="tx1"/>
                </a:solidFill>
                <a:latin typeface="Source Sans Pro Light" pitchFamily="127" charset="0"/>
                <a:ea typeface="ヒラギノ角ゴ Pro W3" charset="-128"/>
              </a:defRPr>
            </a:lvl5pPr>
            <a:lvl6pPr marL="2562377" indent="-232943" eaLnBrk="0" fontAlgn="base" hangingPunct="0">
              <a:spcBef>
                <a:spcPct val="0"/>
              </a:spcBef>
              <a:spcAft>
                <a:spcPct val="0"/>
              </a:spcAft>
              <a:defRPr>
                <a:solidFill>
                  <a:schemeClr val="tx1"/>
                </a:solidFill>
                <a:latin typeface="Source Sans Pro Light" pitchFamily="127" charset="0"/>
                <a:ea typeface="ヒラギノ角ゴ Pro W3" charset="-128"/>
              </a:defRPr>
            </a:lvl6pPr>
            <a:lvl7pPr marL="3028264" indent="-232943" eaLnBrk="0" fontAlgn="base" hangingPunct="0">
              <a:spcBef>
                <a:spcPct val="0"/>
              </a:spcBef>
              <a:spcAft>
                <a:spcPct val="0"/>
              </a:spcAft>
              <a:defRPr>
                <a:solidFill>
                  <a:schemeClr val="tx1"/>
                </a:solidFill>
                <a:latin typeface="Source Sans Pro Light" pitchFamily="127" charset="0"/>
                <a:ea typeface="ヒラギノ角ゴ Pro W3" charset="-128"/>
              </a:defRPr>
            </a:lvl7pPr>
            <a:lvl8pPr marL="3494151" indent="-232943" eaLnBrk="0" fontAlgn="base" hangingPunct="0">
              <a:spcBef>
                <a:spcPct val="0"/>
              </a:spcBef>
              <a:spcAft>
                <a:spcPct val="0"/>
              </a:spcAft>
              <a:defRPr>
                <a:solidFill>
                  <a:schemeClr val="tx1"/>
                </a:solidFill>
                <a:latin typeface="Source Sans Pro Light" pitchFamily="127" charset="0"/>
                <a:ea typeface="ヒラギノ角ゴ Pro W3" charset="-128"/>
              </a:defRPr>
            </a:lvl8pPr>
            <a:lvl9pPr marL="3960038" indent="-232943" eaLnBrk="0" fontAlgn="base" hangingPunct="0">
              <a:spcBef>
                <a:spcPct val="0"/>
              </a:spcBef>
              <a:spcAft>
                <a:spcPct val="0"/>
              </a:spcAft>
              <a:defRPr>
                <a:solidFill>
                  <a:schemeClr val="tx1"/>
                </a:solidFill>
                <a:latin typeface="Source Sans Pro Light" pitchFamily="127" charset="0"/>
                <a:ea typeface="ヒラギノ角ゴ Pro W3" charset="-128"/>
              </a:defRPr>
            </a:lvl9pPr>
          </a:lstStyle>
          <a:p>
            <a:fld id="{094DA1BC-40F6-4B69-BD38-EEA32BCB5F3B}" type="slidenum">
              <a:rPr lang="en-US" altLang="en-US" smtClean="0"/>
              <a:pPr/>
              <a:t>36</a:t>
            </a:fld>
            <a:endParaRPr lang="en-US" altLang="en-US" dirty="0" smtClean="0"/>
          </a:p>
        </p:txBody>
      </p:sp>
    </p:spTree>
    <p:extLst>
      <p:ext uri="{BB962C8B-B14F-4D97-AF65-F5344CB8AC3E}">
        <p14:creationId xmlns:p14="http://schemas.microsoft.com/office/powerpoint/2010/main" val="1758646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Source Sans Pro Light" pitchFamily="127" charset="0"/>
                <a:ea typeface="ヒラギノ角ゴ Pro W3" charset="-128"/>
              </a:defRPr>
            </a:lvl1pPr>
            <a:lvl2pPr marL="757066" indent="-291179">
              <a:defRPr>
                <a:solidFill>
                  <a:schemeClr val="tx1"/>
                </a:solidFill>
                <a:latin typeface="Source Sans Pro Light" pitchFamily="127" charset="0"/>
                <a:ea typeface="ヒラギノ角ゴ Pro W3" charset="-128"/>
              </a:defRPr>
            </a:lvl2pPr>
            <a:lvl3pPr marL="1164717" indent="-232943">
              <a:defRPr>
                <a:solidFill>
                  <a:schemeClr val="tx1"/>
                </a:solidFill>
                <a:latin typeface="Source Sans Pro Light" pitchFamily="127" charset="0"/>
                <a:ea typeface="ヒラギノ角ゴ Pro W3" charset="-128"/>
              </a:defRPr>
            </a:lvl3pPr>
            <a:lvl4pPr marL="1630604" indent="-232943">
              <a:defRPr>
                <a:solidFill>
                  <a:schemeClr val="tx1"/>
                </a:solidFill>
                <a:latin typeface="Source Sans Pro Light" pitchFamily="127" charset="0"/>
                <a:ea typeface="ヒラギノ角ゴ Pro W3" charset="-128"/>
              </a:defRPr>
            </a:lvl4pPr>
            <a:lvl5pPr marL="2096491" indent="-232943">
              <a:defRPr>
                <a:solidFill>
                  <a:schemeClr val="tx1"/>
                </a:solidFill>
                <a:latin typeface="Source Sans Pro Light" pitchFamily="127" charset="0"/>
                <a:ea typeface="ヒラギノ角ゴ Pro W3" charset="-128"/>
              </a:defRPr>
            </a:lvl5pPr>
            <a:lvl6pPr marL="2562377" indent="-232943" eaLnBrk="0" fontAlgn="base" hangingPunct="0">
              <a:spcBef>
                <a:spcPct val="0"/>
              </a:spcBef>
              <a:spcAft>
                <a:spcPct val="0"/>
              </a:spcAft>
              <a:defRPr>
                <a:solidFill>
                  <a:schemeClr val="tx1"/>
                </a:solidFill>
                <a:latin typeface="Source Sans Pro Light" pitchFamily="127" charset="0"/>
                <a:ea typeface="ヒラギノ角ゴ Pro W3" charset="-128"/>
              </a:defRPr>
            </a:lvl6pPr>
            <a:lvl7pPr marL="3028264" indent="-232943" eaLnBrk="0" fontAlgn="base" hangingPunct="0">
              <a:spcBef>
                <a:spcPct val="0"/>
              </a:spcBef>
              <a:spcAft>
                <a:spcPct val="0"/>
              </a:spcAft>
              <a:defRPr>
                <a:solidFill>
                  <a:schemeClr val="tx1"/>
                </a:solidFill>
                <a:latin typeface="Source Sans Pro Light" pitchFamily="127" charset="0"/>
                <a:ea typeface="ヒラギノ角ゴ Pro W3" charset="-128"/>
              </a:defRPr>
            </a:lvl7pPr>
            <a:lvl8pPr marL="3494151" indent="-232943" eaLnBrk="0" fontAlgn="base" hangingPunct="0">
              <a:spcBef>
                <a:spcPct val="0"/>
              </a:spcBef>
              <a:spcAft>
                <a:spcPct val="0"/>
              </a:spcAft>
              <a:defRPr>
                <a:solidFill>
                  <a:schemeClr val="tx1"/>
                </a:solidFill>
                <a:latin typeface="Source Sans Pro Light" pitchFamily="127" charset="0"/>
                <a:ea typeface="ヒラギノ角ゴ Pro W3" charset="-128"/>
              </a:defRPr>
            </a:lvl8pPr>
            <a:lvl9pPr marL="3960038" indent="-232943" eaLnBrk="0" fontAlgn="base" hangingPunct="0">
              <a:spcBef>
                <a:spcPct val="0"/>
              </a:spcBef>
              <a:spcAft>
                <a:spcPct val="0"/>
              </a:spcAft>
              <a:defRPr>
                <a:solidFill>
                  <a:schemeClr val="tx1"/>
                </a:solidFill>
                <a:latin typeface="Source Sans Pro Light" pitchFamily="127" charset="0"/>
                <a:ea typeface="ヒラギノ角ゴ Pro W3" charset="-128"/>
              </a:defRPr>
            </a:lvl9pPr>
          </a:lstStyle>
          <a:p>
            <a:fld id="{094DA1BC-40F6-4B69-BD38-EEA32BCB5F3B}" type="slidenum">
              <a:rPr lang="en-US" altLang="en-US" smtClean="0"/>
              <a:pPr/>
              <a:t>37</a:t>
            </a:fld>
            <a:endParaRPr lang="en-US" altLang="en-US" dirty="0" smtClean="0"/>
          </a:p>
        </p:txBody>
      </p:sp>
    </p:spTree>
    <p:extLst>
      <p:ext uri="{BB962C8B-B14F-4D97-AF65-F5344CB8AC3E}">
        <p14:creationId xmlns:p14="http://schemas.microsoft.com/office/powerpoint/2010/main" val="30866794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7_Section Header">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0" y="5753100"/>
            <a:ext cx="9144000" cy="1104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9"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19675" y="3622675"/>
            <a:ext cx="3617913" cy="1647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1"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3538" y="5607050"/>
            <a:ext cx="2087562" cy="1062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594297" y="869253"/>
            <a:ext cx="7479173" cy="2105341"/>
          </a:xfrm>
          <a:prstGeom prst="rect">
            <a:avLst/>
          </a:prstGeom>
        </p:spPr>
        <p:txBody>
          <a:bodyPr anchor="b">
            <a:noAutofit/>
          </a:bodyPr>
          <a:lstStyle>
            <a:lvl1pPr>
              <a:defRPr sz="5000">
                <a:solidFill>
                  <a:schemeClr val="bg1"/>
                </a:solidFill>
                <a:latin typeface="+mn-lt"/>
              </a:defRPr>
            </a:lvl1pPr>
          </a:lstStyle>
          <a:p>
            <a:r>
              <a:rPr lang="en-US" smtClean="0"/>
              <a:t>Click to edit Master title style</a:t>
            </a:r>
            <a:endParaRPr lang="en-US" dirty="0"/>
          </a:p>
        </p:txBody>
      </p:sp>
      <p:sp>
        <p:nvSpPr>
          <p:cNvPr id="7" name="Subtitle 2"/>
          <p:cNvSpPr>
            <a:spLocks noGrp="1"/>
          </p:cNvSpPr>
          <p:nvPr>
            <p:ph type="subTitle" idx="1"/>
          </p:nvPr>
        </p:nvSpPr>
        <p:spPr>
          <a:xfrm>
            <a:off x="594297" y="3077845"/>
            <a:ext cx="4573032" cy="242320"/>
          </a:xfrm>
          <a:prstGeom prst="rect">
            <a:avLst/>
          </a:prstGeom>
        </p:spPr>
        <p:txBody>
          <a:bodyPr tIns="0" bIns="0" anchor="ctr">
            <a:noAutofit/>
          </a:bodyPr>
          <a:lstStyle>
            <a:lvl1pPr marL="0" indent="0" algn="l">
              <a:buNone/>
              <a:defRPr sz="1600" cap="all" baseline="0">
                <a:solidFill>
                  <a:srgbClr val="74C4D5"/>
                </a:solidFill>
                <a:latin typeface="Source Sans Pro Bold" panose="020B07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8" name="Text Placeholder 9"/>
          <p:cNvSpPr>
            <a:spLocks noGrp="1"/>
          </p:cNvSpPr>
          <p:nvPr>
            <p:ph type="body" sz="quarter" idx="10"/>
          </p:nvPr>
        </p:nvSpPr>
        <p:spPr>
          <a:xfrm>
            <a:off x="594298" y="3317557"/>
            <a:ext cx="4572710" cy="222154"/>
          </a:xfrm>
          <a:prstGeom prst="rect">
            <a:avLst/>
          </a:prstGeom>
        </p:spPr>
        <p:txBody>
          <a:bodyPr tIns="0" bIns="0" anchor="ctr">
            <a:noAutofit/>
          </a:bodyPr>
          <a:lstStyle>
            <a:lvl1pPr marL="0" indent="0">
              <a:buFont typeface="+mj-lt"/>
              <a:buNone/>
              <a:defRPr sz="1400" baseline="0">
                <a:solidFill>
                  <a:srgbClr val="74C4D5"/>
                </a:solidFill>
                <a:latin typeface="Source Sans Pro Light" panose="020B0403030403020204" pitchFamily="34" charset="0"/>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smtClean="0"/>
              <a:t>Click to edit Master text styles</a:t>
            </a:r>
          </a:p>
        </p:txBody>
      </p:sp>
      <p:sp>
        <p:nvSpPr>
          <p:cNvPr id="10" name="Text Placeholder 9"/>
          <p:cNvSpPr>
            <a:spLocks noGrp="1"/>
          </p:cNvSpPr>
          <p:nvPr>
            <p:ph type="body" sz="quarter" idx="11"/>
          </p:nvPr>
        </p:nvSpPr>
        <p:spPr>
          <a:xfrm>
            <a:off x="594298" y="3539711"/>
            <a:ext cx="4572710" cy="165196"/>
          </a:xfrm>
          <a:prstGeom prst="rect">
            <a:avLst/>
          </a:prstGeom>
        </p:spPr>
        <p:txBody>
          <a:bodyPr tIns="0" bIns="0" anchor="ctr">
            <a:noAutofit/>
          </a:bodyPr>
          <a:lstStyle>
            <a:lvl1pPr marL="0" indent="0">
              <a:buFont typeface="+mj-lt"/>
              <a:buNone/>
              <a:defRPr sz="1200" baseline="0">
                <a:solidFill>
                  <a:schemeClr val="bg1"/>
                </a:solidFill>
                <a:latin typeface="Source Sans Pro Bold" panose="020B0703030403020204" pitchFamily="34" charset="0"/>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smtClean="0"/>
              <a:t>Click to edit Master text styles</a:t>
            </a:r>
          </a:p>
        </p:txBody>
      </p:sp>
    </p:spTree>
    <p:extLst>
      <p:ext uri="{BB962C8B-B14F-4D97-AF65-F5344CB8AC3E}">
        <p14:creationId xmlns:p14="http://schemas.microsoft.com/office/powerpoint/2010/main" val="3681135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dirty="0" smtClean="0"/>
              <a:t>Click to edit Master title style</a:t>
            </a:r>
            <a:endParaRPr lang="en-US" dirty="0"/>
          </a:p>
        </p:txBody>
      </p:sp>
      <p:sp>
        <p:nvSpPr>
          <p:cNvPr id="7" name="Content Placeholder 6"/>
          <p:cNvSpPr>
            <a:spLocks noGrp="1"/>
          </p:cNvSpPr>
          <p:nvPr>
            <p:ph sz="quarter" idx="12"/>
          </p:nvPr>
        </p:nvSpPr>
        <p:spPr>
          <a:xfrm>
            <a:off x="628650" y="1621229"/>
            <a:ext cx="7886700" cy="421322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3"/>
          </p:nvPr>
        </p:nvSpPr>
        <p:spPr/>
        <p:txBody>
          <a:bodyPr/>
          <a:lstStyle>
            <a:lvl1pPr>
              <a:defRPr/>
            </a:lvl1pPr>
          </a:lstStyle>
          <a:p>
            <a:pPr>
              <a:defRPr/>
            </a:pPr>
            <a:fld id="{9ED12E95-857D-45E9-9713-D0ADAF6AD52B}" type="datetime1">
              <a:rPr lang="en-US" altLang="en-US" smtClean="0"/>
              <a:pPr>
                <a:defRPr/>
              </a:pPr>
              <a:t>9/27/2016</a:t>
            </a:fld>
            <a:endParaRPr lang="en-US" altLang="en-US" dirty="0"/>
          </a:p>
        </p:txBody>
      </p:sp>
      <p:sp>
        <p:nvSpPr>
          <p:cNvPr id="5" name="Slide Number Placeholder 5"/>
          <p:cNvSpPr>
            <a:spLocks noGrp="1"/>
          </p:cNvSpPr>
          <p:nvPr>
            <p:ph type="sldNum" sz="quarter" idx="14"/>
          </p:nvPr>
        </p:nvSpPr>
        <p:spPr/>
        <p:txBody>
          <a:bodyPr/>
          <a:lstStyle>
            <a:lvl1pPr>
              <a:defRPr/>
            </a:lvl1pPr>
          </a:lstStyle>
          <a:p>
            <a:pPr>
              <a:defRPr/>
            </a:pPr>
            <a:fld id="{20562323-3F84-42F1-8D6D-B89F88827A43}" type="slidenum">
              <a:rPr lang="en-US" altLang="en-US"/>
              <a:pPr>
                <a:defRPr/>
              </a:pPr>
              <a:t>‹#›</a:t>
            </a:fld>
            <a:endParaRPr lang="en-US" altLang="en-US" dirty="0"/>
          </a:p>
        </p:txBody>
      </p:sp>
    </p:spTree>
    <p:extLst>
      <p:ext uri="{BB962C8B-B14F-4D97-AF65-F5344CB8AC3E}">
        <p14:creationId xmlns:p14="http://schemas.microsoft.com/office/powerpoint/2010/main" val="85697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5_Section Header">
    <p:bg>
      <p:bgPr>
        <a:solidFill>
          <a:schemeClr val="tx2"/>
        </a:solidFill>
        <a:effectLst/>
      </p:bgPr>
    </p:bg>
    <p:spTree>
      <p:nvGrpSpPr>
        <p:cNvPr id="1" name=""/>
        <p:cNvGrpSpPr/>
        <p:nvPr/>
      </p:nvGrpSpPr>
      <p:grpSpPr>
        <a:xfrm>
          <a:off x="0" y="0"/>
          <a:ext cx="0" cy="0"/>
          <a:chOff x="0" y="0"/>
          <a:chExt cx="0" cy="0"/>
        </a:xfrm>
      </p:grpSpPr>
      <p:sp>
        <p:nvSpPr>
          <p:cNvPr id="3" name="Rectangle 2"/>
          <p:cNvSpPr/>
          <p:nvPr/>
        </p:nvSpPr>
        <p:spPr>
          <a:xfrm>
            <a:off x="0" y="5753100"/>
            <a:ext cx="9144000" cy="1104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4"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19675" y="3622675"/>
            <a:ext cx="3617913" cy="1647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3538" y="5607050"/>
            <a:ext cx="2087562" cy="1062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bg1"/>
                </a:solidFill>
                <a:latin typeface="+mn-lt"/>
              </a:defRPr>
            </a:lvl1pPr>
          </a:lstStyle>
          <a:p>
            <a:r>
              <a:rPr lang="en-US" dirty="0" smtClean="0"/>
              <a:t>Click to edit Master title style</a:t>
            </a:r>
            <a:endParaRPr lang="en-US" dirty="0"/>
          </a:p>
        </p:txBody>
      </p:sp>
    </p:spTree>
    <p:extLst>
      <p:ext uri="{BB962C8B-B14F-4D97-AF65-F5344CB8AC3E}">
        <p14:creationId xmlns:p14="http://schemas.microsoft.com/office/powerpoint/2010/main" val="185257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6_Section Header">
    <p:bg>
      <p:bgPr>
        <a:solidFill>
          <a:schemeClr val="accent1"/>
        </a:solidFill>
        <a:effectLst/>
      </p:bgPr>
    </p:bg>
    <p:spTree>
      <p:nvGrpSpPr>
        <p:cNvPr id="1" name=""/>
        <p:cNvGrpSpPr/>
        <p:nvPr/>
      </p:nvGrpSpPr>
      <p:grpSpPr>
        <a:xfrm>
          <a:off x="0" y="0"/>
          <a:ext cx="0" cy="0"/>
          <a:chOff x="0" y="0"/>
          <a:chExt cx="0" cy="0"/>
        </a:xfrm>
      </p:grpSpPr>
      <p:sp>
        <p:nvSpPr>
          <p:cNvPr id="3" name="Rectangle 2"/>
          <p:cNvSpPr/>
          <p:nvPr/>
        </p:nvSpPr>
        <p:spPr>
          <a:xfrm>
            <a:off x="0" y="5753100"/>
            <a:ext cx="9144000" cy="1104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4"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19675" y="3622675"/>
            <a:ext cx="3617913" cy="1647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0700" y="5867400"/>
            <a:ext cx="1828800" cy="595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tx2"/>
                </a:solidFill>
                <a:latin typeface="+mn-lt"/>
              </a:defRPr>
            </a:lvl1pPr>
          </a:lstStyle>
          <a:p>
            <a:r>
              <a:rPr lang="en-US" dirty="0" smtClean="0"/>
              <a:t>Click to edit Master title style</a:t>
            </a:r>
            <a:endParaRPr lang="en-US" dirty="0"/>
          </a:p>
        </p:txBody>
      </p:sp>
    </p:spTree>
    <p:extLst>
      <p:ext uri="{BB962C8B-B14F-4D97-AF65-F5344CB8AC3E}">
        <p14:creationId xmlns:p14="http://schemas.microsoft.com/office/powerpoint/2010/main" val="2688341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9_Section Header">
    <p:bg>
      <p:bgPr>
        <a:solidFill>
          <a:srgbClr val="FDCE07"/>
        </a:solidFill>
        <a:effectLst/>
      </p:bgPr>
    </p:bg>
    <p:spTree>
      <p:nvGrpSpPr>
        <p:cNvPr id="1" name=""/>
        <p:cNvGrpSpPr/>
        <p:nvPr/>
      </p:nvGrpSpPr>
      <p:grpSpPr>
        <a:xfrm>
          <a:off x="0" y="0"/>
          <a:ext cx="0" cy="0"/>
          <a:chOff x="0" y="0"/>
          <a:chExt cx="0" cy="0"/>
        </a:xfrm>
      </p:grpSpPr>
      <p:pic>
        <p:nvPicPr>
          <p:cNvPr id="3" name="Picture 7"/>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08588" y="3667125"/>
            <a:ext cx="3429000" cy="1558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Rectangle 3"/>
          <p:cNvSpPr/>
          <p:nvPr/>
        </p:nvSpPr>
        <p:spPr>
          <a:xfrm>
            <a:off x="0" y="5753100"/>
            <a:ext cx="9144000" cy="1104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5"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0700" y="5867400"/>
            <a:ext cx="1828800" cy="595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tx2"/>
                </a:solidFill>
                <a:latin typeface="+mn-lt"/>
              </a:defRPr>
            </a:lvl1pPr>
          </a:lstStyle>
          <a:p>
            <a:r>
              <a:rPr lang="en-US" dirty="0" smtClean="0"/>
              <a:t>Click to edit Master title style</a:t>
            </a:r>
            <a:endParaRPr lang="en-US" dirty="0"/>
          </a:p>
        </p:txBody>
      </p:sp>
    </p:spTree>
    <p:extLst>
      <p:ext uri="{BB962C8B-B14F-4D97-AF65-F5344CB8AC3E}">
        <p14:creationId xmlns:p14="http://schemas.microsoft.com/office/powerpoint/2010/main" val="3239827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8_Section Header">
    <p:bg>
      <p:bgPr>
        <a:solidFill>
          <a:schemeClr val="accent2"/>
        </a:solidFill>
        <a:effectLst/>
      </p:bgPr>
    </p:bg>
    <p:spTree>
      <p:nvGrpSpPr>
        <p:cNvPr id="1" name=""/>
        <p:cNvGrpSpPr/>
        <p:nvPr/>
      </p:nvGrpSpPr>
      <p:grpSpPr>
        <a:xfrm>
          <a:off x="0" y="0"/>
          <a:ext cx="0" cy="0"/>
          <a:chOff x="0" y="0"/>
          <a:chExt cx="0" cy="0"/>
        </a:xfrm>
      </p:grpSpPr>
      <p:sp>
        <p:nvSpPr>
          <p:cNvPr id="3" name="Rectangle 2"/>
          <p:cNvSpPr/>
          <p:nvPr/>
        </p:nvSpPr>
        <p:spPr>
          <a:xfrm>
            <a:off x="0" y="5753100"/>
            <a:ext cx="9144000" cy="1104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4"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19675" y="3622675"/>
            <a:ext cx="3617913" cy="1647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1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0700" y="5867400"/>
            <a:ext cx="1828800" cy="595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itle 1"/>
          <p:cNvSpPr>
            <a:spLocks noGrp="1"/>
          </p:cNvSpPr>
          <p:nvPr>
            <p:ph type="title"/>
          </p:nvPr>
        </p:nvSpPr>
        <p:spPr>
          <a:xfrm>
            <a:off x="540507" y="1270000"/>
            <a:ext cx="7479173" cy="2105341"/>
          </a:xfrm>
          <a:prstGeom prst="rect">
            <a:avLst/>
          </a:prstGeom>
        </p:spPr>
        <p:txBody>
          <a:bodyPr anchor="b">
            <a:noAutofit/>
          </a:bodyPr>
          <a:lstStyle>
            <a:lvl1pPr>
              <a:defRPr sz="5000">
                <a:solidFill>
                  <a:schemeClr val="bg1"/>
                </a:solidFill>
                <a:latin typeface="+mn-lt"/>
              </a:defRPr>
            </a:lvl1pPr>
          </a:lstStyle>
          <a:p>
            <a:r>
              <a:rPr lang="en-US" dirty="0" smtClean="0"/>
              <a:t>Click to edit Master title style</a:t>
            </a:r>
            <a:endParaRPr lang="en-US" dirty="0"/>
          </a:p>
        </p:txBody>
      </p:sp>
    </p:spTree>
    <p:extLst>
      <p:ext uri="{BB962C8B-B14F-4D97-AF65-F5344CB8AC3E}">
        <p14:creationId xmlns:p14="http://schemas.microsoft.com/office/powerpoint/2010/main" val="540905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tx2"/>
        </a:solidFill>
        <a:effectLst/>
      </p:bgPr>
    </p:bg>
    <p:spTree>
      <p:nvGrpSpPr>
        <p:cNvPr id="1" name=""/>
        <p:cNvGrpSpPr/>
        <p:nvPr/>
      </p:nvGrpSpPr>
      <p:grpSpPr>
        <a:xfrm>
          <a:off x="0" y="0"/>
          <a:ext cx="0" cy="0"/>
          <a:chOff x="0" y="0"/>
          <a:chExt cx="0" cy="0"/>
        </a:xfrm>
      </p:grpSpPr>
      <p:sp>
        <p:nvSpPr>
          <p:cNvPr id="2" name="Rectangle 1"/>
          <p:cNvSpPr/>
          <p:nvPr/>
        </p:nvSpPr>
        <p:spPr>
          <a:xfrm>
            <a:off x="0" y="5753100"/>
            <a:ext cx="9144000" cy="11049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3" name="Picture 9"/>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7438" y="2479675"/>
            <a:ext cx="3730625" cy="1898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438322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1064" y="91440"/>
            <a:ext cx="8075735" cy="822960"/>
          </a:xfrm>
        </p:spPr>
        <p:txBody>
          <a:bodyPr anchor="ctr"/>
          <a:lstStyle>
            <a:lvl1pPr>
              <a:defRPr sz="3000">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162"/>
          <p:cNvSpPr txBox="1">
            <a:spLocks noChangeArrowheads="1"/>
          </p:cNvSpPr>
          <p:nvPr userDrawn="1"/>
        </p:nvSpPr>
        <p:spPr bwMode="auto">
          <a:xfrm>
            <a:off x="6705600" y="6553200"/>
            <a:ext cx="2133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bg1"/>
                </a:solidFill>
              </a:defRPr>
            </a:lvl1pPr>
          </a:lstStyle>
          <a:p>
            <a:pPr marL="0" marR="0" lvl="0" indent="0" algn="r" defTabSz="914400" rtl="0" eaLnBrk="0" fontAlgn="base" latinLnBrk="0" hangingPunct="0">
              <a:lnSpc>
                <a:spcPct val="100000"/>
              </a:lnSpc>
              <a:spcBef>
                <a:spcPct val="0"/>
              </a:spcBef>
              <a:spcAft>
                <a:spcPct val="0"/>
              </a:spcAft>
              <a:buClrTx/>
              <a:buSzTx/>
              <a:buFontTx/>
              <a:buNone/>
              <a:tabLst/>
              <a:defRPr/>
            </a:pPr>
            <a:fld id="{0E191445-A357-49CC-AE88-E14D3EF5070A}" type="slidenum">
              <a:rPr lang="en-US" sz="1100" b="1" smtClean="0">
                <a:solidFill>
                  <a:schemeClr val="bg1">
                    <a:lumMod val="95000"/>
                  </a:schemeClr>
                </a:solidFill>
              </a:rPr>
              <a:pPr marL="0" marR="0" lvl="0" indent="0" algn="r" defTabSz="914400" rtl="0" eaLnBrk="0" fontAlgn="base" latinLnBrk="0" hangingPunct="0">
                <a:lnSpc>
                  <a:spcPct val="100000"/>
                </a:lnSpc>
                <a:spcBef>
                  <a:spcPct val="0"/>
                </a:spcBef>
                <a:spcAft>
                  <a:spcPct val="0"/>
                </a:spcAft>
                <a:buClrTx/>
                <a:buSzTx/>
                <a:buFontTx/>
                <a:buNone/>
                <a:tabLst/>
                <a:defRPr/>
              </a:pPr>
              <a:t>‹#›</a:t>
            </a:fld>
            <a:endParaRPr kumimoji="0" lang="en-US" sz="1100" b="1" i="0" u="none" strike="noStrike" kern="1200" cap="none" spc="0" normalizeH="0" baseline="0" noProof="0" dirty="0" smtClean="0">
              <a:ln>
                <a:noFill/>
              </a:ln>
              <a:solidFill>
                <a:schemeClr val="bg1">
                  <a:lumMod val="95000"/>
                </a:schemeClr>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2446241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p:cNvSpPr/>
          <p:nvPr/>
        </p:nvSpPr>
        <p:spPr>
          <a:xfrm>
            <a:off x="0" y="6216650"/>
            <a:ext cx="9144000" cy="6413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27" name="Title Placeholder 1"/>
          <p:cNvSpPr>
            <a:spLocks noGrp="1"/>
          </p:cNvSpPr>
          <p:nvPr>
            <p:ph type="title"/>
          </p:nvPr>
        </p:nvSpPr>
        <p:spPr bwMode="auto">
          <a:xfrm>
            <a:off x="628650" y="333375"/>
            <a:ext cx="7886700" cy="1276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628650" y="1609725"/>
            <a:ext cx="7886700" cy="4043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 name="Date Placeholder 3"/>
          <p:cNvSpPr>
            <a:spLocks noGrp="1"/>
          </p:cNvSpPr>
          <p:nvPr>
            <p:ph type="dt" sz="half" idx="2"/>
          </p:nvPr>
        </p:nvSpPr>
        <p:spPr>
          <a:xfrm>
            <a:off x="6051550" y="6397625"/>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chemeClr val="bg1"/>
                </a:solidFill>
              </a:defRPr>
            </a:lvl1pPr>
          </a:lstStyle>
          <a:p>
            <a:pPr>
              <a:defRPr/>
            </a:pPr>
            <a:fld id="{22525782-5AE4-486D-9A84-CF9BA5F99768}" type="datetime1">
              <a:rPr lang="en-US" altLang="en-US" smtClean="0"/>
              <a:pPr>
                <a:defRPr/>
              </a:pPr>
              <a:t>9/27/2016</a:t>
            </a:fld>
            <a:endParaRPr lang="en-US" altLang="en-US" dirty="0"/>
          </a:p>
        </p:txBody>
      </p:sp>
      <p:sp>
        <p:nvSpPr>
          <p:cNvPr id="16" name="Slide Number Placeholder 5"/>
          <p:cNvSpPr>
            <a:spLocks noGrp="1"/>
          </p:cNvSpPr>
          <p:nvPr>
            <p:ph type="sldNum" sz="quarter" idx="4"/>
          </p:nvPr>
        </p:nvSpPr>
        <p:spPr>
          <a:xfrm>
            <a:off x="8207375" y="6397625"/>
            <a:ext cx="61595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chemeClr val="bg1"/>
                </a:solidFill>
              </a:defRPr>
            </a:lvl1pPr>
          </a:lstStyle>
          <a:p>
            <a:pPr>
              <a:defRPr/>
            </a:pPr>
            <a:fld id="{1DC21D05-489C-4867-AEE0-6E4F7CEABFD9}" type="slidenum">
              <a:rPr lang="en-US" altLang="en-US"/>
              <a:pPr>
                <a:defRPr/>
              </a:pPr>
              <a:t>‹#›</a:t>
            </a:fld>
            <a:endParaRPr lang="en-US" altLang="en-US" dirty="0"/>
          </a:p>
        </p:txBody>
      </p:sp>
      <p:pic>
        <p:nvPicPr>
          <p:cNvPr id="1031" name="Picture 8"/>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66688" y="6246813"/>
            <a:ext cx="1143000" cy="58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01" r:id="rId1"/>
    <p:sldLayoutId id="2147483800" r:id="rId2"/>
    <p:sldLayoutId id="2147483802" r:id="rId3"/>
    <p:sldLayoutId id="2147483803" r:id="rId4"/>
    <p:sldLayoutId id="2147483804" r:id="rId5"/>
    <p:sldLayoutId id="2147483805" r:id="rId6"/>
    <p:sldLayoutId id="2147483806" r:id="rId7"/>
    <p:sldLayoutId id="2147483807" r:id="rId8"/>
  </p:sldLayoutIdLst>
  <p:hf hdr="0" ftr="0" dt="0"/>
  <p:txStyles>
    <p:titleStyle>
      <a:lvl1pPr algn="l" rtl="0" eaLnBrk="0" fontAlgn="base" hangingPunct="0">
        <a:lnSpc>
          <a:spcPct val="90000"/>
        </a:lnSpc>
        <a:spcBef>
          <a:spcPct val="0"/>
        </a:spcBef>
        <a:spcAft>
          <a:spcPct val="0"/>
        </a:spcAft>
        <a:defRPr sz="4000" kern="1200">
          <a:solidFill>
            <a:schemeClr val="tx1"/>
          </a:solidFill>
          <a:latin typeface="Source Sans Pro" panose="020B0503030403020204" pitchFamily="34" charset="0"/>
          <a:ea typeface="ヒラギノ角ゴ Pro W3" charset="0"/>
          <a:cs typeface="ヒラギノ角ゴ Pro W3" charset="0"/>
        </a:defRPr>
      </a:lvl1pPr>
      <a:lvl2pPr algn="l" rtl="0" eaLnBrk="0" fontAlgn="base" hangingPunct="0">
        <a:lnSpc>
          <a:spcPct val="90000"/>
        </a:lnSpc>
        <a:spcBef>
          <a:spcPct val="0"/>
        </a:spcBef>
        <a:spcAft>
          <a:spcPct val="0"/>
        </a:spcAft>
        <a:defRPr sz="4000">
          <a:solidFill>
            <a:schemeClr val="tx1"/>
          </a:solidFill>
          <a:latin typeface="Source Sans Pro" charset="0"/>
          <a:ea typeface="ヒラギノ角ゴ Pro W3" charset="0"/>
          <a:cs typeface="ヒラギノ角ゴ Pro W3" charset="0"/>
        </a:defRPr>
      </a:lvl2pPr>
      <a:lvl3pPr algn="l" rtl="0" eaLnBrk="0" fontAlgn="base" hangingPunct="0">
        <a:lnSpc>
          <a:spcPct val="90000"/>
        </a:lnSpc>
        <a:spcBef>
          <a:spcPct val="0"/>
        </a:spcBef>
        <a:spcAft>
          <a:spcPct val="0"/>
        </a:spcAft>
        <a:defRPr sz="4000">
          <a:solidFill>
            <a:schemeClr val="tx1"/>
          </a:solidFill>
          <a:latin typeface="Source Sans Pro" charset="0"/>
          <a:ea typeface="ヒラギノ角ゴ Pro W3" charset="0"/>
          <a:cs typeface="ヒラギノ角ゴ Pro W3" charset="0"/>
        </a:defRPr>
      </a:lvl3pPr>
      <a:lvl4pPr algn="l" rtl="0" eaLnBrk="0" fontAlgn="base" hangingPunct="0">
        <a:lnSpc>
          <a:spcPct val="90000"/>
        </a:lnSpc>
        <a:spcBef>
          <a:spcPct val="0"/>
        </a:spcBef>
        <a:spcAft>
          <a:spcPct val="0"/>
        </a:spcAft>
        <a:defRPr sz="4000">
          <a:solidFill>
            <a:schemeClr val="tx1"/>
          </a:solidFill>
          <a:latin typeface="Source Sans Pro" charset="0"/>
          <a:ea typeface="ヒラギノ角ゴ Pro W3" charset="0"/>
          <a:cs typeface="ヒラギノ角ゴ Pro W3" charset="0"/>
        </a:defRPr>
      </a:lvl4pPr>
      <a:lvl5pPr algn="l" rtl="0" eaLnBrk="0" fontAlgn="base" hangingPunct="0">
        <a:lnSpc>
          <a:spcPct val="90000"/>
        </a:lnSpc>
        <a:spcBef>
          <a:spcPct val="0"/>
        </a:spcBef>
        <a:spcAft>
          <a:spcPct val="0"/>
        </a:spcAft>
        <a:defRPr sz="4000">
          <a:solidFill>
            <a:schemeClr val="tx1"/>
          </a:solidFill>
          <a:latin typeface="Source Sans Pro" charset="0"/>
          <a:ea typeface="ヒラギノ角ゴ Pro W3" charset="0"/>
          <a:cs typeface="ヒラギノ角ゴ Pro W3" charset="0"/>
        </a:defRPr>
      </a:lvl5pPr>
      <a:lvl6pPr marL="457200" algn="l" rtl="0" fontAlgn="base">
        <a:lnSpc>
          <a:spcPct val="90000"/>
        </a:lnSpc>
        <a:spcBef>
          <a:spcPct val="0"/>
        </a:spcBef>
        <a:spcAft>
          <a:spcPct val="0"/>
        </a:spcAft>
        <a:defRPr sz="4000">
          <a:solidFill>
            <a:schemeClr val="tx1"/>
          </a:solidFill>
          <a:latin typeface="Source Sans Pro" charset="0"/>
          <a:ea typeface="ヒラギノ角ゴ Pro W3" charset="0"/>
          <a:cs typeface="ヒラギノ角ゴ Pro W3" charset="0"/>
        </a:defRPr>
      </a:lvl6pPr>
      <a:lvl7pPr marL="914400" algn="l" rtl="0" fontAlgn="base">
        <a:lnSpc>
          <a:spcPct val="90000"/>
        </a:lnSpc>
        <a:spcBef>
          <a:spcPct val="0"/>
        </a:spcBef>
        <a:spcAft>
          <a:spcPct val="0"/>
        </a:spcAft>
        <a:defRPr sz="4000">
          <a:solidFill>
            <a:schemeClr val="tx1"/>
          </a:solidFill>
          <a:latin typeface="Source Sans Pro" charset="0"/>
          <a:ea typeface="ヒラギノ角ゴ Pro W3" charset="0"/>
          <a:cs typeface="ヒラギノ角ゴ Pro W3" charset="0"/>
        </a:defRPr>
      </a:lvl7pPr>
      <a:lvl8pPr marL="1371600" algn="l" rtl="0" fontAlgn="base">
        <a:lnSpc>
          <a:spcPct val="90000"/>
        </a:lnSpc>
        <a:spcBef>
          <a:spcPct val="0"/>
        </a:spcBef>
        <a:spcAft>
          <a:spcPct val="0"/>
        </a:spcAft>
        <a:defRPr sz="4000">
          <a:solidFill>
            <a:schemeClr val="tx1"/>
          </a:solidFill>
          <a:latin typeface="Source Sans Pro" charset="0"/>
          <a:ea typeface="ヒラギノ角ゴ Pro W3" charset="0"/>
          <a:cs typeface="ヒラギノ角ゴ Pro W3" charset="0"/>
        </a:defRPr>
      </a:lvl8pPr>
      <a:lvl9pPr marL="1828800" algn="l" rtl="0" fontAlgn="base">
        <a:lnSpc>
          <a:spcPct val="90000"/>
        </a:lnSpc>
        <a:spcBef>
          <a:spcPct val="0"/>
        </a:spcBef>
        <a:spcAft>
          <a:spcPct val="0"/>
        </a:spcAft>
        <a:defRPr sz="4000">
          <a:solidFill>
            <a:schemeClr val="tx1"/>
          </a:solidFill>
          <a:latin typeface="Source Sans Pro" charset="0"/>
          <a:ea typeface="ヒラギノ角ゴ Pro W3" charset="0"/>
          <a:cs typeface="ヒラギノ角ゴ Pro W3" charset="0"/>
        </a:defRPr>
      </a:lvl9pPr>
    </p:titleStyle>
    <p:bodyStyle>
      <a:lvl1pPr marL="228600" indent="-228600" algn="l" rtl="0" eaLnBrk="0" fontAlgn="base" hangingPunct="0">
        <a:lnSpc>
          <a:spcPct val="90000"/>
        </a:lnSpc>
        <a:spcBef>
          <a:spcPts val="1000"/>
        </a:spcBef>
        <a:spcAft>
          <a:spcPct val="0"/>
        </a:spcAft>
        <a:buFont typeface="Arial" pitchFamily="34" charset="0"/>
        <a:buChar char="•"/>
        <a:defRPr sz="2800" kern="1200">
          <a:solidFill>
            <a:schemeClr val="tx1"/>
          </a:solidFill>
          <a:latin typeface="Source Sans Pro Light" panose="020B0403030403020204" pitchFamily="34" charset="0"/>
          <a:ea typeface="ヒラギノ角ゴ Pro W3" charset="0"/>
          <a:cs typeface="ヒラギノ角ゴ Pro W3" charset="0"/>
        </a:defRPr>
      </a:lvl1pPr>
      <a:lvl2pPr marL="685800" indent="-228600" algn="l" rtl="0" eaLnBrk="0" fontAlgn="base" hangingPunct="0">
        <a:lnSpc>
          <a:spcPct val="90000"/>
        </a:lnSpc>
        <a:spcBef>
          <a:spcPts val="500"/>
        </a:spcBef>
        <a:spcAft>
          <a:spcPct val="0"/>
        </a:spcAft>
        <a:buFont typeface="Arial" pitchFamily="34" charset="0"/>
        <a:buChar char="•"/>
        <a:defRPr sz="2400" kern="1200">
          <a:solidFill>
            <a:schemeClr val="tx1"/>
          </a:solidFill>
          <a:latin typeface="Source Sans Pro Light" panose="020B0403030403020204" pitchFamily="34" charset="0"/>
          <a:ea typeface="ヒラギノ角ゴ Pro W3" charset="0"/>
          <a:cs typeface="ヒラギノ角ゴ Pro W3" charset="0"/>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Source Sans Pro Light" panose="020B0403030403020204" pitchFamily="34" charset="0"/>
          <a:ea typeface="ヒラギノ角ゴ Pro W3" charset="0"/>
          <a:cs typeface="ヒラギノ角ゴ Pro W3" charset="0"/>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Source Sans Pro Light" panose="020B0403030403020204" pitchFamily="34" charset="0"/>
          <a:ea typeface="ヒラギノ角ゴ Pro W3" charset="0"/>
          <a:cs typeface="ヒラギノ角ゴ Pro W3" charset="0"/>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Source Sans Pro Light" panose="020B0403030403020204" pitchFamily="34" charset="0"/>
          <a:ea typeface="ヒラギノ角ゴ Pro W3" charset="0"/>
          <a:cs typeface="ヒラギノ角ゴ Pro W3"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emf"/><Relationship Id="rId5" Type="http://schemas.openxmlformats.org/officeDocument/2006/relationships/oleObject" Target="../embeddings/Microsoft_Excel_97-2003_Worksheet2.xls"/><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emf"/><Relationship Id="rId5" Type="http://schemas.openxmlformats.org/officeDocument/2006/relationships/oleObject" Target="../embeddings/Microsoft_Excel_97-2003_Worksheet3.xls"/><Relationship Id="rId4" Type="http://schemas.openxmlformats.org/officeDocument/2006/relationships/oleObject" Target="../embeddings/oleObject3.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emf"/><Relationship Id="rId5" Type="http://schemas.openxmlformats.org/officeDocument/2006/relationships/oleObject" Target="../embeddings/Microsoft_Excel_97-2003_Worksheet4.xls"/><Relationship Id="rId4" Type="http://schemas.openxmlformats.org/officeDocument/2006/relationships/oleObject" Target="../embeddings/oleObject4.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emf"/><Relationship Id="rId5" Type="http://schemas.openxmlformats.org/officeDocument/2006/relationships/oleObject" Target="../embeddings/Microsoft_Excel_97-2003_Worksheet5.xls"/><Relationship Id="rId4" Type="http://schemas.openxmlformats.org/officeDocument/2006/relationships/oleObject" Target="../embeddings/oleObject5.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3" Type="http://schemas.openxmlformats.org/officeDocument/2006/relationships/hyperlink" Target="http://www.soa.org/research/research-projects/pension/research-post-retirement-needs-and-risks.aspx" TargetMode="External"/><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hyperlink" Target="mailto:ssiegel@soa.org"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725" y="869950"/>
            <a:ext cx="7480300" cy="2105025"/>
          </a:xfrm>
        </p:spPr>
        <p:txBody>
          <a:bodyPr rtlCol="0"/>
          <a:lstStyle/>
          <a:p>
            <a:pPr eaLnBrk="1" fontAlgn="auto" hangingPunct="1">
              <a:spcAft>
                <a:spcPts val="0"/>
              </a:spcAft>
              <a:defRPr/>
            </a:pPr>
            <a:r>
              <a:rPr lang="en-US" sz="3600" dirty="0" smtClean="0">
                <a:ea typeface="+mj-ea"/>
                <a:cs typeface="+mj-cs"/>
              </a:rPr>
              <a:t>Public Knowledge and Perceptions About Retirement Risk, Risk Management and Longevity</a:t>
            </a:r>
            <a:endParaRPr lang="en-US" sz="3600" dirty="0">
              <a:ea typeface="+mj-ea"/>
              <a:cs typeface="+mj-cs"/>
            </a:endParaRPr>
          </a:p>
        </p:txBody>
      </p:sp>
      <p:sp>
        <p:nvSpPr>
          <p:cNvPr id="3" name="Subtitle 2"/>
          <p:cNvSpPr>
            <a:spLocks noGrp="1"/>
          </p:cNvSpPr>
          <p:nvPr>
            <p:ph type="subTitle" idx="1"/>
          </p:nvPr>
        </p:nvSpPr>
        <p:spPr>
          <a:xfrm>
            <a:off x="593725" y="3078163"/>
            <a:ext cx="4573588" cy="241300"/>
          </a:xfrm>
        </p:spPr>
        <p:txBody>
          <a:bodyPr rtlCol="0"/>
          <a:lstStyle/>
          <a:p>
            <a:pPr eaLnBrk="1" fontAlgn="auto" hangingPunct="1">
              <a:spcAft>
                <a:spcPts val="0"/>
              </a:spcAft>
              <a:defRPr/>
            </a:pPr>
            <a:r>
              <a:rPr lang="en-US" dirty="0" smtClean="0">
                <a:ea typeface="+mn-ea"/>
                <a:cs typeface="+mn-cs"/>
              </a:rPr>
              <a:t>Presenter</a:t>
            </a:r>
            <a:endParaRPr lang="en-US" dirty="0">
              <a:ea typeface="+mn-ea"/>
              <a:cs typeface="+mn-cs"/>
            </a:endParaRPr>
          </a:p>
        </p:txBody>
      </p:sp>
      <p:sp>
        <p:nvSpPr>
          <p:cNvPr id="8196" name="Text Placeholder 3"/>
          <p:cNvSpPr>
            <a:spLocks noGrp="1"/>
          </p:cNvSpPr>
          <p:nvPr>
            <p:ph type="body" sz="quarter" idx="10"/>
          </p:nvPr>
        </p:nvSpPr>
        <p:spPr>
          <a:xfrm>
            <a:off x="570844" y="3403748"/>
            <a:ext cx="4573588" cy="222250"/>
          </a:xfrm>
        </p:spPr>
        <p:txBody>
          <a:bodyPr/>
          <a:lstStyle/>
          <a:p>
            <a:pPr eaLnBrk="1" hangingPunct="1">
              <a:spcBef>
                <a:spcPts val="0"/>
              </a:spcBef>
              <a:buFont typeface="+mj-lt" charset="0"/>
              <a:buNone/>
            </a:pPr>
            <a:endParaRPr lang="en-US" altLang="en-US" dirty="0" smtClean="0">
              <a:latin typeface="Source Sans Pro Light" pitchFamily="127" charset="0"/>
              <a:ea typeface="ヒラギノ角ゴ Pro W3" charset="-128"/>
            </a:endParaRPr>
          </a:p>
          <a:p>
            <a:pPr eaLnBrk="1" hangingPunct="1">
              <a:spcBef>
                <a:spcPts val="0"/>
              </a:spcBef>
              <a:buFont typeface="+mj-lt" charset="0"/>
              <a:buNone/>
            </a:pPr>
            <a:r>
              <a:rPr lang="en-US" altLang="en-US" dirty="0" smtClean="0">
                <a:latin typeface="Source Sans Pro Light" pitchFamily="127" charset="0"/>
                <a:ea typeface="ヒラギノ角ゴ Pro W3" charset="-128"/>
              </a:rPr>
              <a:t>Anna M. Rappaport, FSA, MAAA</a:t>
            </a:r>
          </a:p>
        </p:txBody>
      </p:sp>
      <p:sp>
        <p:nvSpPr>
          <p:cNvPr id="5" name="TextBox 4"/>
          <p:cNvSpPr txBox="1"/>
          <p:nvPr/>
        </p:nvSpPr>
        <p:spPr>
          <a:xfrm>
            <a:off x="723900" y="4248150"/>
            <a:ext cx="6324153" cy="646331"/>
          </a:xfrm>
          <a:prstGeom prst="rect">
            <a:avLst/>
          </a:prstGeom>
          <a:noFill/>
        </p:spPr>
        <p:txBody>
          <a:bodyPr wrap="square" rtlCol="0">
            <a:spAutoFit/>
          </a:bodyPr>
          <a:lstStyle/>
          <a:p>
            <a:r>
              <a:rPr lang="en-US" dirty="0" smtClean="0">
                <a:solidFill>
                  <a:schemeClr val="bg1"/>
                </a:solidFill>
              </a:rPr>
              <a:t>Longevity12 Conference</a:t>
            </a:r>
          </a:p>
          <a:p>
            <a:r>
              <a:rPr lang="en-US" dirty="0" smtClean="0">
                <a:solidFill>
                  <a:schemeClr val="bg1"/>
                </a:solidFill>
              </a:rPr>
              <a:t>September 29, 2016</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 Picture: What we learned</a:t>
            </a:r>
            <a:endParaRPr lang="en-US" dirty="0"/>
          </a:p>
        </p:txBody>
      </p:sp>
      <p:sp>
        <p:nvSpPr>
          <p:cNvPr id="3" name="Content Placeholder 2"/>
          <p:cNvSpPr>
            <a:spLocks noGrp="1"/>
          </p:cNvSpPr>
          <p:nvPr>
            <p:ph idx="1"/>
          </p:nvPr>
        </p:nvSpPr>
        <p:spPr>
          <a:xfrm>
            <a:off x="585357" y="1033380"/>
            <a:ext cx="7886700" cy="4043363"/>
          </a:xfrm>
        </p:spPr>
        <p:txBody>
          <a:bodyPr/>
          <a:lstStyle/>
          <a:p>
            <a:r>
              <a:rPr lang="en-US" sz="1800" dirty="0" smtClean="0"/>
              <a:t>Findings from surveys, focus groups and interviews (including prior years)</a:t>
            </a:r>
          </a:p>
          <a:p>
            <a:pPr lvl="1"/>
            <a:r>
              <a:rPr lang="en-US" sz="1800" dirty="0" smtClean="0"/>
              <a:t>Top risks – inflation, health and long-term care</a:t>
            </a:r>
          </a:p>
          <a:p>
            <a:pPr lvl="1"/>
            <a:r>
              <a:rPr lang="en-US" sz="1800" dirty="0" smtClean="0"/>
              <a:t>Pre-retirees more concerned than retirees</a:t>
            </a:r>
          </a:p>
          <a:p>
            <a:pPr lvl="1"/>
            <a:r>
              <a:rPr lang="en-US" sz="1800" dirty="0" smtClean="0"/>
              <a:t>Major methods of risk management – reduce spending, pay off debt</a:t>
            </a:r>
          </a:p>
          <a:p>
            <a:pPr lvl="1"/>
            <a:r>
              <a:rPr lang="en-US" sz="1800" dirty="0" smtClean="0"/>
              <a:t>Gaps in knowledge persist</a:t>
            </a:r>
          </a:p>
          <a:p>
            <a:pPr lvl="1"/>
            <a:r>
              <a:rPr lang="en-US" sz="1800" dirty="0" smtClean="0"/>
              <a:t>Planning horizons are too short</a:t>
            </a:r>
          </a:p>
          <a:p>
            <a:pPr rtl="0" eaLnBrk="0" fontAlgn="base" hangingPunct="0"/>
            <a:r>
              <a:rPr lang="en-US" sz="1800" dirty="0" smtClean="0"/>
              <a:t>Pre-retiree expectations differ from retiree experience in some areas</a:t>
            </a:r>
            <a:endParaRPr lang="en-US" sz="1800" kern="1200" dirty="0" smtClean="0">
              <a:solidFill>
                <a:schemeClr val="tx1"/>
              </a:solidFill>
              <a:effectLst/>
            </a:endParaRPr>
          </a:p>
          <a:p>
            <a:pPr rtl="0" eaLnBrk="0" fontAlgn="base" hangingPunct="0"/>
            <a:r>
              <a:rPr lang="en-US" sz="1800" kern="1200" dirty="0" smtClean="0">
                <a:solidFill>
                  <a:schemeClr val="tx1"/>
                </a:solidFill>
                <a:effectLst/>
              </a:rPr>
              <a:t>RMDs are most common method of asset draw down; retirees do not want to take more than the RMD – the RMD is usually spent </a:t>
            </a:r>
            <a:endParaRPr lang="en-US" sz="1800" dirty="0" smtClean="0">
              <a:effectLst/>
            </a:endParaRPr>
          </a:p>
          <a:p>
            <a:pPr rtl="0" eaLnBrk="0" fontAlgn="base" hangingPunct="0"/>
            <a:r>
              <a:rPr lang="en-US" sz="1800" kern="1200" dirty="0" smtClean="0">
                <a:solidFill>
                  <a:schemeClr val="tx1"/>
                </a:solidFill>
                <a:effectLst/>
              </a:rPr>
              <a:t>Planning process based on near-term expected cash flows</a:t>
            </a:r>
            <a:endParaRPr lang="en-US" sz="1800" dirty="0" smtClean="0"/>
          </a:p>
          <a:p>
            <a:r>
              <a:rPr lang="en-US" sz="1800" dirty="0" smtClean="0"/>
              <a:t>Lot of consistency over time and between longer term retirees  and shorter term retirees, but longer term retirees seem more self assured </a:t>
            </a:r>
          </a:p>
          <a:p>
            <a:r>
              <a:rPr lang="en-US" sz="1800" dirty="0" smtClean="0"/>
              <a:t>Housing often biggest asset</a:t>
            </a:r>
          </a:p>
          <a:p>
            <a:r>
              <a:rPr lang="en-US" sz="1800" dirty="0" smtClean="0"/>
              <a:t>Women more concerned than men</a:t>
            </a:r>
          </a:p>
          <a:p>
            <a:r>
              <a:rPr lang="en-US" sz="1800" dirty="0" smtClean="0"/>
              <a:t>Lot of similarity between U.S. and Canada, except for health care issues (based on 2015 only)</a:t>
            </a:r>
          </a:p>
          <a:p>
            <a:endParaRPr lang="en-US" sz="1900" dirty="0" smtClean="0"/>
          </a:p>
          <a:p>
            <a:endParaRPr lang="en-US" sz="1950" dirty="0" smtClean="0"/>
          </a:p>
        </p:txBody>
      </p:sp>
    </p:spTree>
    <p:extLst>
      <p:ext uri="{BB962C8B-B14F-4D97-AF65-F5344CB8AC3E}">
        <p14:creationId xmlns:p14="http://schemas.microsoft.com/office/powerpoint/2010/main" val="3997045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0" y="1270000"/>
            <a:ext cx="7480300" cy="2105025"/>
          </a:xfrm>
        </p:spPr>
        <p:txBody>
          <a:bodyPr rtlCol="0"/>
          <a:lstStyle/>
          <a:p>
            <a:pPr eaLnBrk="1" fontAlgn="auto" hangingPunct="1">
              <a:spcAft>
                <a:spcPts val="0"/>
              </a:spcAft>
              <a:defRPr/>
            </a:pPr>
            <a:r>
              <a:rPr lang="en-US" sz="3600" dirty="0" smtClean="0">
                <a:ea typeface="+mj-ea"/>
                <a:cs typeface="+mj-cs"/>
              </a:rPr>
              <a:t>Managing Risks in Retirement (Core continuing topic for surveys</a:t>
            </a:r>
            <a:r>
              <a:rPr lang="en-US" dirty="0" smtClean="0">
                <a:ea typeface="+mj-ea"/>
                <a:cs typeface="+mj-cs"/>
              </a:rPr>
              <a:t>)</a:t>
            </a:r>
            <a:endParaRPr lang="en-US" dirty="0">
              <a:ea typeface="+mj-ea"/>
              <a:cs typeface="+mj-cs"/>
            </a:endParaRPr>
          </a:p>
        </p:txBody>
      </p:sp>
    </p:spTree>
    <p:extLst>
      <p:ext uri="{BB962C8B-B14F-4D97-AF65-F5344CB8AC3E}">
        <p14:creationId xmlns:p14="http://schemas.microsoft.com/office/powerpoint/2010/main" val="5484918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 is very little formal financial risk management by retirees.</a:t>
            </a:r>
            <a:endParaRPr lang="en-US" dirty="0"/>
          </a:p>
        </p:txBody>
      </p:sp>
      <p:sp>
        <p:nvSpPr>
          <p:cNvPr id="3" name="Content Placeholder 2"/>
          <p:cNvSpPr>
            <a:spLocks noGrp="1"/>
          </p:cNvSpPr>
          <p:nvPr>
            <p:ph idx="1"/>
          </p:nvPr>
        </p:nvSpPr>
        <p:spPr/>
        <p:txBody>
          <a:bodyPr/>
          <a:lstStyle/>
          <a:p>
            <a:r>
              <a:rPr lang="en-US" altLang="en-US" dirty="0" smtClean="0"/>
              <a:t>Few have long-term care insurance</a:t>
            </a:r>
          </a:p>
          <a:p>
            <a:r>
              <a:rPr lang="en-US" altLang="en-US" dirty="0" smtClean="0"/>
              <a:t>Few buy annuities to provide guaranteed lifetime income </a:t>
            </a:r>
          </a:p>
          <a:p>
            <a:r>
              <a:rPr lang="en-US" altLang="en-US" dirty="0" smtClean="0"/>
              <a:t>Few have thought out asset allocation plan</a:t>
            </a:r>
          </a:p>
          <a:p>
            <a:r>
              <a:rPr lang="en-US" altLang="en-US" dirty="0" smtClean="0"/>
              <a:t>Few do formal planning</a:t>
            </a:r>
          </a:p>
          <a:p>
            <a:endParaRPr lang="en-US" altLang="en-US" dirty="0" smtClean="0"/>
          </a:p>
          <a:p>
            <a:pPr>
              <a:lnSpc>
                <a:spcPct val="100000"/>
              </a:lnSpc>
              <a:buNone/>
            </a:pPr>
            <a:r>
              <a:rPr lang="en-US" altLang="en-US" b="1" u="sng" dirty="0" smtClean="0"/>
              <a:t>Basic approach is to adjust to events: </a:t>
            </a:r>
          </a:p>
          <a:p>
            <a:pPr>
              <a:lnSpc>
                <a:spcPct val="100000"/>
              </a:lnSpc>
              <a:buNone/>
            </a:pPr>
            <a:r>
              <a:rPr lang="en-US" altLang="en-US" b="1" u="sng" dirty="0" smtClean="0"/>
              <a:t>Few plan for big expenses </a:t>
            </a:r>
            <a:endParaRPr lang="en-US" altLang="en-US" b="1" u="sng" dirty="0"/>
          </a:p>
        </p:txBody>
      </p:sp>
    </p:spTree>
    <p:extLst>
      <p:ext uri="{BB962C8B-B14F-4D97-AF65-F5344CB8AC3E}">
        <p14:creationId xmlns:p14="http://schemas.microsoft.com/office/powerpoint/2010/main" val="26164001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ular Callout 8"/>
          <p:cNvSpPr/>
          <p:nvPr/>
        </p:nvSpPr>
        <p:spPr bwMode="auto">
          <a:xfrm>
            <a:off x="701750" y="3576523"/>
            <a:ext cx="7086600" cy="1268454"/>
          </a:xfrm>
          <a:prstGeom prst="wedgeRoundRectCallout">
            <a:avLst>
              <a:gd name="adj1" fmla="val 46894"/>
              <a:gd name="adj2" fmla="val 73831"/>
              <a:gd name="adj3" fmla="val 16667"/>
            </a:avLst>
          </a:prstGeom>
          <a:gradFill flip="none" rotWithShape="1">
            <a:gsLst>
              <a:gs pos="0">
                <a:schemeClr val="accent2">
                  <a:lumMod val="60000"/>
                  <a:lumOff val="40000"/>
                  <a:tint val="66000"/>
                  <a:satMod val="160000"/>
                </a:schemeClr>
              </a:gs>
              <a:gs pos="5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5000" b="0" i="0" u="none" strike="noStrike" cap="none" normalizeH="0" baseline="0" dirty="0" smtClean="0">
              <a:ln>
                <a:noFill/>
              </a:ln>
              <a:solidFill>
                <a:schemeClr val="tx1"/>
              </a:solidFill>
              <a:effectLst/>
              <a:latin typeface="Arial" charset="0"/>
            </a:endParaRPr>
          </a:p>
        </p:txBody>
      </p:sp>
      <p:sp>
        <p:nvSpPr>
          <p:cNvPr id="8" name="Rounded Rectangular Callout 7"/>
          <p:cNvSpPr/>
          <p:nvPr/>
        </p:nvSpPr>
        <p:spPr bwMode="auto">
          <a:xfrm>
            <a:off x="618464" y="1687171"/>
            <a:ext cx="7728098" cy="972880"/>
          </a:xfrm>
          <a:prstGeom prst="wedgeRoundRectCallout">
            <a:avLst>
              <a:gd name="adj1" fmla="val -46007"/>
              <a:gd name="adj2" fmla="val 70732"/>
              <a:gd name="adj3" fmla="val 1666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5000" b="0" i="0" u="none" strike="noStrike" cap="none" normalizeH="0" baseline="0" dirty="0" smtClean="0">
              <a:ln>
                <a:noFill/>
              </a:ln>
              <a:solidFill>
                <a:schemeClr val="tx1"/>
              </a:solidFill>
              <a:effectLst/>
              <a:latin typeface="Arial" charset="0"/>
            </a:endParaRPr>
          </a:p>
        </p:txBody>
      </p:sp>
      <p:sp>
        <p:nvSpPr>
          <p:cNvPr id="2" name="Title 1"/>
          <p:cNvSpPr>
            <a:spLocks noGrp="1"/>
          </p:cNvSpPr>
          <p:nvPr>
            <p:ph type="title"/>
          </p:nvPr>
        </p:nvSpPr>
        <p:spPr>
          <a:xfrm>
            <a:off x="685800" y="0"/>
            <a:ext cx="8001000" cy="914400"/>
          </a:xfrm>
        </p:spPr>
        <p:txBody>
          <a:bodyPr/>
          <a:lstStyle/>
          <a:p>
            <a:r>
              <a:rPr lang="en-US" sz="3600" dirty="0" smtClean="0"/>
              <a:t>Managing Risks in Retirement</a:t>
            </a:r>
            <a:endParaRPr lang="en-US" sz="3600" dirty="0"/>
          </a:p>
        </p:txBody>
      </p:sp>
      <p:sp>
        <p:nvSpPr>
          <p:cNvPr id="3" name="Content Placeholder 2"/>
          <p:cNvSpPr>
            <a:spLocks noGrp="1"/>
          </p:cNvSpPr>
          <p:nvPr>
            <p:ph idx="1"/>
          </p:nvPr>
        </p:nvSpPr>
        <p:spPr>
          <a:xfrm>
            <a:off x="606060" y="1737673"/>
            <a:ext cx="7740502" cy="901109"/>
          </a:xfrm>
        </p:spPr>
        <p:txBody>
          <a:bodyPr/>
          <a:lstStyle/>
          <a:p>
            <a:pPr marL="0" indent="0" eaLnBrk="1" hangingPunct="1">
              <a:buNone/>
            </a:pPr>
            <a:r>
              <a:rPr lang="en-US" sz="1800" i="1" dirty="0">
                <a:latin typeface="+mn-lt"/>
              </a:rPr>
              <a:t>I’ve thought about it for myself and my wife. It can be disastrously expensive, but then when you looked a little bit at maybe even buying the insurance for that, it’s not cheap either. It’s a rock and a hard place.</a:t>
            </a:r>
          </a:p>
        </p:txBody>
      </p:sp>
      <p:sp>
        <p:nvSpPr>
          <p:cNvPr id="5" name="TextBox 4"/>
          <p:cNvSpPr txBox="1"/>
          <p:nvPr/>
        </p:nvSpPr>
        <p:spPr>
          <a:xfrm>
            <a:off x="0" y="0"/>
            <a:ext cx="611065" cy="9144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txBody>
          <a:bodyPr wrap="none" rtlCol="0" anchor="ctr">
            <a:spAutoFit/>
          </a:bodyPr>
          <a:lstStyle/>
          <a:p>
            <a:r>
              <a:rPr lang="en-US" sz="2400" b="1" dirty="0" smtClean="0">
                <a:solidFill>
                  <a:schemeClr val="bg1"/>
                </a:solidFill>
              </a:rPr>
              <a:t>FG</a:t>
            </a:r>
            <a:endParaRPr lang="en-US" sz="2400" b="1" dirty="0">
              <a:solidFill>
                <a:schemeClr val="bg1"/>
              </a:solidFill>
            </a:endParaRPr>
          </a:p>
        </p:txBody>
      </p:sp>
      <p:sp>
        <p:nvSpPr>
          <p:cNvPr id="7" name="Content Placeholder 2"/>
          <p:cNvSpPr txBox="1">
            <a:spLocks/>
          </p:cNvSpPr>
          <p:nvPr/>
        </p:nvSpPr>
        <p:spPr bwMode="auto">
          <a:xfrm>
            <a:off x="701750" y="3676651"/>
            <a:ext cx="7086600" cy="10632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Clr>
                <a:srgbClr val="FF0000"/>
              </a:buClr>
              <a:buFont typeface="Wingdings" pitchFamily="2" charset="2"/>
              <a:buChar char="§"/>
              <a:defRPr sz="3200">
                <a:solidFill>
                  <a:srgbClr val="343434"/>
                </a:solidFill>
                <a:latin typeface="+mn-lt"/>
                <a:ea typeface="+mn-ea"/>
                <a:cs typeface="+mn-cs"/>
              </a:defRPr>
            </a:lvl1pPr>
            <a:lvl2pPr marL="742950" indent="-285750" algn="l" rtl="0" eaLnBrk="0" fontAlgn="base" hangingPunct="0">
              <a:spcBef>
                <a:spcPct val="20000"/>
              </a:spcBef>
              <a:spcAft>
                <a:spcPct val="0"/>
              </a:spcAft>
              <a:buClr>
                <a:srgbClr val="778000"/>
              </a:buClr>
              <a:buFont typeface="Times" pitchFamily="18" charset="0"/>
              <a:buChar char="•"/>
              <a:defRPr sz="2800">
                <a:solidFill>
                  <a:srgbClr val="343434"/>
                </a:solidFill>
                <a:latin typeface="+mn-lt"/>
              </a:defRPr>
            </a:lvl2pPr>
            <a:lvl3pPr marL="1143000" indent="-228600" algn="l" rtl="0" eaLnBrk="0" fontAlgn="base" hangingPunct="0">
              <a:spcBef>
                <a:spcPct val="20000"/>
              </a:spcBef>
              <a:spcAft>
                <a:spcPct val="0"/>
              </a:spcAft>
              <a:buClr>
                <a:srgbClr val="307D8E"/>
              </a:buClr>
              <a:buSzPct val="45000"/>
              <a:buFont typeface="Wingdings" pitchFamily="2" charset="2"/>
              <a:buChar char="u"/>
              <a:defRPr sz="2400">
                <a:solidFill>
                  <a:srgbClr val="343434"/>
                </a:solidFill>
                <a:latin typeface="+mn-lt"/>
              </a:defRPr>
            </a:lvl3pPr>
            <a:lvl4pPr marL="1600200" indent="-228600" algn="l" rtl="0" eaLnBrk="0" fontAlgn="base" hangingPunct="0">
              <a:spcBef>
                <a:spcPct val="20000"/>
              </a:spcBef>
              <a:spcAft>
                <a:spcPct val="0"/>
              </a:spcAft>
              <a:buClr>
                <a:srgbClr val="CD202C"/>
              </a:buClr>
              <a:buFont typeface="Wingdings" pitchFamily="2" charset="2"/>
              <a:buChar char="§"/>
              <a:defRPr sz="2000">
                <a:solidFill>
                  <a:srgbClr val="343434"/>
                </a:solidFill>
                <a:latin typeface="+mn-lt"/>
              </a:defRPr>
            </a:lvl4pPr>
            <a:lvl5pPr marL="2057400" indent="-228600" algn="l" rtl="0" eaLnBrk="0" fontAlgn="base" hangingPunct="0">
              <a:spcBef>
                <a:spcPct val="20000"/>
              </a:spcBef>
              <a:spcAft>
                <a:spcPct val="0"/>
              </a:spcAft>
              <a:buClr>
                <a:srgbClr val="7A8400"/>
              </a:buClr>
              <a:buFont typeface="Times" pitchFamily="18" charset="0"/>
              <a:buChar char="•"/>
              <a:defRPr sz="2000">
                <a:solidFill>
                  <a:srgbClr val="343434"/>
                </a:solidFill>
                <a:latin typeface="+mn-lt"/>
              </a:defRPr>
            </a:lvl5pPr>
            <a:lvl6pPr marL="25146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6pPr>
            <a:lvl7pPr marL="29718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7pPr>
            <a:lvl8pPr marL="34290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8pPr>
            <a:lvl9pPr marL="38862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9pPr>
          </a:lstStyle>
          <a:p>
            <a:pPr marL="0" indent="0">
              <a:buNone/>
            </a:pPr>
            <a:r>
              <a:rPr lang="en-US" sz="1800" i="1" dirty="0"/>
              <a:t>It’s not a structured thing, but you have an idea. You know what you got to spend and you put your money in those places and you work towards that goal. And if you don’t use it, then you got to build something else that you can use</a:t>
            </a:r>
            <a:r>
              <a:rPr lang="en-US" sz="1800" i="1" dirty="0" smtClean="0"/>
              <a:t>.</a:t>
            </a:r>
            <a:endParaRPr lang="en-US" sz="1800" i="1" kern="0" dirty="0" smtClean="0"/>
          </a:p>
        </p:txBody>
      </p:sp>
      <p:sp>
        <p:nvSpPr>
          <p:cNvPr id="13" name="Content Placeholder 2"/>
          <p:cNvSpPr txBox="1">
            <a:spLocks/>
          </p:cNvSpPr>
          <p:nvPr/>
        </p:nvSpPr>
        <p:spPr bwMode="auto">
          <a:xfrm>
            <a:off x="4088237" y="2650294"/>
            <a:ext cx="4045688" cy="37125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Font typeface="Wingdings" pitchFamily="2" charset="2"/>
              <a:buChar char="§"/>
              <a:defRPr sz="3200">
                <a:solidFill>
                  <a:srgbClr val="343434"/>
                </a:solidFill>
                <a:latin typeface="+mn-lt"/>
                <a:ea typeface="+mn-ea"/>
                <a:cs typeface="+mn-cs"/>
              </a:defRPr>
            </a:lvl1pPr>
            <a:lvl2pPr marL="742950" indent="-285750" algn="l" rtl="0" eaLnBrk="0" fontAlgn="base" hangingPunct="0">
              <a:spcBef>
                <a:spcPct val="20000"/>
              </a:spcBef>
              <a:spcAft>
                <a:spcPct val="0"/>
              </a:spcAft>
              <a:buClr>
                <a:srgbClr val="778000"/>
              </a:buClr>
              <a:buFont typeface="Times" pitchFamily="18" charset="0"/>
              <a:buChar char="•"/>
              <a:defRPr sz="2800">
                <a:solidFill>
                  <a:srgbClr val="343434"/>
                </a:solidFill>
                <a:latin typeface="+mn-lt"/>
              </a:defRPr>
            </a:lvl2pPr>
            <a:lvl3pPr marL="1143000" indent="-228600" algn="l" rtl="0" eaLnBrk="0" fontAlgn="base" hangingPunct="0">
              <a:spcBef>
                <a:spcPct val="20000"/>
              </a:spcBef>
              <a:spcAft>
                <a:spcPct val="0"/>
              </a:spcAft>
              <a:buClr>
                <a:srgbClr val="307D8E"/>
              </a:buClr>
              <a:buSzPct val="45000"/>
              <a:buFont typeface="Wingdings" pitchFamily="2" charset="2"/>
              <a:buChar char="u"/>
              <a:defRPr sz="2400">
                <a:solidFill>
                  <a:srgbClr val="343434"/>
                </a:solidFill>
                <a:latin typeface="+mn-lt"/>
              </a:defRPr>
            </a:lvl3pPr>
            <a:lvl4pPr marL="1600200" indent="-228600" algn="l" rtl="0" eaLnBrk="0" fontAlgn="base" hangingPunct="0">
              <a:spcBef>
                <a:spcPct val="20000"/>
              </a:spcBef>
              <a:spcAft>
                <a:spcPct val="0"/>
              </a:spcAft>
              <a:buClr>
                <a:srgbClr val="CD202C"/>
              </a:buClr>
              <a:buFont typeface="Wingdings" pitchFamily="2" charset="2"/>
              <a:buChar char="§"/>
              <a:defRPr sz="2000">
                <a:solidFill>
                  <a:srgbClr val="343434"/>
                </a:solidFill>
                <a:latin typeface="+mn-lt"/>
              </a:defRPr>
            </a:lvl4pPr>
            <a:lvl5pPr marL="2057400" indent="-228600" algn="l" rtl="0" eaLnBrk="0" fontAlgn="base" hangingPunct="0">
              <a:spcBef>
                <a:spcPct val="20000"/>
              </a:spcBef>
              <a:spcAft>
                <a:spcPct val="0"/>
              </a:spcAft>
              <a:buClr>
                <a:srgbClr val="7A8400"/>
              </a:buClr>
              <a:buFont typeface="Times" pitchFamily="18" charset="0"/>
              <a:buChar char="•"/>
              <a:defRPr sz="2000">
                <a:solidFill>
                  <a:srgbClr val="343434"/>
                </a:solidFill>
                <a:latin typeface="+mn-lt"/>
              </a:defRPr>
            </a:lvl5pPr>
            <a:lvl6pPr marL="25146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6pPr>
            <a:lvl7pPr marL="29718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7pPr>
            <a:lvl8pPr marL="34290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8pPr>
            <a:lvl9pPr marL="38862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9pPr>
          </a:lstStyle>
          <a:p>
            <a:pPr marL="0" indent="0" eaLnBrk="1" hangingPunct="1">
              <a:lnSpc>
                <a:spcPct val="90000"/>
              </a:lnSpc>
              <a:buNone/>
            </a:pPr>
            <a:r>
              <a:rPr lang="en-US" sz="1600" i="1" dirty="0">
                <a:cs typeface="ヒラギノ角ゴ Pro W3" charset="0"/>
              </a:rPr>
              <a:t>Male, Health Decline Group in </a:t>
            </a:r>
            <a:r>
              <a:rPr lang="en-US" sz="1600" i="1" dirty="0" smtClean="0">
                <a:cs typeface="ヒラギノ角ゴ Pro W3" charset="0"/>
              </a:rPr>
              <a:t>Dallas</a:t>
            </a:r>
            <a:endParaRPr lang="en-US" sz="1600" i="1" dirty="0">
              <a:cs typeface="ヒラギノ角ゴ Pro W3" charset="0"/>
            </a:endParaRPr>
          </a:p>
        </p:txBody>
      </p:sp>
      <p:sp>
        <p:nvSpPr>
          <p:cNvPr id="15" name="Content Placeholder 2"/>
          <p:cNvSpPr txBox="1">
            <a:spLocks/>
          </p:cNvSpPr>
          <p:nvPr/>
        </p:nvSpPr>
        <p:spPr bwMode="auto">
          <a:xfrm>
            <a:off x="823152" y="4923839"/>
            <a:ext cx="4196317" cy="367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Font typeface="Wingdings" pitchFamily="2" charset="2"/>
              <a:buChar char="§"/>
              <a:defRPr sz="3200">
                <a:solidFill>
                  <a:srgbClr val="343434"/>
                </a:solidFill>
                <a:latin typeface="+mn-lt"/>
                <a:ea typeface="+mn-ea"/>
                <a:cs typeface="+mn-cs"/>
              </a:defRPr>
            </a:lvl1pPr>
            <a:lvl2pPr marL="742950" indent="-285750" algn="l" rtl="0" eaLnBrk="0" fontAlgn="base" hangingPunct="0">
              <a:spcBef>
                <a:spcPct val="20000"/>
              </a:spcBef>
              <a:spcAft>
                <a:spcPct val="0"/>
              </a:spcAft>
              <a:buClr>
                <a:srgbClr val="778000"/>
              </a:buClr>
              <a:buFont typeface="Times" pitchFamily="18" charset="0"/>
              <a:buChar char="•"/>
              <a:defRPr sz="2800">
                <a:solidFill>
                  <a:srgbClr val="343434"/>
                </a:solidFill>
                <a:latin typeface="+mn-lt"/>
              </a:defRPr>
            </a:lvl2pPr>
            <a:lvl3pPr marL="1143000" indent="-228600" algn="l" rtl="0" eaLnBrk="0" fontAlgn="base" hangingPunct="0">
              <a:spcBef>
                <a:spcPct val="20000"/>
              </a:spcBef>
              <a:spcAft>
                <a:spcPct val="0"/>
              </a:spcAft>
              <a:buClr>
                <a:srgbClr val="307D8E"/>
              </a:buClr>
              <a:buSzPct val="45000"/>
              <a:buFont typeface="Wingdings" pitchFamily="2" charset="2"/>
              <a:buChar char="u"/>
              <a:defRPr sz="2400">
                <a:solidFill>
                  <a:srgbClr val="343434"/>
                </a:solidFill>
                <a:latin typeface="+mn-lt"/>
              </a:defRPr>
            </a:lvl3pPr>
            <a:lvl4pPr marL="1600200" indent="-228600" algn="l" rtl="0" eaLnBrk="0" fontAlgn="base" hangingPunct="0">
              <a:spcBef>
                <a:spcPct val="20000"/>
              </a:spcBef>
              <a:spcAft>
                <a:spcPct val="0"/>
              </a:spcAft>
              <a:buClr>
                <a:srgbClr val="CD202C"/>
              </a:buClr>
              <a:buFont typeface="Wingdings" pitchFamily="2" charset="2"/>
              <a:buChar char="§"/>
              <a:defRPr sz="2000">
                <a:solidFill>
                  <a:srgbClr val="343434"/>
                </a:solidFill>
                <a:latin typeface="+mn-lt"/>
              </a:defRPr>
            </a:lvl4pPr>
            <a:lvl5pPr marL="2057400" indent="-228600" algn="l" rtl="0" eaLnBrk="0" fontAlgn="base" hangingPunct="0">
              <a:spcBef>
                <a:spcPct val="20000"/>
              </a:spcBef>
              <a:spcAft>
                <a:spcPct val="0"/>
              </a:spcAft>
              <a:buClr>
                <a:srgbClr val="7A8400"/>
              </a:buClr>
              <a:buFont typeface="Times" pitchFamily="18" charset="0"/>
              <a:buChar char="•"/>
              <a:defRPr sz="2000">
                <a:solidFill>
                  <a:srgbClr val="343434"/>
                </a:solidFill>
                <a:latin typeface="+mn-lt"/>
              </a:defRPr>
            </a:lvl5pPr>
            <a:lvl6pPr marL="25146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6pPr>
            <a:lvl7pPr marL="29718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7pPr>
            <a:lvl8pPr marL="34290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8pPr>
            <a:lvl9pPr marL="38862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9pPr>
          </a:lstStyle>
          <a:p>
            <a:pPr marL="0" indent="0">
              <a:buNone/>
            </a:pPr>
            <a:r>
              <a:rPr lang="en-US" sz="1600" i="1" dirty="0"/>
              <a:t>Female, Health Decline Group in Baltimore</a:t>
            </a:r>
          </a:p>
          <a:p>
            <a:pPr marL="0" indent="0">
              <a:buFont typeface="Wingdings" pitchFamily="2" charset="2"/>
              <a:buNone/>
            </a:pPr>
            <a:endParaRPr lang="en-US" sz="1800" kern="0" dirty="0"/>
          </a:p>
        </p:txBody>
      </p:sp>
    </p:spTree>
    <p:extLst>
      <p:ext uri="{BB962C8B-B14F-4D97-AF65-F5344CB8AC3E}">
        <p14:creationId xmlns:p14="http://schemas.microsoft.com/office/powerpoint/2010/main" val="28098722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altLang="en-US" sz="2800" dirty="0" smtClean="0">
                <a:latin typeface="Source Sans Pro" pitchFamily="127" charset="0"/>
                <a:ea typeface="ヒラギノ角ゴ Pro W3" charset="-128"/>
              </a:rPr>
              <a:t>Trying to save as much money as possible and eliminating consumer debt are top risk management strategies.</a:t>
            </a:r>
          </a:p>
        </p:txBody>
      </p:sp>
      <p:sp>
        <p:nvSpPr>
          <p:cNvPr id="26627" name="TextBox 4"/>
          <p:cNvSpPr txBox="1">
            <a:spLocks noChangeArrowheads="1"/>
          </p:cNvSpPr>
          <p:nvPr/>
        </p:nvSpPr>
        <p:spPr bwMode="auto">
          <a:xfrm>
            <a:off x="688975" y="5468938"/>
            <a:ext cx="7664450" cy="738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lnSpc>
                <a:spcPct val="100000"/>
              </a:lnSpc>
              <a:spcBef>
                <a:spcPct val="0"/>
              </a:spcBef>
              <a:buFontTx/>
              <a:buNone/>
            </a:pPr>
            <a:r>
              <a:rPr lang="en-US" altLang="en-US" sz="1400" i="1" dirty="0"/>
              <a:t>Below is a list of things that some people do to protect themselves financially </a:t>
            </a:r>
            <a:r>
              <a:rPr lang="en-US" altLang="en-US" sz="1400" b="1" i="1" dirty="0"/>
              <a:t>(WORKER:</a:t>
            </a:r>
            <a:r>
              <a:rPr lang="en-US" altLang="en-US" sz="1400" i="1" dirty="0"/>
              <a:t> after they retire</a:t>
            </a:r>
            <a:r>
              <a:rPr lang="en-US" altLang="en-US" sz="1400" b="1" i="1" dirty="0"/>
              <a:t>/RETIREE:</a:t>
            </a:r>
            <a:r>
              <a:rPr lang="en-US" altLang="en-US" sz="1400" i="1" dirty="0"/>
              <a:t> as they get older</a:t>
            </a:r>
            <a:r>
              <a:rPr lang="en-US" altLang="en-US" sz="1400" b="1" i="1" dirty="0"/>
              <a:t>)</a:t>
            </a:r>
            <a:r>
              <a:rPr lang="en-US" altLang="en-US" sz="1400" i="1" dirty="0"/>
              <a:t>.  For each, please indicate whether </a:t>
            </a:r>
            <a:r>
              <a:rPr lang="en-US" altLang="en-US" sz="1400" i="1" u="sng" dirty="0"/>
              <a:t>you</a:t>
            </a:r>
            <a:r>
              <a:rPr lang="en-US" altLang="en-US" sz="1400" i="1" dirty="0"/>
              <a:t> (and your spouse/partner) have done that, plan to do that in the future, or have no plans to do that. </a:t>
            </a:r>
          </a:p>
        </p:txBody>
      </p:sp>
      <p:graphicFrame>
        <p:nvGraphicFramePr>
          <p:cNvPr id="26628" name="Chart 6"/>
          <p:cNvGraphicFramePr>
            <a:graphicFrameLocks/>
          </p:cNvGraphicFramePr>
          <p:nvPr>
            <p:extLst>
              <p:ext uri="{D42A27DB-BD31-4B8C-83A1-F6EECF244321}">
                <p14:modId xmlns:p14="http://schemas.microsoft.com/office/powerpoint/2010/main" val="196410622"/>
              </p:ext>
            </p:extLst>
          </p:nvPr>
        </p:nvGraphicFramePr>
        <p:xfrm>
          <a:off x="635000" y="1541463"/>
          <a:ext cx="7704138" cy="3997325"/>
        </p:xfrm>
        <a:graphic>
          <a:graphicData uri="http://schemas.openxmlformats.org/presentationml/2006/ole">
            <mc:AlternateContent xmlns:mc="http://schemas.openxmlformats.org/markup-compatibility/2006">
              <mc:Choice xmlns:v="urn:schemas-microsoft-com:vml" Requires="v">
                <p:oleObj spid="_x0000_s50226" name="Chart" r:id="rId5" imgW="7591234" imgH="3562302" progId="Excel.Sheet.8">
                  <p:embed/>
                </p:oleObj>
              </mc:Choice>
              <mc:Fallback>
                <p:oleObj name="Chart" r:id="rId5" imgW="7591234" imgH="3562302" progId="Excel.Shee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5000" y="1541463"/>
                        <a:ext cx="7704138" cy="3997325"/>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275506629"/>
              </p:ext>
            </p:extLst>
          </p:nvPr>
        </p:nvGraphicFramePr>
        <p:xfrm>
          <a:off x="784225" y="2142698"/>
          <a:ext cx="1670050" cy="3167711"/>
        </p:xfrm>
        <a:graphic>
          <a:graphicData uri="http://schemas.openxmlformats.org/drawingml/2006/table">
            <a:tbl>
              <a:tblPr firstRow="1" bandRow="1">
                <a:tableStyleId>{5C22544A-7EE6-4342-B048-85BDC9FD1C3A}</a:tableStyleId>
              </a:tblPr>
              <a:tblGrid>
                <a:gridCol w="1670050"/>
              </a:tblGrid>
              <a:tr h="696036">
                <a:tc>
                  <a:txBody>
                    <a:bodyPr/>
                    <a:lstStyle/>
                    <a:p>
                      <a:pPr algn="r"/>
                      <a:r>
                        <a:rPr lang="en-US" sz="1200" b="1" dirty="0" smtClean="0">
                          <a:solidFill>
                            <a:schemeClr val="tx1"/>
                          </a:solidFill>
                          <a:latin typeface="Times New Roman" panose="02020603050405020304" pitchFamily="18" charset="0"/>
                          <a:cs typeface="Times New Roman" panose="02020603050405020304" pitchFamily="18" charset="0"/>
                        </a:rPr>
                        <a:t>Try to save as much money as you can</a:t>
                      </a:r>
                      <a:endParaRPr lang="en-US" sz="1200" b="1" dirty="0">
                        <a:solidFill>
                          <a:schemeClr val="tx1"/>
                        </a:solidFill>
                        <a:latin typeface="Times New Roman" panose="02020603050405020304" pitchFamily="18" charset="0"/>
                        <a:cs typeface="Times New Roman" panose="02020603050405020304" pitchFamily="18" charset="0"/>
                      </a:endParaRPr>
                    </a:p>
                  </a:txBody>
                  <a:tcPr marL="68555" marR="68555" marT="60958" marB="6095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900753">
                <a:tc>
                  <a:txBody>
                    <a:bodyPr/>
                    <a:lstStyle/>
                    <a:p>
                      <a:pPr algn="r"/>
                      <a:r>
                        <a:rPr lang="en-US" sz="1200" b="1" dirty="0" smtClean="0">
                          <a:latin typeface="Times New Roman" panose="02020603050405020304" pitchFamily="18" charset="0"/>
                          <a:cs typeface="Times New Roman" panose="02020603050405020304" pitchFamily="18" charset="0"/>
                        </a:rPr>
                        <a:t>Eliminate all of your</a:t>
                      </a:r>
                      <a:r>
                        <a:rPr lang="en-US" sz="1200" b="1" baseline="0" dirty="0" smtClean="0">
                          <a:latin typeface="Times New Roman" panose="02020603050405020304" pitchFamily="18" charset="0"/>
                          <a:cs typeface="Times New Roman" panose="02020603050405020304" pitchFamily="18" charset="0"/>
                        </a:rPr>
                        <a:t> consumer debt</a:t>
                      </a:r>
                      <a:endParaRPr lang="en-US" sz="1200" b="1" dirty="0">
                        <a:latin typeface="Times New Roman" panose="02020603050405020304" pitchFamily="18" charset="0"/>
                        <a:cs typeface="Times New Roman" panose="02020603050405020304" pitchFamily="18" charset="0"/>
                      </a:endParaRPr>
                    </a:p>
                  </a:txBody>
                  <a:tcPr marL="68555" marR="68555" marT="60958" marB="6095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96437">
                <a:tc>
                  <a:txBody>
                    <a:bodyPr/>
                    <a:lstStyle/>
                    <a:p>
                      <a:pPr algn="r"/>
                      <a:r>
                        <a:rPr lang="en-US" sz="1200" b="1" dirty="0" smtClean="0">
                          <a:latin typeface="Times New Roman" panose="02020603050405020304" pitchFamily="18" charset="0"/>
                          <a:cs typeface="Times New Roman" panose="02020603050405020304" pitchFamily="18" charset="0"/>
                        </a:rPr>
                        <a:t>Cut back on spending</a:t>
                      </a:r>
                      <a:endParaRPr lang="en-US" sz="1200" b="1" dirty="0">
                        <a:latin typeface="Times New Roman" panose="02020603050405020304" pitchFamily="18" charset="0"/>
                        <a:cs typeface="Times New Roman" panose="02020603050405020304" pitchFamily="18" charset="0"/>
                      </a:endParaRPr>
                    </a:p>
                  </a:txBody>
                  <a:tcPr marL="68555" marR="68555" marT="60958" marB="6095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74485">
                <a:tc>
                  <a:txBody>
                    <a:bodyPr/>
                    <a:lstStyle/>
                    <a:p>
                      <a:pPr algn="r"/>
                      <a:r>
                        <a:rPr lang="en-US" sz="1200" b="1" dirty="0" smtClean="0">
                          <a:latin typeface="Times New Roman" panose="02020603050405020304" pitchFamily="18" charset="0"/>
                          <a:cs typeface="Times New Roman" panose="02020603050405020304" pitchFamily="18" charset="0"/>
                        </a:rPr>
                        <a:t>Completely pay off your</a:t>
                      </a:r>
                      <a:r>
                        <a:rPr lang="en-US" sz="1200" b="1" baseline="0" dirty="0" smtClean="0">
                          <a:latin typeface="Times New Roman" panose="02020603050405020304" pitchFamily="18" charset="0"/>
                          <a:cs typeface="Times New Roman" panose="02020603050405020304" pitchFamily="18" charset="0"/>
                        </a:rPr>
                        <a:t> mortgage</a:t>
                      </a:r>
                      <a:endParaRPr lang="en-US" sz="1200" b="1" dirty="0">
                        <a:latin typeface="Times New Roman" panose="02020603050405020304" pitchFamily="18" charset="0"/>
                        <a:cs typeface="Times New Roman" panose="02020603050405020304" pitchFamily="18" charset="0"/>
                      </a:endParaRPr>
                    </a:p>
                  </a:txBody>
                  <a:tcPr marL="68555" marR="68555" marT="60958" marB="60958"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26634" name="TextBox 8"/>
          <p:cNvSpPr txBox="1">
            <a:spLocks noChangeArrowheads="1"/>
          </p:cNvSpPr>
          <p:nvPr/>
        </p:nvSpPr>
        <p:spPr bwMode="auto">
          <a:xfrm>
            <a:off x="3941763" y="1703388"/>
            <a:ext cx="335597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lnSpc>
                <a:spcPct val="100000"/>
              </a:lnSpc>
              <a:spcBef>
                <a:spcPct val="0"/>
              </a:spcBef>
              <a:buFontTx/>
              <a:buNone/>
            </a:pPr>
            <a:r>
              <a:rPr lang="en-US" altLang="en-US" sz="1400" i="1" u="sng" dirty="0"/>
              <a:t>Risk Management Strategies</a:t>
            </a:r>
          </a:p>
        </p:txBody>
      </p:sp>
      <p:sp>
        <p:nvSpPr>
          <p:cNvPr id="7" name="TextBox 6"/>
          <p:cNvSpPr txBox="1"/>
          <p:nvPr/>
        </p:nvSpPr>
        <p:spPr>
          <a:xfrm>
            <a:off x="0" y="0"/>
            <a:ext cx="595035" cy="9144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txBody>
          <a:bodyPr wrap="none" rtlCol="0" anchor="ctr">
            <a:spAutoFit/>
          </a:bodyPr>
          <a:lstStyle/>
          <a:p>
            <a:r>
              <a:rPr lang="en-US" sz="2400" b="1" dirty="0" smtClean="0">
                <a:solidFill>
                  <a:schemeClr val="bg1"/>
                </a:solidFill>
              </a:rPr>
              <a:t>SY</a:t>
            </a:r>
            <a:endParaRPr lang="en-US" sz="2400" b="1" dirty="0">
              <a:solidFill>
                <a:schemeClr val="bg1"/>
              </a:solidFill>
            </a:endParaRPr>
          </a:p>
        </p:txBody>
      </p:sp>
      <p:sp>
        <p:nvSpPr>
          <p:cNvPr id="2" name="Slide Number Placeholder 1"/>
          <p:cNvSpPr>
            <a:spLocks noGrp="1"/>
          </p:cNvSpPr>
          <p:nvPr>
            <p:ph type="sldNum" sz="quarter" idx="14"/>
          </p:nvPr>
        </p:nvSpPr>
        <p:spPr/>
        <p:txBody>
          <a:bodyPr/>
          <a:lstStyle/>
          <a:p>
            <a:pPr>
              <a:defRPr/>
            </a:pPr>
            <a:fld id="{20562323-3F84-42F1-8D6D-B89F88827A43}" type="slidenum">
              <a:rPr lang="en-US" altLang="en-US" smtClean="0"/>
              <a:pPr>
                <a:defRPr/>
              </a:pPr>
              <a:t>14</a:t>
            </a:fld>
            <a:endParaRPr lang="en-US" altLang="en-US" dirty="0"/>
          </a:p>
        </p:txBody>
      </p:sp>
    </p:spTree>
    <p:extLst>
      <p:ext uri="{BB962C8B-B14F-4D97-AF65-F5344CB8AC3E}">
        <p14:creationId xmlns:p14="http://schemas.microsoft.com/office/powerpoint/2010/main" val="10105705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ltLang="en-US" sz="2800" dirty="0" smtClean="0">
                <a:latin typeface="Source Sans Pro" pitchFamily="127" charset="0"/>
                <a:ea typeface="ヒラギノ角ゴ Pro W3" charset="-128"/>
              </a:rPr>
              <a:t>Few plan to use lifetime income annuity options or products to manage retirement risk.</a:t>
            </a:r>
          </a:p>
        </p:txBody>
      </p:sp>
      <p:sp>
        <p:nvSpPr>
          <p:cNvPr id="28675" name="TextBox 4"/>
          <p:cNvSpPr txBox="1">
            <a:spLocks noChangeArrowheads="1"/>
          </p:cNvSpPr>
          <p:nvPr/>
        </p:nvSpPr>
        <p:spPr bwMode="auto">
          <a:xfrm>
            <a:off x="688975" y="5468938"/>
            <a:ext cx="7664450" cy="738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lnSpc>
                <a:spcPct val="100000"/>
              </a:lnSpc>
              <a:spcBef>
                <a:spcPct val="0"/>
              </a:spcBef>
              <a:buFontTx/>
              <a:buNone/>
            </a:pPr>
            <a:r>
              <a:rPr lang="en-US" altLang="en-US" sz="1400" i="1" dirty="0"/>
              <a:t>Below is a list of things that some people do to protect themselves financially </a:t>
            </a:r>
            <a:r>
              <a:rPr lang="en-US" altLang="en-US" sz="1400" b="1" i="1" dirty="0"/>
              <a:t>(WORKER:</a:t>
            </a:r>
            <a:r>
              <a:rPr lang="en-US" altLang="en-US" sz="1400" i="1" dirty="0"/>
              <a:t> after they retire</a:t>
            </a:r>
            <a:r>
              <a:rPr lang="en-US" altLang="en-US" sz="1400" b="1" i="1" dirty="0"/>
              <a:t>/RETIREE:</a:t>
            </a:r>
            <a:r>
              <a:rPr lang="en-US" altLang="en-US" sz="1400" i="1" dirty="0"/>
              <a:t> as they get older</a:t>
            </a:r>
            <a:r>
              <a:rPr lang="en-US" altLang="en-US" sz="1400" b="1" i="1" dirty="0"/>
              <a:t>)</a:t>
            </a:r>
            <a:r>
              <a:rPr lang="en-US" altLang="en-US" sz="1400" i="1" dirty="0"/>
              <a:t>.  For each, please indicate whether </a:t>
            </a:r>
            <a:r>
              <a:rPr lang="en-US" altLang="en-US" sz="1400" i="1" u="sng" dirty="0"/>
              <a:t>you</a:t>
            </a:r>
            <a:r>
              <a:rPr lang="en-US" altLang="en-US" sz="1400" i="1" dirty="0"/>
              <a:t> (and your spouse/partner) have done that, plan to do that in the future, or have no plans to do that. </a:t>
            </a:r>
          </a:p>
        </p:txBody>
      </p:sp>
      <p:graphicFrame>
        <p:nvGraphicFramePr>
          <p:cNvPr id="28676" name="Chart 5"/>
          <p:cNvGraphicFramePr>
            <a:graphicFrameLocks/>
          </p:cNvGraphicFramePr>
          <p:nvPr>
            <p:extLst>
              <p:ext uri="{D42A27DB-BD31-4B8C-83A1-F6EECF244321}">
                <p14:modId xmlns:p14="http://schemas.microsoft.com/office/powerpoint/2010/main" val="13039840"/>
              </p:ext>
            </p:extLst>
          </p:nvPr>
        </p:nvGraphicFramePr>
        <p:xfrm>
          <a:off x="1281113" y="2036763"/>
          <a:ext cx="6972300" cy="3662362"/>
        </p:xfrm>
        <a:graphic>
          <a:graphicData uri="http://schemas.openxmlformats.org/presentationml/2006/ole">
            <mc:AlternateContent xmlns:mc="http://schemas.openxmlformats.org/markup-compatibility/2006">
              <mc:Choice xmlns:v="urn:schemas-microsoft-com:vml" Requires="v">
                <p:oleObj spid="_x0000_s51250" name="Chart" r:id="rId5" imgW="6858000" imgH="3219402" progId="Excel.Sheet.8">
                  <p:embed/>
                </p:oleObj>
              </mc:Choice>
              <mc:Fallback>
                <p:oleObj name="Chart" r:id="rId5" imgW="6858000" imgH="3219402" progId="Excel.Shee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81113" y="2036763"/>
                        <a:ext cx="6972300" cy="3662362"/>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8677" name="TextBox 6"/>
          <p:cNvSpPr txBox="1">
            <a:spLocks noChangeArrowheads="1"/>
          </p:cNvSpPr>
          <p:nvPr/>
        </p:nvSpPr>
        <p:spPr bwMode="auto">
          <a:xfrm>
            <a:off x="3725863" y="1746250"/>
            <a:ext cx="3357562"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lnSpc>
                <a:spcPct val="100000"/>
              </a:lnSpc>
              <a:spcBef>
                <a:spcPct val="0"/>
              </a:spcBef>
              <a:buFontTx/>
              <a:buNone/>
            </a:pPr>
            <a:r>
              <a:rPr lang="en-US" altLang="en-US" sz="1400" i="1" u="sng" dirty="0"/>
              <a:t>Risk Management Strategies Continued</a:t>
            </a:r>
          </a:p>
        </p:txBody>
      </p:sp>
      <p:graphicFrame>
        <p:nvGraphicFramePr>
          <p:cNvPr id="8" name="Table 7"/>
          <p:cNvGraphicFramePr>
            <a:graphicFrameLocks noGrp="1"/>
          </p:cNvGraphicFramePr>
          <p:nvPr/>
        </p:nvGraphicFramePr>
        <p:xfrm>
          <a:off x="688975" y="2170113"/>
          <a:ext cx="2066925" cy="3252787"/>
        </p:xfrm>
        <a:graphic>
          <a:graphicData uri="http://schemas.openxmlformats.org/drawingml/2006/table">
            <a:tbl>
              <a:tblPr firstRow="1" bandRow="1">
                <a:tableStyleId>{5C22544A-7EE6-4342-B048-85BDC9FD1C3A}</a:tableStyleId>
              </a:tblPr>
              <a:tblGrid>
                <a:gridCol w="2066925"/>
              </a:tblGrid>
              <a:tr h="552675">
                <a:tc>
                  <a:txBody>
                    <a:bodyPr/>
                    <a:lstStyle/>
                    <a:p>
                      <a:pPr algn="r"/>
                      <a:r>
                        <a:rPr lang="en-US" sz="1200" b="1" dirty="0" smtClean="0">
                          <a:solidFill>
                            <a:schemeClr val="tx1"/>
                          </a:solidFill>
                          <a:latin typeface="Times New Roman" panose="02020603050405020304" pitchFamily="18" charset="0"/>
                          <a:cs typeface="Times New Roman" panose="02020603050405020304" pitchFamily="18" charset="0"/>
                        </a:rPr>
                        <a:t>Move</a:t>
                      </a:r>
                      <a:r>
                        <a:rPr lang="en-US" sz="1200" b="1" baseline="0" dirty="0" smtClean="0">
                          <a:solidFill>
                            <a:schemeClr val="tx1"/>
                          </a:solidFill>
                          <a:latin typeface="Times New Roman" panose="02020603050405020304" pitchFamily="18" charset="0"/>
                          <a:cs typeface="Times New Roman" panose="02020603050405020304" pitchFamily="18" charset="0"/>
                        </a:rPr>
                        <a:t> to a smaller or less expensive area</a:t>
                      </a:r>
                      <a:endParaRPr lang="en-US" sz="1200" b="1" dirty="0">
                        <a:solidFill>
                          <a:schemeClr val="tx1"/>
                        </a:solidFill>
                        <a:latin typeface="Times New Roman" panose="02020603050405020304" pitchFamily="18" charset="0"/>
                        <a:cs typeface="Times New Roman" panose="02020603050405020304" pitchFamily="18" charset="0"/>
                      </a:endParaRPr>
                    </a:p>
                  </a:txBody>
                  <a:tcPr marL="68588" marR="68588" marT="60973" marB="6097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1013237">
                <a:tc>
                  <a:txBody>
                    <a:bodyPr/>
                    <a:lstStyle/>
                    <a:p>
                      <a:pPr algn="r"/>
                      <a:r>
                        <a:rPr lang="en-US" sz="1200" b="1" dirty="0" smtClean="0">
                          <a:latin typeface="Times New Roman" panose="02020603050405020304" pitchFamily="18" charset="0"/>
                          <a:cs typeface="Times New Roman" panose="02020603050405020304" pitchFamily="18" charset="0"/>
                        </a:rPr>
                        <a:t>Postpone taking Social Security</a:t>
                      </a:r>
                      <a:endParaRPr lang="en-US" sz="1200" b="1" dirty="0">
                        <a:latin typeface="Times New Roman" panose="02020603050405020304" pitchFamily="18" charset="0"/>
                        <a:cs typeface="Times New Roman" panose="02020603050405020304" pitchFamily="18" charset="0"/>
                      </a:endParaRPr>
                    </a:p>
                  </a:txBody>
                  <a:tcPr marL="68588" marR="68588" marT="60973" marB="6097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757787">
                <a:tc>
                  <a:txBody>
                    <a:bodyPr/>
                    <a:lstStyle/>
                    <a:p>
                      <a:pPr algn="r"/>
                      <a:r>
                        <a:rPr lang="en-US" sz="1200" b="1" dirty="0" smtClean="0">
                          <a:latin typeface="Times New Roman" panose="02020603050405020304" pitchFamily="18" charset="0"/>
                          <a:cs typeface="Times New Roman" panose="02020603050405020304" pitchFamily="18" charset="0"/>
                        </a:rPr>
                        <a:t>Postpone</a:t>
                      </a:r>
                      <a:r>
                        <a:rPr lang="en-US" sz="1200" b="1" baseline="0" dirty="0" smtClean="0">
                          <a:latin typeface="Times New Roman" panose="02020603050405020304" pitchFamily="18" charset="0"/>
                          <a:cs typeface="Times New Roman" panose="02020603050405020304" pitchFamily="18" charset="0"/>
                        </a:rPr>
                        <a:t> retirement</a:t>
                      </a:r>
                      <a:endParaRPr lang="en-US" sz="1200" b="1" dirty="0">
                        <a:latin typeface="Times New Roman" panose="02020603050405020304" pitchFamily="18" charset="0"/>
                        <a:cs typeface="Times New Roman" panose="02020603050405020304" pitchFamily="18" charset="0"/>
                      </a:endParaRPr>
                    </a:p>
                  </a:txBody>
                  <a:tcPr marL="68588" marR="68588" marT="60973" marB="6097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929088">
                <a:tc>
                  <a:txBody>
                    <a:bodyPr/>
                    <a:lstStyle/>
                    <a:p>
                      <a:pPr algn="r"/>
                      <a:r>
                        <a:rPr lang="en-US" sz="1200" b="1" dirty="0" smtClean="0">
                          <a:latin typeface="Times New Roman" panose="02020603050405020304" pitchFamily="18" charset="0"/>
                          <a:cs typeface="Times New Roman" panose="02020603050405020304" pitchFamily="18" charset="0"/>
                        </a:rPr>
                        <a:t>Buy</a:t>
                      </a:r>
                      <a:r>
                        <a:rPr lang="en-US" sz="1200" b="1" baseline="0" dirty="0" smtClean="0">
                          <a:latin typeface="Times New Roman" panose="02020603050405020304" pitchFamily="18" charset="0"/>
                          <a:cs typeface="Times New Roman" panose="02020603050405020304" pitchFamily="18" charset="0"/>
                        </a:rPr>
                        <a:t> a product or choose an employer plan option that will provide guaranteed income for life</a:t>
                      </a:r>
                      <a:endParaRPr lang="en-US" sz="1200" b="1" dirty="0">
                        <a:latin typeface="Times New Roman" panose="02020603050405020304" pitchFamily="18" charset="0"/>
                        <a:cs typeface="Times New Roman" panose="02020603050405020304" pitchFamily="18" charset="0"/>
                      </a:endParaRPr>
                    </a:p>
                  </a:txBody>
                  <a:tcPr marL="68588" marR="68588" marT="60973" marB="60973"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7" name="TextBox 6"/>
          <p:cNvSpPr txBox="1"/>
          <p:nvPr/>
        </p:nvSpPr>
        <p:spPr>
          <a:xfrm>
            <a:off x="0" y="0"/>
            <a:ext cx="595035" cy="9144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txBody>
          <a:bodyPr wrap="none" rtlCol="0" anchor="ctr">
            <a:spAutoFit/>
          </a:bodyPr>
          <a:lstStyle/>
          <a:p>
            <a:r>
              <a:rPr lang="en-US" sz="2400" b="1" dirty="0" smtClean="0">
                <a:solidFill>
                  <a:schemeClr val="bg1"/>
                </a:solidFill>
              </a:rPr>
              <a:t>SY</a:t>
            </a:r>
            <a:endParaRPr lang="en-US" sz="2400" b="1" dirty="0">
              <a:solidFill>
                <a:schemeClr val="bg1"/>
              </a:solidFill>
            </a:endParaRPr>
          </a:p>
        </p:txBody>
      </p:sp>
      <p:sp>
        <p:nvSpPr>
          <p:cNvPr id="2" name="Slide Number Placeholder 1"/>
          <p:cNvSpPr>
            <a:spLocks noGrp="1"/>
          </p:cNvSpPr>
          <p:nvPr>
            <p:ph type="sldNum" sz="quarter" idx="14"/>
          </p:nvPr>
        </p:nvSpPr>
        <p:spPr/>
        <p:txBody>
          <a:bodyPr/>
          <a:lstStyle/>
          <a:p>
            <a:pPr>
              <a:defRPr/>
            </a:pPr>
            <a:fld id="{20562323-3F84-42F1-8D6D-B89F88827A43}" type="slidenum">
              <a:rPr lang="en-US" altLang="en-US" smtClean="0"/>
              <a:pPr>
                <a:defRPr/>
              </a:pPr>
              <a:t>15</a:t>
            </a:fld>
            <a:endParaRPr lang="en-US" altLang="en-US" dirty="0"/>
          </a:p>
        </p:txBody>
      </p:sp>
    </p:spTree>
    <p:extLst>
      <p:ext uri="{BB962C8B-B14F-4D97-AF65-F5344CB8AC3E}">
        <p14:creationId xmlns:p14="http://schemas.microsoft.com/office/powerpoint/2010/main" val="15673779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064" y="-108060"/>
            <a:ext cx="8075735" cy="822960"/>
          </a:xfrm>
        </p:spPr>
        <p:txBody>
          <a:bodyPr/>
          <a:lstStyle/>
          <a:p>
            <a:r>
              <a:rPr lang="en-US" dirty="0" smtClean="0"/>
              <a:t>What We Learned</a:t>
            </a:r>
            <a:endParaRPr lang="en-US" dirty="0"/>
          </a:p>
        </p:txBody>
      </p:sp>
      <p:sp>
        <p:nvSpPr>
          <p:cNvPr id="3" name="Content Placeholder 2"/>
          <p:cNvSpPr>
            <a:spLocks noGrp="1"/>
          </p:cNvSpPr>
          <p:nvPr>
            <p:ph idx="1"/>
          </p:nvPr>
        </p:nvSpPr>
        <p:spPr>
          <a:xfrm>
            <a:off x="423348" y="1033525"/>
            <a:ext cx="8352352" cy="3535450"/>
          </a:xfrm>
        </p:spPr>
        <p:txBody>
          <a:bodyPr/>
          <a:lstStyle/>
          <a:p>
            <a:r>
              <a:rPr lang="en-US" sz="2200" dirty="0" smtClean="0"/>
              <a:t>Same top concerns (order changes) year by year: </a:t>
            </a:r>
            <a:r>
              <a:rPr lang="en-US" sz="2200" dirty="0"/>
              <a:t>long-term care, inflation, health care costs</a:t>
            </a:r>
          </a:p>
          <a:p>
            <a:r>
              <a:rPr lang="en-US" sz="2200" dirty="0" smtClean="0"/>
              <a:t>Basic </a:t>
            </a:r>
            <a:r>
              <a:rPr lang="en-US" sz="2200" dirty="0"/>
              <a:t>approach is to adjust to events…three primary strategies…reduce spending, eliminate debt, save as much as </a:t>
            </a:r>
            <a:r>
              <a:rPr lang="en-US" sz="2200" dirty="0" smtClean="0"/>
              <a:t>possible</a:t>
            </a:r>
          </a:p>
          <a:p>
            <a:r>
              <a:rPr lang="en-US" sz="2200" dirty="0"/>
              <a:t>Pre-retirees more anxious about risks than retirees, and shorter-term retirees more anxious than longer-term</a:t>
            </a:r>
          </a:p>
          <a:p>
            <a:r>
              <a:rPr lang="en-US" sz="2200" dirty="0" smtClean="0"/>
              <a:t>2015 research on shocks – new insights on what works over the long term and what doesn’t</a:t>
            </a:r>
          </a:p>
          <a:p>
            <a:r>
              <a:rPr lang="en-US" sz="2200" dirty="0" smtClean="0"/>
              <a:t>Retirees know how to do short-term budgeting, but many struggle with (or ignore)  long-term budgeting and planning </a:t>
            </a:r>
          </a:p>
          <a:p>
            <a:endParaRPr lang="en-US" dirty="0"/>
          </a:p>
        </p:txBody>
      </p:sp>
    </p:spTree>
    <p:extLst>
      <p:ext uri="{BB962C8B-B14F-4D97-AF65-F5344CB8AC3E}">
        <p14:creationId xmlns:p14="http://schemas.microsoft.com/office/powerpoint/2010/main" val="28098461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0" y="1270000"/>
            <a:ext cx="7480300" cy="2105025"/>
          </a:xfrm>
        </p:spPr>
        <p:txBody>
          <a:bodyPr rtlCol="0"/>
          <a:lstStyle/>
          <a:p>
            <a:pPr eaLnBrk="1" fontAlgn="auto" hangingPunct="1">
              <a:spcAft>
                <a:spcPts val="0"/>
              </a:spcAft>
              <a:defRPr/>
            </a:pPr>
            <a:r>
              <a:rPr lang="en-US" dirty="0" smtClean="0">
                <a:ea typeface="+mj-ea"/>
                <a:cs typeface="+mj-cs"/>
              </a:rPr>
              <a:t>Shocks and Unexpected Expenses in Retirement</a:t>
            </a:r>
            <a:endParaRPr lang="en-US" dirty="0">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953" y="246662"/>
            <a:ext cx="8075735" cy="822960"/>
          </a:xfrm>
        </p:spPr>
        <p:txBody>
          <a:bodyPr/>
          <a:lstStyle/>
          <a:p>
            <a:r>
              <a:rPr lang="en-US" dirty="0" smtClean="0"/>
              <a:t>Shocks and Unexpected Expenses in Retirement:</a:t>
            </a:r>
            <a:r>
              <a:rPr lang="en-US" sz="3200" dirty="0" smtClean="0"/>
              <a:t> </a:t>
            </a:r>
            <a:r>
              <a:rPr lang="en-US" sz="3200" dirty="0"/>
              <a:t>New area of focus (2015)</a:t>
            </a:r>
            <a:br>
              <a:rPr lang="en-US" sz="3200" dirty="0"/>
            </a:br>
            <a:endParaRPr lang="en-US" dirty="0"/>
          </a:p>
        </p:txBody>
      </p:sp>
      <p:sp>
        <p:nvSpPr>
          <p:cNvPr id="3" name="Content Placeholder 2"/>
          <p:cNvSpPr>
            <a:spLocks noGrp="1"/>
          </p:cNvSpPr>
          <p:nvPr>
            <p:ph idx="1"/>
          </p:nvPr>
        </p:nvSpPr>
        <p:spPr>
          <a:xfrm>
            <a:off x="628650" y="1254877"/>
            <a:ext cx="7886700" cy="4043363"/>
          </a:xfrm>
        </p:spPr>
        <p:txBody>
          <a:bodyPr/>
          <a:lstStyle/>
          <a:p>
            <a:r>
              <a:rPr lang="en-US" sz="2000" dirty="0" smtClean="0"/>
              <a:t>Rationale:</a:t>
            </a:r>
          </a:p>
          <a:p>
            <a:pPr lvl="1"/>
            <a:r>
              <a:rPr lang="en-US" sz="2000" dirty="0" smtClean="0"/>
              <a:t>Retirees often plan to deal with things as they happen</a:t>
            </a:r>
          </a:p>
          <a:p>
            <a:pPr lvl="1"/>
            <a:r>
              <a:rPr lang="en-US" sz="2000" dirty="0" smtClean="0"/>
              <a:t>Asset amounts are often constrained</a:t>
            </a:r>
          </a:p>
          <a:p>
            <a:r>
              <a:rPr lang="en-US" altLang="en-US" sz="2000" dirty="0"/>
              <a:t>U</a:t>
            </a:r>
            <a:r>
              <a:rPr lang="en-US" altLang="en-US" sz="2000" dirty="0" smtClean="0"/>
              <a:t>nexpected expenses come from:</a:t>
            </a:r>
            <a:endParaRPr lang="en-US" altLang="en-US" sz="2000" dirty="0"/>
          </a:p>
          <a:p>
            <a:pPr lvl="1">
              <a:buFontTx/>
              <a:buChar char="−"/>
            </a:pPr>
            <a:r>
              <a:rPr lang="en-US" altLang="en-US" sz="2000" dirty="0" smtClean="0"/>
              <a:t>Health, dental and </a:t>
            </a:r>
            <a:r>
              <a:rPr lang="en-US" altLang="en-US" sz="2000" dirty="0"/>
              <a:t>long-term </a:t>
            </a:r>
            <a:r>
              <a:rPr lang="en-US" altLang="en-US" sz="2000" dirty="0" smtClean="0"/>
              <a:t>care </a:t>
            </a:r>
            <a:r>
              <a:rPr lang="en-US" altLang="en-US" sz="2000" dirty="0"/>
              <a:t>cost</a:t>
            </a:r>
          </a:p>
          <a:p>
            <a:pPr lvl="1">
              <a:buFontTx/>
              <a:buChar char="−"/>
            </a:pPr>
            <a:r>
              <a:rPr lang="en-US" altLang="en-US" sz="2000" dirty="0" smtClean="0"/>
              <a:t>Impact of inflation, interest </a:t>
            </a:r>
            <a:r>
              <a:rPr lang="en-US" altLang="en-US" sz="2000" dirty="0"/>
              <a:t>rates and market returns</a:t>
            </a:r>
          </a:p>
          <a:p>
            <a:pPr lvl="1">
              <a:buFontTx/>
              <a:buChar char="−"/>
            </a:pPr>
            <a:r>
              <a:rPr lang="en-US" altLang="en-US" sz="2000" dirty="0"/>
              <a:t>Fraud/theft</a:t>
            </a:r>
          </a:p>
          <a:p>
            <a:pPr lvl="1">
              <a:buFontTx/>
              <a:buChar char="−"/>
            </a:pPr>
            <a:r>
              <a:rPr lang="en-US" altLang="en-US" sz="2000" dirty="0"/>
              <a:t>Home repair</a:t>
            </a:r>
          </a:p>
          <a:p>
            <a:pPr lvl="1">
              <a:buFontTx/>
              <a:buChar char="−"/>
            </a:pPr>
            <a:r>
              <a:rPr lang="en-US" altLang="en-US" sz="2000" dirty="0" smtClean="0"/>
              <a:t>Cost of widowhood, divorce and family support</a:t>
            </a:r>
            <a:endParaRPr lang="en-US" altLang="en-US" sz="2000" dirty="0"/>
          </a:p>
          <a:p>
            <a:pPr marL="0" indent="0">
              <a:spcBef>
                <a:spcPts val="1800"/>
              </a:spcBef>
              <a:buNone/>
            </a:pPr>
            <a:r>
              <a:rPr lang="en-US" altLang="en-US" sz="2000" b="1" dirty="0" smtClean="0"/>
              <a:t>Most unexpected expenses are manageable, </a:t>
            </a:r>
            <a:r>
              <a:rPr lang="en-US" altLang="en-US" sz="2000" b="1" dirty="0"/>
              <a:t>though they can occasionally be significant </a:t>
            </a:r>
          </a:p>
          <a:p>
            <a:pPr lvl="1"/>
            <a:endParaRPr lang="en-US" sz="1800" dirty="0" smtClean="0"/>
          </a:p>
          <a:p>
            <a:pPr lvl="1"/>
            <a:endParaRPr lang="en-US" dirty="0" smtClean="0"/>
          </a:p>
          <a:p>
            <a:pPr marL="457200" lvl="1" indent="0">
              <a:buNone/>
            </a:pPr>
            <a:endParaRPr lang="en-US" dirty="0"/>
          </a:p>
        </p:txBody>
      </p:sp>
    </p:spTree>
    <p:extLst>
      <p:ext uri="{BB962C8B-B14F-4D97-AF65-F5344CB8AC3E}">
        <p14:creationId xmlns:p14="http://schemas.microsoft.com/office/powerpoint/2010/main" val="14205946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Shocks and Unexpected Expenses in Retirement</a:t>
            </a:r>
            <a:endParaRPr lang="en-US" dirty="0"/>
          </a:p>
        </p:txBody>
      </p:sp>
      <p:sp>
        <p:nvSpPr>
          <p:cNvPr id="3" name="Content Placeholder 2"/>
          <p:cNvSpPr>
            <a:spLocks noGrp="1"/>
          </p:cNvSpPr>
          <p:nvPr>
            <p:ph idx="1"/>
          </p:nvPr>
        </p:nvSpPr>
        <p:spPr>
          <a:xfrm>
            <a:off x="628650" y="1205671"/>
            <a:ext cx="7886700" cy="4043363"/>
          </a:xfrm>
        </p:spPr>
        <p:txBody>
          <a:bodyPr/>
          <a:lstStyle/>
          <a:p>
            <a:r>
              <a:rPr lang="en-US" altLang="en-US" sz="2400" dirty="0" smtClean="0"/>
              <a:t>The most devastating expenses in retirement are long-term care and divorce </a:t>
            </a:r>
          </a:p>
          <a:p>
            <a:pPr>
              <a:spcBef>
                <a:spcPts val="1800"/>
              </a:spcBef>
            </a:pPr>
            <a:r>
              <a:rPr lang="en-US" altLang="en-US" sz="2400" dirty="0" smtClean="0"/>
              <a:t>Most retirees absorb and adapt to unexpected costs</a:t>
            </a:r>
          </a:p>
          <a:p>
            <a:pPr>
              <a:spcBef>
                <a:spcPts val="1800"/>
              </a:spcBef>
            </a:pPr>
            <a:r>
              <a:rPr lang="en-US" altLang="en-US" sz="2400" dirty="0" smtClean="0"/>
              <a:t>Some reduce spending to try to restore asset levels</a:t>
            </a:r>
          </a:p>
          <a:p>
            <a:r>
              <a:rPr lang="en-US" altLang="en-US" sz="2400" dirty="0"/>
              <a:t>Loss of health and significant problems of children tend to have a much greater impact on retirees than the loss of asset level caused by unexpected expenses</a:t>
            </a:r>
          </a:p>
          <a:p>
            <a:r>
              <a:rPr lang="en-US" altLang="en-US" sz="2400" dirty="0"/>
              <a:t>Many unexpected expenses can be planned for, but people often don’t plan for predictable large expenses</a:t>
            </a:r>
          </a:p>
          <a:p>
            <a:pPr>
              <a:spcBef>
                <a:spcPts val="1800"/>
              </a:spcBef>
            </a:pPr>
            <a:endParaRPr lang="en-US" altLang="en-US" sz="2400" dirty="0" smtClean="0"/>
          </a:p>
          <a:p>
            <a:pPr>
              <a:spcBef>
                <a:spcPts val="1800"/>
              </a:spcBef>
            </a:pPr>
            <a:endParaRPr lang="en-US" altLang="en-US" sz="2400" dirty="0"/>
          </a:p>
        </p:txBody>
      </p:sp>
    </p:spTree>
    <p:extLst>
      <p:ext uri="{BB962C8B-B14F-4D97-AF65-F5344CB8AC3E}">
        <p14:creationId xmlns:p14="http://schemas.microsoft.com/office/powerpoint/2010/main" val="16856419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Background</a:t>
            </a:r>
          </a:p>
          <a:p>
            <a:r>
              <a:rPr lang="en-US" dirty="0" smtClean="0"/>
              <a:t>Risk Survey and Public Attitude Research</a:t>
            </a:r>
          </a:p>
          <a:p>
            <a:pPr lvl="1"/>
            <a:r>
              <a:rPr lang="en-US" dirty="0"/>
              <a:t>Managing Risks</a:t>
            </a:r>
          </a:p>
          <a:p>
            <a:pPr lvl="1"/>
            <a:r>
              <a:rPr lang="en-US" dirty="0" smtClean="0"/>
              <a:t>Shocks and Unexpected Expenses</a:t>
            </a:r>
          </a:p>
          <a:p>
            <a:pPr lvl="1"/>
            <a:r>
              <a:rPr lang="en-US" dirty="0" smtClean="0"/>
              <a:t>Understanding Longevity</a:t>
            </a:r>
          </a:p>
          <a:p>
            <a:r>
              <a:rPr lang="en-US" dirty="0" smtClean="0"/>
              <a:t>Conclusions</a:t>
            </a:r>
            <a:endParaRPr lang="en-US" sz="2000" dirty="0" smtClean="0"/>
          </a:p>
          <a:p>
            <a:pPr marL="0" indent="0">
              <a:buNone/>
            </a:pPr>
            <a:r>
              <a:rPr lang="en-US" sz="2000" dirty="0" smtClean="0"/>
              <a:t>Note: Appendices includes methodology and more details about </a:t>
            </a:r>
            <a:r>
              <a:rPr lang="en-US" sz="2000" dirty="0"/>
              <a:t>c</a:t>
            </a:r>
            <a:r>
              <a:rPr lang="en-US" sz="2000" dirty="0" smtClean="0"/>
              <a:t>ommittee projects grouped by type</a:t>
            </a:r>
            <a:endParaRPr lang="en-US" sz="2000" dirty="0"/>
          </a:p>
          <a:p>
            <a:endParaRPr lang="en-US" dirty="0" smtClean="0"/>
          </a:p>
          <a:p>
            <a:endParaRPr lang="en-US" dirty="0" smtClean="0"/>
          </a:p>
          <a:p>
            <a:endParaRPr lang="en-US" dirty="0" smtClean="0"/>
          </a:p>
        </p:txBody>
      </p:sp>
    </p:spTree>
    <p:extLst>
      <p:ext uri="{BB962C8B-B14F-4D97-AF65-F5344CB8AC3E}">
        <p14:creationId xmlns:p14="http://schemas.microsoft.com/office/powerpoint/2010/main" val="9996092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ular Callout 8"/>
          <p:cNvSpPr/>
          <p:nvPr/>
        </p:nvSpPr>
        <p:spPr bwMode="auto">
          <a:xfrm>
            <a:off x="701750" y="3838377"/>
            <a:ext cx="8153664" cy="761785"/>
          </a:xfrm>
          <a:prstGeom prst="wedgeRoundRectCallout">
            <a:avLst>
              <a:gd name="adj1" fmla="val 46372"/>
              <a:gd name="adj2" fmla="val 88032"/>
              <a:gd name="adj3" fmla="val 16667"/>
            </a:avLst>
          </a:prstGeom>
          <a:gradFill flip="none" rotWithShape="1">
            <a:gsLst>
              <a:gs pos="0">
                <a:schemeClr val="accent2">
                  <a:lumMod val="60000"/>
                  <a:lumOff val="40000"/>
                  <a:tint val="66000"/>
                  <a:satMod val="160000"/>
                </a:schemeClr>
              </a:gs>
              <a:gs pos="5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5000" b="0" i="0" u="none" strike="noStrike" cap="none" normalizeH="0" baseline="0" dirty="0" smtClean="0">
              <a:ln>
                <a:noFill/>
              </a:ln>
              <a:solidFill>
                <a:schemeClr val="tx1"/>
              </a:solidFill>
              <a:effectLst/>
              <a:latin typeface="Arial" charset="0"/>
            </a:endParaRPr>
          </a:p>
        </p:txBody>
      </p:sp>
      <p:sp>
        <p:nvSpPr>
          <p:cNvPr id="8" name="Rounded Rectangular Callout 7"/>
          <p:cNvSpPr/>
          <p:nvPr/>
        </p:nvSpPr>
        <p:spPr bwMode="auto">
          <a:xfrm>
            <a:off x="618464" y="1538791"/>
            <a:ext cx="7728098" cy="1217429"/>
          </a:xfrm>
          <a:prstGeom prst="wedgeRoundRectCallout">
            <a:avLst>
              <a:gd name="adj1" fmla="val -46007"/>
              <a:gd name="adj2" fmla="val 70732"/>
              <a:gd name="adj3" fmla="val 16667"/>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5000" b="0" i="0" u="none" strike="noStrike" cap="none" normalizeH="0" baseline="0" dirty="0" smtClean="0">
              <a:ln>
                <a:noFill/>
              </a:ln>
              <a:solidFill>
                <a:schemeClr val="tx1"/>
              </a:solidFill>
              <a:effectLst/>
              <a:latin typeface="Arial" charset="0"/>
            </a:endParaRPr>
          </a:p>
        </p:txBody>
      </p:sp>
      <p:sp>
        <p:nvSpPr>
          <p:cNvPr id="2" name="Title 1"/>
          <p:cNvSpPr>
            <a:spLocks noGrp="1"/>
          </p:cNvSpPr>
          <p:nvPr>
            <p:ph type="title"/>
          </p:nvPr>
        </p:nvSpPr>
        <p:spPr>
          <a:xfrm>
            <a:off x="685800" y="0"/>
            <a:ext cx="8001000" cy="914400"/>
          </a:xfrm>
        </p:spPr>
        <p:txBody>
          <a:bodyPr/>
          <a:lstStyle/>
          <a:p>
            <a:r>
              <a:rPr lang="en-US" sz="3600" dirty="0" smtClean="0"/>
              <a:t>Shocks and Unexpected Expenses in Retirement</a:t>
            </a:r>
            <a:endParaRPr lang="en-US" sz="3600" dirty="0"/>
          </a:p>
        </p:txBody>
      </p:sp>
      <p:sp>
        <p:nvSpPr>
          <p:cNvPr id="3" name="Content Placeholder 2"/>
          <p:cNvSpPr>
            <a:spLocks noGrp="1"/>
          </p:cNvSpPr>
          <p:nvPr>
            <p:ph idx="1"/>
          </p:nvPr>
        </p:nvSpPr>
        <p:spPr>
          <a:xfrm>
            <a:off x="606060" y="1653092"/>
            <a:ext cx="7740502" cy="996802"/>
          </a:xfrm>
        </p:spPr>
        <p:txBody>
          <a:bodyPr/>
          <a:lstStyle/>
          <a:p>
            <a:pPr marL="0" indent="0" eaLnBrk="1" hangingPunct="1">
              <a:buNone/>
            </a:pPr>
            <a:r>
              <a:rPr lang="en-US" sz="1800" i="1" dirty="0" smtClean="0">
                <a:latin typeface="+mn-lt"/>
              </a:rPr>
              <a:t>I’ve </a:t>
            </a:r>
            <a:r>
              <a:rPr lang="en-US" sz="1800" i="1" dirty="0">
                <a:latin typeface="+mn-lt"/>
              </a:rPr>
              <a:t>had – our house upkeep, furnace, driveway. In the last month, I have spent $2,500 on one expense, $3,600 on another expense.  That’s in one month. </a:t>
            </a:r>
            <a:r>
              <a:rPr lang="en-US" sz="1800" i="1" dirty="0" smtClean="0">
                <a:latin typeface="+mn-lt"/>
              </a:rPr>
              <a:t> A </a:t>
            </a:r>
            <a:r>
              <a:rPr lang="en-US" sz="1800" i="1" dirty="0">
                <a:latin typeface="+mn-lt"/>
              </a:rPr>
              <a:t>couple of years ago, my roof went and my furnace went. Everything</a:t>
            </a:r>
            <a:r>
              <a:rPr lang="en-US" sz="1800" i="1" dirty="0" smtClean="0">
                <a:latin typeface="+mn-lt"/>
              </a:rPr>
              <a:t>.</a:t>
            </a:r>
            <a:endParaRPr lang="en-US" sz="1800" i="1" dirty="0">
              <a:latin typeface="+mn-lt"/>
            </a:endParaRPr>
          </a:p>
        </p:txBody>
      </p:sp>
      <p:sp>
        <p:nvSpPr>
          <p:cNvPr id="5" name="TextBox 4"/>
          <p:cNvSpPr txBox="1"/>
          <p:nvPr/>
        </p:nvSpPr>
        <p:spPr>
          <a:xfrm>
            <a:off x="0" y="0"/>
            <a:ext cx="611065" cy="9144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txBody>
          <a:bodyPr wrap="none" rtlCol="0" anchor="ctr">
            <a:spAutoFit/>
          </a:bodyPr>
          <a:lstStyle/>
          <a:p>
            <a:r>
              <a:rPr lang="en-US" sz="2400" b="1" dirty="0" smtClean="0">
                <a:solidFill>
                  <a:schemeClr val="bg1"/>
                </a:solidFill>
              </a:rPr>
              <a:t>FG</a:t>
            </a:r>
            <a:endParaRPr lang="en-US" sz="2400" b="1" dirty="0">
              <a:solidFill>
                <a:schemeClr val="bg1"/>
              </a:solidFill>
            </a:endParaRPr>
          </a:p>
        </p:txBody>
      </p:sp>
      <p:sp>
        <p:nvSpPr>
          <p:cNvPr id="7" name="Content Placeholder 2"/>
          <p:cNvSpPr txBox="1">
            <a:spLocks/>
          </p:cNvSpPr>
          <p:nvPr/>
        </p:nvSpPr>
        <p:spPr bwMode="auto">
          <a:xfrm>
            <a:off x="701750" y="3864743"/>
            <a:ext cx="8005522" cy="7354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marL="342900" indent="-342900" algn="l" rtl="0" eaLnBrk="0" fontAlgn="base" hangingPunct="0">
              <a:spcBef>
                <a:spcPct val="20000"/>
              </a:spcBef>
              <a:spcAft>
                <a:spcPct val="0"/>
              </a:spcAft>
              <a:buClr>
                <a:srgbClr val="FF0000"/>
              </a:buClr>
              <a:buFont typeface="Wingdings" pitchFamily="2" charset="2"/>
              <a:buChar char="§"/>
              <a:defRPr sz="3200">
                <a:solidFill>
                  <a:srgbClr val="343434"/>
                </a:solidFill>
                <a:latin typeface="+mn-lt"/>
                <a:ea typeface="+mn-ea"/>
                <a:cs typeface="+mn-cs"/>
              </a:defRPr>
            </a:lvl1pPr>
            <a:lvl2pPr marL="742950" indent="-285750" algn="l" rtl="0" eaLnBrk="0" fontAlgn="base" hangingPunct="0">
              <a:spcBef>
                <a:spcPct val="20000"/>
              </a:spcBef>
              <a:spcAft>
                <a:spcPct val="0"/>
              </a:spcAft>
              <a:buClr>
                <a:srgbClr val="778000"/>
              </a:buClr>
              <a:buFont typeface="Times" pitchFamily="18" charset="0"/>
              <a:buChar char="•"/>
              <a:defRPr sz="2800">
                <a:solidFill>
                  <a:srgbClr val="343434"/>
                </a:solidFill>
                <a:latin typeface="+mn-lt"/>
              </a:defRPr>
            </a:lvl2pPr>
            <a:lvl3pPr marL="1143000" indent="-228600" algn="l" rtl="0" eaLnBrk="0" fontAlgn="base" hangingPunct="0">
              <a:spcBef>
                <a:spcPct val="20000"/>
              </a:spcBef>
              <a:spcAft>
                <a:spcPct val="0"/>
              </a:spcAft>
              <a:buClr>
                <a:srgbClr val="307D8E"/>
              </a:buClr>
              <a:buSzPct val="45000"/>
              <a:buFont typeface="Wingdings" pitchFamily="2" charset="2"/>
              <a:buChar char="u"/>
              <a:defRPr sz="2400">
                <a:solidFill>
                  <a:srgbClr val="343434"/>
                </a:solidFill>
                <a:latin typeface="+mn-lt"/>
              </a:defRPr>
            </a:lvl3pPr>
            <a:lvl4pPr marL="1600200" indent="-228600" algn="l" rtl="0" eaLnBrk="0" fontAlgn="base" hangingPunct="0">
              <a:spcBef>
                <a:spcPct val="20000"/>
              </a:spcBef>
              <a:spcAft>
                <a:spcPct val="0"/>
              </a:spcAft>
              <a:buClr>
                <a:srgbClr val="CD202C"/>
              </a:buClr>
              <a:buFont typeface="Wingdings" pitchFamily="2" charset="2"/>
              <a:buChar char="§"/>
              <a:defRPr sz="2000">
                <a:solidFill>
                  <a:srgbClr val="343434"/>
                </a:solidFill>
                <a:latin typeface="+mn-lt"/>
              </a:defRPr>
            </a:lvl4pPr>
            <a:lvl5pPr marL="2057400" indent="-228600" algn="l" rtl="0" eaLnBrk="0" fontAlgn="base" hangingPunct="0">
              <a:spcBef>
                <a:spcPct val="20000"/>
              </a:spcBef>
              <a:spcAft>
                <a:spcPct val="0"/>
              </a:spcAft>
              <a:buClr>
                <a:srgbClr val="7A8400"/>
              </a:buClr>
              <a:buFont typeface="Times" pitchFamily="18" charset="0"/>
              <a:buChar char="•"/>
              <a:defRPr sz="2000">
                <a:solidFill>
                  <a:srgbClr val="343434"/>
                </a:solidFill>
                <a:latin typeface="+mn-lt"/>
              </a:defRPr>
            </a:lvl5pPr>
            <a:lvl6pPr marL="25146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6pPr>
            <a:lvl7pPr marL="29718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7pPr>
            <a:lvl8pPr marL="34290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8pPr>
            <a:lvl9pPr marL="38862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9pPr>
          </a:lstStyle>
          <a:p>
            <a:pPr marL="0" indent="0">
              <a:buNone/>
            </a:pPr>
            <a:r>
              <a:rPr lang="en-US" sz="1800" i="1" dirty="0"/>
              <a:t>I had a very expensive dental bill that I had not planned. I’ve paid already $3,000 and I’ve just begun.</a:t>
            </a:r>
            <a:endParaRPr lang="en-US" sz="1800" i="1" kern="0" dirty="0" smtClean="0"/>
          </a:p>
        </p:txBody>
      </p:sp>
      <p:sp>
        <p:nvSpPr>
          <p:cNvPr id="13" name="Content Placeholder 2"/>
          <p:cNvSpPr txBox="1">
            <a:spLocks/>
          </p:cNvSpPr>
          <p:nvPr/>
        </p:nvSpPr>
        <p:spPr bwMode="auto">
          <a:xfrm>
            <a:off x="4088237" y="2756220"/>
            <a:ext cx="4045688" cy="37125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Font typeface="Wingdings" pitchFamily="2" charset="2"/>
              <a:buChar char="§"/>
              <a:defRPr sz="3200">
                <a:solidFill>
                  <a:srgbClr val="343434"/>
                </a:solidFill>
                <a:latin typeface="+mn-lt"/>
                <a:ea typeface="+mn-ea"/>
                <a:cs typeface="+mn-cs"/>
              </a:defRPr>
            </a:lvl1pPr>
            <a:lvl2pPr marL="742950" indent="-285750" algn="l" rtl="0" eaLnBrk="0" fontAlgn="base" hangingPunct="0">
              <a:spcBef>
                <a:spcPct val="20000"/>
              </a:spcBef>
              <a:spcAft>
                <a:spcPct val="0"/>
              </a:spcAft>
              <a:buClr>
                <a:srgbClr val="778000"/>
              </a:buClr>
              <a:buFont typeface="Times" pitchFamily="18" charset="0"/>
              <a:buChar char="•"/>
              <a:defRPr sz="2800">
                <a:solidFill>
                  <a:srgbClr val="343434"/>
                </a:solidFill>
                <a:latin typeface="+mn-lt"/>
              </a:defRPr>
            </a:lvl2pPr>
            <a:lvl3pPr marL="1143000" indent="-228600" algn="l" rtl="0" eaLnBrk="0" fontAlgn="base" hangingPunct="0">
              <a:spcBef>
                <a:spcPct val="20000"/>
              </a:spcBef>
              <a:spcAft>
                <a:spcPct val="0"/>
              </a:spcAft>
              <a:buClr>
                <a:srgbClr val="307D8E"/>
              </a:buClr>
              <a:buSzPct val="45000"/>
              <a:buFont typeface="Wingdings" pitchFamily="2" charset="2"/>
              <a:buChar char="u"/>
              <a:defRPr sz="2400">
                <a:solidFill>
                  <a:srgbClr val="343434"/>
                </a:solidFill>
                <a:latin typeface="+mn-lt"/>
              </a:defRPr>
            </a:lvl3pPr>
            <a:lvl4pPr marL="1600200" indent="-228600" algn="l" rtl="0" eaLnBrk="0" fontAlgn="base" hangingPunct="0">
              <a:spcBef>
                <a:spcPct val="20000"/>
              </a:spcBef>
              <a:spcAft>
                <a:spcPct val="0"/>
              </a:spcAft>
              <a:buClr>
                <a:srgbClr val="CD202C"/>
              </a:buClr>
              <a:buFont typeface="Wingdings" pitchFamily="2" charset="2"/>
              <a:buChar char="§"/>
              <a:defRPr sz="2000">
                <a:solidFill>
                  <a:srgbClr val="343434"/>
                </a:solidFill>
                <a:latin typeface="+mn-lt"/>
              </a:defRPr>
            </a:lvl4pPr>
            <a:lvl5pPr marL="2057400" indent="-228600" algn="l" rtl="0" eaLnBrk="0" fontAlgn="base" hangingPunct="0">
              <a:spcBef>
                <a:spcPct val="20000"/>
              </a:spcBef>
              <a:spcAft>
                <a:spcPct val="0"/>
              </a:spcAft>
              <a:buClr>
                <a:srgbClr val="7A8400"/>
              </a:buClr>
              <a:buFont typeface="Times" pitchFamily="18" charset="0"/>
              <a:buChar char="•"/>
              <a:defRPr sz="2000">
                <a:solidFill>
                  <a:srgbClr val="343434"/>
                </a:solidFill>
                <a:latin typeface="+mn-lt"/>
              </a:defRPr>
            </a:lvl5pPr>
            <a:lvl6pPr marL="25146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6pPr>
            <a:lvl7pPr marL="29718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7pPr>
            <a:lvl8pPr marL="34290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8pPr>
            <a:lvl9pPr marL="38862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9pPr>
          </a:lstStyle>
          <a:p>
            <a:pPr marL="0" indent="0" eaLnBrk="1" hangingPunct="1">
              <a:lnSpc>
                <a:spcPct val="90000"/>
              </a:lnSpc>
              <a:buNone/>
            </a:pPr>
            <a:r>
              <a:rPr lang="en-US" sz="1600" i="1" dirty="0"/>
              <a:t>Female, Marital Change Group in Chicago</a:t>
            </a:r>
          </a:p>
          <a:p>
            <a:pPr marL="0" indent="0">
              <a:buFont typeface="Wingdings" pitchFamily="2" charset="2"/>
              <a:buNone/>
            </a:pPr>
            <a:endParaRPr lang="en-US" sz="1800" kern="0" dirty="0"/>
          </a:p>
        </p:txBody>
      </p:sp>
      <p:sp>
        <p:nvSpPr>
          <p:cNvPr id="15" name="Content Placeholder 2"/>
          <p:cNvSpPr txBox="1">
            <a:spLocks/>
          </p:cNvSpPr>
          <p:nvPr/>
        </p:nvSpPr>
        <p:spPr bwMode="auto">
          <a:xfrm>
            <a:off x="795809" y="4684762"/>
            <a:ext cx="4196317" cy="367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Font typeface="Wingdings" pitchFamily="2" charset="2"/>
              <a:buChar char="§"/>
              <a:defRPr sz="3200">
                <a:solidFill>
                  <a:srgbClr val="343434"/>
                </a:solidFill>
                <a:latin typeface="+mn-lt"/>
                <a:ea typeface="+mn-ea"/>
                <a:cs typeface="+mn-cs"/>
              </a:defRPr>
            </a:lvl1pPr>
            <a:lvl2pPr marL="742950" indent="-285750" algn="l" rtl="0" eaLnBrk="0" fontAlgn="base" hangingPunct="0">
              <a:spcBef>
                <a:spcPct val="20000"/>
              </a:spcBef>
              <a:spcAft>
                <a:spcPct val="0"/>
              </a:spcAft>
              <a:buClr>
                <a:srgbClr val="778000"/>
              </a:buClr>
              <a:buFont typeface="Times" pitchFamily="18" charset="0"/>
              <a:buChar char="•"/>
              <a:defRPr sz="2800">
                <a:solidFill>
                  <a:srgbClr val="343434"/>
                </a:solidFill>
                <a:latin typeface="+mn-lt"/>
              </a:defRPr>
            </a:lvl2pPr>
            <a:lvl3pPr marL="1143000" indent="-228600" algn="l" rtl="0" eaLnBrk="0" fontAlgn="base" hangingPunct="0">
              <a:spcBef>
                <a:spcPct val="20000"/>
              </a:spcBef>
              <a:spcAft>
                <a:spcPct val="0"/>
              </a:spcAft>
              <a:buClr>
                <a:srgbClr val="307D8E"/>
              </a:buClr>
              <a:buSzPct val="45000"/>
              <a:buFont typeface="Wingdings" pitchFamily="2" charset="2"/>
              <a:buChar char="u"/>
              <a:defRPr sz="2400">
                <a:solidFill>
                  <a:srgbClr val="343434"/>
                </a:solidFill>
                <a:latin typeface="+mn-lt"/>
              </a:defRPr>
            </a:lvl3pPr>
            <a:lvl4pPr marL="1600200" indent="-228600" algn="l" rtl="0" eaLnBrk="0" fontAlgn="base" hangingPunct="0">
              <a:spcBef>
                <a:spcPct val="20000"/>
              </a:spcBef>
              <a:spcAft>
                <a:spcPct val="0"/>
              </a:spcAft>
              <a:buClr>
                <a:srgbClr val="CD202C"/>
              </a:buClr>
              <a:buFont typeface="Wingdings" pitchFamily="2" charset="2"/>
              <a:buChar char="§"/>
              <a:defRPr sz="2000">
                <a:solidFill>
                  <a:srgbClr val="343434"/>
                </a:solidFill>
                <a:latin typeface="+mn-lt"/>
              </a:defRPr>
            </a:lvl4pPr>
            <a:lvl5pPr marL="2057400" indent="-228600" algn="l" rtl="0" eaLnBrk="0" fontAlgn="base" hangingPunct="0">
              <a:spcBef>
                <a:spcPct val="20000"/>
              </a:spcBef>
              <a:spcAft>
                <a:spcPct val="0"/>
              </a:spcAft>
              <a:buClr>
                <a:srgbClr val="7A8400"/>
              </a:buClr>
              <a:buFont typeface="Times" pitchFamily="18" charset="0"/>
              <a:buChar char="•"/>
              <a:defRPr sz="2000">
                <a:solidFill>
                  <a:srgbClr val="343434"/>
                </a:solidFill>
                <a:latin typeface="+mn-lt"/>
              </a:defRPr>
            </a:lvl5pPr>
            <a:lvl6pPr marL="25146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6pPr>
            <a:lvl7pPr marL="29718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7pPr>
            <a:lvl8pPr marL="34290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8pPr>
            <a:lvl9pPr marL="3886200" indent="-228600" algn="l" rtl="0" eaLnBrk="0" fontAlgn="base" hangingPunct="0">
              <a:spcBef>
                <a:spcPct val="20000"/>
              </a:spcBef>
              <a:spcAft>
                <a:spcPct val="0"/>
              </a:spcAft>
              <a:buClr>
                <a:srgbClr val="7A8400"/>
              </a:buClr>
              <a:buFont typeface="Times" pitchFamily="18" charset="0"/>
              <a:buChar char="•"/>
              <a:defRPr sz="2200">
                <a:solidFill>
                  <a:srgbClr val="494A53"/>
                </a:solidFill>
                <a:latin typeface="+mn-lt"/>
              </a:defRPr>
            </a:lvl9pPr>
          </a:lstStyle>
          <a:p>
            <a:pPr marL="0" indent="0">
              <a:buNone/>
            </a:pPr>
            <a:r>
              <a:rPr lang="en-US" sz="1600" i="1" dirty="0"/>
              <a:t>Female, Health Decline Group in Baltimore</a:t>
            </a:r>
          </a:p>
          <a:p>
            <a:pPr marL="0" indent="0">
              <a:buFont typeface="Wingdings" pitchFamily="2" charset="2"/>
              <a:buNone/>
            </a:pPr>
            <a:endParaRPr lang="en-US" sz="1800" kern="0" dirty="0"/>
          </a:p>
        </p:txBody>
      </p:sp>
    </p:spTree>
    <p:extLst>
      <p:ext uri="{BB962C8B-B14F-4D97-AF65-F5344CB8AC3E}">
        <p14:creationId xmlns:p14="http://schemas.microsoft.com/office/powerpoint/2010/main" val="35851597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9" name="Chart 5"/>
          <p:cNvGraphicFramePr>
            <a:graphicFrameLocks/>
          </p:cNvGraphicFramePr>
          <p:nvPr>
            <p:extLst>
              <p:ext uri="{D42A27DB-BD31-4B8C-83A1-F6EECF244321}">
                <p14:modId xmlns:p14="http://schemas.microsoft.com/office/powerpoint/2010/main" val="1480303359"/>
              </p:ext>
            </p:extLst>
          </p:nvPr>
        </p:nvGraphicFramePr>
        <p:xfrm>
          <a:off x="862013" y="1869544"/>
          <a:ext cx="7391400" cy="3544888"/>
        </p:xfrm>
        <a:graphic>
          <a:graphicData uri="http://schemas.openxmlformats.org/presentationml/2006/ole">
            <mc:AlternateContent xmlns:mc="http://schemas.openxmlformats.org/markup-compatibility/2006">
              <mc:Choice xmlns:v="urn:schemas-microsoft-com:vml" Requires="v">
                <p:oleObj spid="_x0000_s16534" name="Chart" r:id="rId5" imgW="7276910" imgH="3104959" progId="Excel.Sheet.8">
                  <p:embed/>
                </p:oleObj>
              </mc:Choice>
              <mc:Fallback>
                <p:oleObj name="Chart" r:id="rId5" imgW="7276910" imgH="3104959" progId="Excel.Sheet.8">
                  <p:embed/>
                  <p:pic>
                    <p:nvPicPr>
                      <p:cNvPr id="0" name="Picture 76"/>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2013" y="1869544"/>
                        <a:ext cx="7391400" cy="3544888"/>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6386" name="Title 1"/>
          <p:cNvSpPr>
            <a:spLocks noGrp="1"/>
          </p:cNvSpPr>
          <p:nvPr>
            <p:ph type="title"/>
          </p:nvPr>
        </p:nvSpPr>
        <p:spPr>
          <a:xfrm>
            <a:off x="628650" y="120715"/>
            <a:ext cx="7886700" cy="1276350"/>
          </a:xfrm>
        </p:spPr>
        <p:txBody>
          <a:bodyPr/>
          <a:lstStyle/>
          <a:p>
            <a:pPr eaLnBrk="1" hangingPunct="1"/>
            <a:r>
              <a:rPr lang="en-US" altLang="en-US" sz="2800" dirty="0" smtClean="0">
                <a:ea typeface="ヒラギノ角ゴ Pro W3" charset="-128"/>
              </a:rPr>
              <a:t>More than 1 in 3 experiencing shocks had reductions in assets of 25% or more as a result of the shocks they experienced in retirement.  </a:t>
            </a:r>
          </a:p>
        </p:txBody>
      </p:sp>
      <p:sp>
        <p:nvSpPr>
          <p:cNvPr id="16387" name="TextBox 1"/>
          <p:cNvSpPr txBox="1">
            <a:spLocks noChangeArrowheads="1"/>
          </p:cNvSpPr>
          <p:nvPr/>
        </p:nvSpPr>
        <p:spPr bwMode="auto">
          <a:xfrm>
            <a:off x="1006475" y="5489575"/>
            <a:ext cx="7259638" cy="739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lnSpc>
                <a:spcPct val="100000"/>
              </a:lnSpc>
              <a:spcBef>
                <a:spcPct val="0"/>
              </a:spcBef>
              <a:buFontTx/>
              <a:buNone/>
            </a:pPr>
            <a:r>
              <a:rPr lang="en-US" altLang="en-US" sz="1400" i="1" dirty="0"/>
              <a:t>By approximately how much, if at all, did these events reduce your level of assets?  Please consider the combined effect of these events. (Filter: experienced shocks in retirement)</a:t>
            </a:r>
          </a:p>
        </p:txBody>
      </p:sp>
      <p:sp>
        <p:nvSpPr>
          <p:cNvPr id="16388" name="TextBox 8"/>
          <p:cNvSpPr txBox="1">
            <a:spLocks noChangeArrowheads="1"/>
          </p:cNvSpPr>
          <p:nvPr/>
        </p:nvSpPr>
        <p:spPr bwMode="auto">
          <a:xfrm>
            <a:off x="3296942" y="1586431"/>
            <a:ext cx="335597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lnSpc>
                <a:spcPct val="100000"/>
              </a:lnSpc>
              <a:spcBef>
                <a:spcPct val="0"/>
              </a:spcBef>
              <a:buFontTx/>
              <a:buNone/>
            </a:pPr>
            <a:r>
              <a:rPr lang="en-US" altLang="en-US" sz="1400" i="1" u="sng" dirty="0"/>
              <a:t>Effect of Shocks on Assets</a:t>
            </a:r>
          </a:p>
        </p:txBody>
      </p:sp>
      <p:sp>
        <p:nvSpPr>
          <p:cNvPr id="6" name="TextBox 5"/>
          <p:cNvSpPr txBox="1"/>
          <p:nvPr/>
        </p:nvSpPr>
        <p:spPr>
          <a:xfrm>
            <a:off x="0" y="0"/>
            <a:ext cx="595035" cy="9144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txBody>
          <a:bodyPr wrap="none" rtlCol="0" anchor="ctr">
            <a:spAutoFit/>
          </a:bodyPr>
          <a:lstStyle/>
          <a:p>
            <a:r>
              <a:rPr lang="en-US" sz="2400" b="1" dirty="0" smtClean="0">
                <a:solidFill>
                  <a:schemeClr val="bg1"/>
                </a:solidFill>
              </a:rPr>
              <a:t>SY</a:t>
            </a:r>
            <a:endParaRPr lang="en-US" sz="2400" b="1" dirty="0">
              <a:solidFill>
                <a:schemeClr val="bg1"/>
              </a:solidFill>
            </a:endParaRPr>
          </a:p>
        </p:txBody>
      </p:sp>
      <p:sp>
        <p:nvSpPr>
          <p:cNvPr id="2" name="Slide Number Placeholder 1"/>
          <p:cNvSpPr>
            <a:spLocks noGrp="1"/>
          </p:cNvSpPr>
          <p:nvPr>
            <p:ph type="sldNum" sz="quarter" idx="14"/>
          </p:nvPr>
        </p:nvSpPr>
        <p:spPr/>
        <p:txBody>
          <a:bodyPr/>
          <a:lstStyle/>
          <a:p>
            <a:pPr>
              <a:defRPr/>
            </a:pPr>
            <a:fld id="{20562323-3F84-42F1-8D6D-B89F88827A43}" type="slidenum">
              <a:rPr lang="en-US" altLang="en-US" smtClean="0"/>
              <a:pPr>
                <a:defRPr/>
              </a:pPr>
              <a:t>21</a:t>
            </a:fld>
            <a:endParaRPr lang="en-US"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28650" y="56917"/>
            <a:ext cx="7886700" cy="1276350"/>
          </a:xfrm>
        </p:spPr>
        <p:txBody>
          <a:bodyPr/>
          <a:lstStyle/>
          <a:p>
            <a:pPr eaLnBrk="1" hangingPunct="1"/>
            <a:r>
              <a:rPr lang="en-US" altLang="en-US" sz="2800" dirty="0" smtClean="0">
                <a:latin typeface="Source Sans Pro" pitchFamily="127" charset="0"/>
                <a:ea typeface="ヒラギノ角ゴ Pro W3" charset="-128"/>
              </a:rPr>
              <a:t>More than 1 in 10 with shocks had to reduce their spending by 50% or more as a result of the shocks they experienced.</a:t>
            </a:r>
          </a:p>
        </p:txBody>
      </p:sp>
      <p:sp>
        <p:nvSpPr>
          <p:cNvPr id="17411" name="TextBox 1"/>
          <p:cNvSpPr txBox="1">
            <a:spLocks noChangeArrowheads="1"/>
          </p:cNvSpPr>
          <p:nvPr/>
        </p:nvSpPr>
        <p:spPr bwMode="auto">
          <a:xfrm>
            <a:off x="731838" y="5511800"/>
            <a:ext cx="7793037" cy="954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lnSpc>
                <a:spcPct val="100000"/>
              </a:lnSpc>
              <a:spcBef>
                <a:spcPct val="0"/>
              </a:spcBef>
              <a:buFontTx/>
              <a:buNone/>
            </a:pPr>
            <a:r>
              <a:rPr lang="en-US" altLang="en-US" sz="1400" i="1" dirty="0"/>
              <a:t>By approximately how much, if at all, did these events reduce the amount of money you (and your spouse/partner) are able to spend each month?  Please consider the combined effect of these events. (Filter: experienced shocks in retirement)</a:t>
            </a:r>
          </a:p>
          <a:p>
            <a:pPr>
              <a:lnSpc>
                <a:spcPct val="100000"/>
              </a:lnSpc>
              <a:spcBef>
                <a:spcPct val="0"/>
              </a:spcBef>
              <a:buFontTx/>
              <a:buNone/>
            </a:pPr>
            <a:endParaRPr lang="en-US" altLang="en-US" sz="1400" i="1" dirty="0"/>
          </a:p>
        </p:txBody>
      </p:sp>
      <p:sp>
        <p:nvSpPr>
          <p:cNvPr id="17412" name="TextBox 8"/>
          <p:cNvSpPr txBox="1">
            <a:spLocks noChangeArrowheads="1"/>
          </p:cNvSpPr>
          <p:nvPr/>
        </p:nvSpPr>
        <p:spPr bwMode="auto">
          <a:xfrm>
            <a:off x="3360737" y="1651650"/>
            <a:ext cx="335597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lnSpc>
                <a:spcPct val="100000"/>
              </a:lnSpc>
              <a:spcBef>
                <a:spcPct val="0"/>
              </a:spcBef>
              <a:buFontTx/>
              <a:buNone/>
            </a:pPr>
            <a:r>
              <a:rPr lang="en-US" altLang="en-US" sz="1400" i="1" u="sng" dirty="0"/>
              <a:t>Effect of Shocks on Spending</a:t>
            </a:r>
          </a:p>
        </p:txBody>
      </p:sp>
      <p:graphicFrame>
        <p:nvGraphicFramePr>
          <p:cNvPr id="17413" name="Chart 6"/>
          <p:cNvGraphicFramePr>
            <a:graphicFrameLocks/>
          </p:cNvGraphicFramePr>
          <p:nvPr>
            <p:extLst>
              <p:ext uri="{D42A27DB-BD31-4B8C-83A1-F6EECF244321}">
                <p14:modId xmlns:p14="http://schemas.microsoft.com/office/powerpoint/2010/main" val="2708432365"/>
              </p:ext>
            </p:extLst>
          </p:nvPr>
        </p:nvGraphicFramePr>
        <p:xfrm>
          <a:off x="796925" y="2031320"/>
          <a:ext cx="7519988" cy="3105150"/>
        </p:xfrm>
        <a:graphic>
          <a:graphicData uri="http://schemas.openxmlformats.org/presentationml/2006/ole">
            <mc:AlternateContent xmlns:mc="http://schemas.openxmlformats.org/markup-compatibility/2006">
              <mc:Choice xmlns:v="urn:schemas-microsoft-com:vml" Requires="v">
                <p:oleObj spid="_x0000_s17559" name="Chart" r:id="rId5" imgW="7400925" imgH="2676334" progId="Excel.Sheet.8">
                  <p:embed/>
                </p:oleObj>
              </mc:Choice>
              <mc:Fallback>
                <p:oleObj name="Chart" r:id="rId5" imgW="7400925" imgH="2676334" progId="Excel.Sheet.8">
                  <p:embed/>
                  <p:pic>
                    <p:nvPicPr>
                      <p:cNvPr id="0" name="Picture 77"/>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6925" y="2031320"/>
                        <a:ext cx="7519988" cy="3105150"/>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6" name="TextBox 5"/>
          <p:cNvSpPr txBox="1"/>
          <p:nvPr/>
        </p:nvSpPr>
        <p:spPr>
          <a:xfrm>
            <a:off x="0" y="0"/>
            <a:ext cx="595035" cy="9144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txBody>
          <a:bodyPr wrap="none" rtlCol="0" anchor="ctr">
            <a:spAutoFit/>
          </a:bodyPr>
          <a:lstStyle/>
          <a:p>
            <a:r>
              <a:rPr lang="en-US" sz="2400" b="1" dirty="0" smtClean="0">
                <a:solidFill>
                  <a:schemeClr val="bg1"/>
                </a:solidFill>
              </a:rPr>
              <a:t>SY</a:t>
            </a:r>
            <a:endParaRPr lang="en-US" sz="2400" b="1" dirty="0">
              <a:solidFill>
                <a:schemeClr val="bg1"/>
              </a:solidFill>
            </a:endParaRPr>
          </a:p>
        </p:txBody>
      </p:sp>
      <p:sp>
        <p:nvSpPr>
          <p:cNvPr id="2" name="Slide Number Placeholder 1"/>
          <p:cNvSpPr>
            <a:spLocks noGrp="1"/>
          </p:cNvSpPr>
          <p:nvPr>
            <p:ph type="sldNum" sz="quarter" idx="14"/>
          </p:nvPr>
        </p:nvSpPr>
        <p:spPr/>
        <p:txBody>
          <a:bodyPr/>
          <a:lstStyle/>
          <a:p>
            <a:pPr>
              <a:defRPr/>
            </a:pPr>
            <a:fld id="{20562323-3F84-42F1-8D6D-B89F88827A43}" type="slidenum">
              <a:rPr lang="en-US" altLang="en-US" smtClean="0"/>
              <a:pPr>
                <a:defRPr/>
              </a:pPr>
              <a:t>22</a:t>
            </a:fld>
            <a:endParaRPr lang="en-US" alt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7" name="Chart 5"/>
          <p:cNvGraphicFramePr>
            <a:graphicFrameLocks/>
          </p:cNvGraphicFramePr>
          <p:nvPr>
            <p:extLst>
              <p:ext uri="{D42A27DB-BD31-4B8C-83A1-F6EECF244321}">
                <p14:modId xmlns:p14="http://schemas.microsoft.com/office/powerpoint/2010/main" val="326422603"/>
              </p:ext>
            </p:extLst>
          </p:nvPr>
        </p:nvGraphicFramePr>
        <p:xfrm>
          <a:off x="819150" y="1837347"/>
          <a:ext cx="7627938" cy="3203575"/>
        </p:xfrm>
        <a:graphic>
          <a:graphicData uri="http://schemas.openxmlformats.org/presentationml/2006/ole">
            <mc:AlternateContent xmlns:mc="http://schemas.openxmlformats.org/markup-compatibility/2006">
              <mc:Choice xmlns:v="urn:schemas-microsoft-com:vml" Requires="v">
                <p:oleObj spid="_x0000_s18580" name="Chart" r:id="rId5" imgW="7515225" imgH="2762059" progId="Excel.Sheet.8">
                  <p:embed/>
                </p:oleObj>
              </mc:Choice>
              <mc:Fallback>
                <p:oleObj name="Chart" r:id="rId5" imgW="7515225" imgH="2762059" progId="Excel.Sheet.8">
                  <p:embed/>
                  <p:pic>
                    <p:nvPicPr>
                      <p:cNvPr id="0" name="Picture 75"/>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9150" y="1837347"/>
                        <a:ext cx="7627938" cy="3203575"/>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18434" name="Title 1"/>
          <p:cNvSpPr>
            <a:spLocks noGrp="1"/>
          </p:cNvSpPr>
          <p:nvPr>
            <p:ph type="title"/>
          </p:nvPr>
        </p:nvSpPr>
        <p:spPr>
          <a:xfrm>
            <a:off x="628650" y="163247"/>
            <a:ext cx="7886700" cy="1276350"/>
          </a:xfrm>
        </p:spPr>
        <p:txBody>
          <a:bodyPr/>
          <a:lstStyle/>
          <a:p>
            <a:pPr eaLnBrk="1" hangingPunct="1"/>
            <a:r>
              <a:rPr lang="en-US" altLang="en-US" sz="2800" dirty="0" smtClean="0">
                <a:latin typeface="Source Sans Pro" pitchFamily="127" charset="0"/>
                <a:ea typeface="ヒラギノ角ゴ Pro W3" charset="-128"/>
              </a:rPr>
              <a:t>About 3 in 4 retirees feel they have been able to manage within their new financial constraints at least somewhat well</a:t>
            </a:r>
          </a:p>
        </p:txBody>
      </p:sp>
      <p:sp>
        <p:nvSpPr>
          <p:cNvPr id="18435" name="TextBox 1"/>
          <p:cNvSpPr txBox="1">
            <a:spLocks noChangeArrowheads="1"/>
          </p:cNvSpPr>
          <p:nvPr/>
        </p:nvSpPr>
        <p:spPr bwMode="auto">
          <a:xfrm>
            <a:off x="731838" y="5511800"/>
            <a:ext cx="7793037" cy="522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lnSpc>
                <a:spcPct val="100000"/>
              </a:lnSpc>
              <a:spcBef>
                <a:spcPct val="0"/>
              </a:spcBef>
              <a:buFontTx/>
              <a:buNone/>
            </a:pPr>
            <a:r>
              <a:rPr lang="en-US" altLang="en-US" sz="1400" i="1" dirty="0"/>
              <a:t>How well have you been able to manage within these new financial constraints? (Filter: reduced spending due to shocks)</a:t>
            </a:r>
          </a:p>
        </p:txBody>
      </p:sp>
      <p:sp>
        <p:nvSpPr>
          <p:cNvPr id="18436" name="TextBox 8"/>
          <p:cNvSpPr txBox="1">
            <a:spLocks noChangeArrowheads="1"/>
          </p:cNvSpPr>
          <p:nvPr/>
        </p:nvSpPr>
        <p:spPr bwMode="auto">
          <a:xfrm>
            <a:off x="2766218" y="1873491"/>
            <a:ext cx="372427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lnSpc>
                <a:spcPct val="100000"/>
              </a:lnSpc>
              <a:spcBef>
                <a:spcPct val="0"/>
              </a:spcBef>
              <a:buFontTx/>
              <a:buNone/>
            </a:pPr>
            <a:r>
              <a:rPr lang="en-US" altLang="en-US" sz="1400" i="1" u="sng" dirty="0"/>
              <a:t>Ability to Manage within New Constraints</a:t>
            </a:r>
          </a:p>
        </p:txBody>
      </p:sp>
      <p:sp>
        <p:nvSpPr>
          <p:cNvPr id="6" name="TextBox 5"/>
          <p:cNvSpPr txBox="1"/>
          <p:nvPr/>
        </p:nvSpPr>
        <p:spPr>
          <a:xfrm>
            <a:off x="0" y="0"/>
            <a:ext cx="595035" cy="914400"/>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txBody>
          <a:bodyPr wrap="none" rtlCol="0" anchor="ctr">
            <a:spAutoFit/>
          </a:bodyPr>
          <a:lstStyle/>
          <a:p>
            <a:r>
              <a:rPr lang="en-US" sz="2400" b="1" dirty="0" smtClean="0">
                <a:solidFill>
                  <a:schemeClr val="bg1"/>
                </a:solidFill>
              </a:rPr>
              <a:t>SY</a:t>
            </a:r>
            <a:endParaRPr lang="en-US" sz="2400" b="1" dirty="0">
              <a:solidFill>
                <a:schemeClr val="bg1"/>
              </a:solidFill>
            </a:endParaRPr>
          </a:p>
        </p:txBody>
      </p:sp>
      <p:sp>
        <p:nvSpPr>
          <p:cNvPr id="2" name="Slide Number Placeholder 1"/>
          <p:cNvSpPr>
            <a:spLocks noGrp="1"/>
          </p:cNvSpPr>
          <p:nvPr>
            <p:ph type="sldNum" sz="quarter" idx="14"/>
          </p:nvPr>
        </p:nvSpPr>
        <p:spPr/>
        <p:txBody>
          <a:bodyPr/>
          <a:lstStyle/>
          <a:p>
            <a:pPr>
              <a:defRPr/>
            </a:pPr>
            <a:fld id="{20562323-3F84-42F1-8D6D-B89F88827A43}" type="slidenum">
              <a:rPr lang="en-US" altLang="en-US" smtClean="0"/>
              <a:pPr>
                <a:defRPr/>
              </a:pPr>
              <a:t>23</a:t>
            </a:fld>
            <a:endParaRPr lang="en-US"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Learned</a:t>
            </a:r>
            <a:endParaRPr lang="en-US" dirty="0"/>
          </a:p>
        </p:txBody>
      </p:sp>
      <p:sp>
        <p:nvSpPr>
          <p:cNvPr id="3" name="Content Placeholder 2"/>
          <p:cNvSpPr>
            <a:spLocks noGrp="1"/>
          </p:cNvSpPr>
          <p:nvPr>
            <p:ph idx="1"/>
          </p:nvPr>
        </p:nvSpPr>
        <p:spPr>
          <a:xfrm>
            <a:off x="628650" y="818021"/>
            <a:ext cx="8247336" cy="4043363"/>
          </a:xfrm>
        </p:spPr>
        <p:txBody>
          <a:bodyPr/>
          <a:lstStyle/>
          <a:p>
            <a:r>
              <a:rPr lang="en-US" sz="2200" dirty="0" smtClean="0"/>
              <a:t>Retirees in survey are doing better than some of us expected, but three in ten have been severely impacted by shocks</a:t>
            </a:r>
          </a:p>
          <a:p>
            <a:r>
              <a:rPr lang="en-US" sz="2200" dirty="0" smtClean="0"/>
              <a:t>2015 vs. 2013 focus groups – long-term retirees seemed more confident and less anxious than short-term retirees</a:t>
            </a:r>
          </a:p>
          <a:p>
            <a:r>
              <a:rPr lang="en-US" sz="2200" dirty="0" smtClean="0"/>
              <a:t>Some areas of “unexpected expense” are quite predictable – but timing is not and 60% of those experiencing shocks think nothing could have been done to lessen the financial impact</a:t>
            </a:r>
          </a:p>
          <a:p>
            <a:r>
              <a:rPr lang="en-US" sz="2200" dirty="0" smtClean="0"/>
              <a:t>Two very difficult areas – divorce and major long-term care events</a:t>
            </a:r>
          </a:p>
          <a:p>
            <a:r>
              <a:rPr lang="en-US" sz="2200" dirty="0" smtClean="0"/>
              <a:t>Health coverage protects retirees from acute health shocks – but not long term care</a:t>
            </a:r>
          </a:p>
          <a:p>
            <a:r>
              <a:rPr lang="en-US" sz="2200" dirty="0" smtClean="0"/>
              <a:t>Retirees are often very resilient, </a:t>
            </a:r>
            <a:r>
              <a:rPr lang="en-US" sz="2200" dirty="0"/>
              <a:t>with 75% reporting they have managed the impact of shocks well or very well</a:t>
            </a:r>
          </a:p>
        </p:txBody>
      </p:sp>
    </p:spTree>
    <p:extLst>
      <p:ext uri="{BB962C8B-B14F-4D97-AF65-F5344CB8AC3E}">
        <p14:creationId xmlns:p14="http://schemas.microsoft.com/office/powerpoint/2010/main" val="41150316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750" y="1270000"/>
            <a:ext cx="7480300" cy="2105025"/>
          </a:xfrm>
        </p:spPr>
        <p:txBody>
          <a:bodyPr rtlCol="0"/>
          <a:lstStyle/>
          <a:p>
            <a:pPr eaLnBrk="1" fontAlgn="auto" hangingPunct="1">
              <a:spcAft>
                <a:spcPts val="0"/>
              </a:spcAft>
              <a:defRPr/>
            </a:pPr>
            <a:r>
              <a:rPr lang="en-US" dirty="0" smtClean="0">
                <a:ea typeface="+mj-ea"/>
                <a:cs typeface="+mj-cs"/>
              </a:rPr>
              <a:t>Understanding Longevity</a:t>
            </a:r>
            <a:endParaRPr lang="en-US" dirty="0">
              <a:ea typeface="+mj-ea"/>
              <a:cs typeface="+mj-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Gaps in Understanding of Longevity</a:t>
            </a:r>
            <a:endParaRPr lang="en-US" dirty="0"/>
          </a:p>
        </p:txBody>
      </p:sp>
      <p:sp>
        <p:nvSpPr>
          <p:cNvPr id="3" name="Content Placeholder 2"/>
          <p:cNvSpPr>
            <a:spLocks noGrp="1"/>
          </p:cNvSpPr>
          <p:nvPr>
            <p:ph idx="1"/>
          </p:nvPr>
        </p:nvSpPr>
        <p:spPr/>
        <p:txBody>
          <a:bodyPr/>
          <a:lstStyle/>
          <a:p>
            <a:r>
              <a:rPr lang="en-US" dirty="0" smtClean="0"/>
              <a:t>Area of focus in 2015 risk survey</a:t>
            </a:r>
          </a:p>
          <a:p>
            <a:r>
              <a:rPr lang="en-US" dirty="0" smtClean="0"/>
              <a:t>More people underestimate longevity</a:t>
            </a:r>
          </a:p>
          <a:p>
            <a:r>
              <a:rPr lang="en-US" dirty="0" smtClean="0"/>
              <a:t>Planning horizons too short</a:t>
            </a:r>
          </a:p>
          <a:p>
            <a:r>
              <a:rPr lang="en-US" dirty="0" smtClean="0"/>
              <a:t>Many retirees do not focus on income plan</a:t>
            </a:r>
          </a:p>
          <a:p>
            <a:r>
              <a:rPr lang="en-US" dirty="0" smtClean="0"/>
              <a:t>Challenges bigger for females</a:t>
            </a:r>
          </a:p>
          <a:p>
            <a:r>
              <a:rPr lang="en-US" dirty="0" smtClean="0"/>
              <a:t>Couples need to plan to time of second death</a:t>
            </a:r>
          </a:p>
        </p:txBody>
      </p:sp>
    </p:spTree>
    <p:extLst>
      <p:ext uri="{BB962C8B-B14F-4D97-AF65-F5344CB8AC3E}">
        <p14:creationId xmlns:p14="http://schemas.microsoft.com/office/powerpoint/2010/main" val="8618069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024" y="344244"/>
            <a:ext cx="7886700" cy="1276985"/>
          </a:xfrm>
        </p:spPr>
        <p:txBody>
          <a:bodyPr>
            <a:normAutofit/>
          </a:bodyPr>
          <a:lstStyle/>
          <a:p>
            <a:r>
              <a:rPr lang="en-US" sz="3000" dirty="0"/>
              <a:t>Consumer and Advisor Education:</a:t>
            </a:r>
            <a:br>
              <a:rPr lang="en-US" sz="3000" dirty="0"/>
            </a:br>
            <a:r>
              <a:rPr lang="en-US" sz="2700" dirty="0" smtClean="0"/>
              <a:t>Age Wise Longevity Infographics</a:t>
            </a:r>
            <a:r>
              <a:rPr lang="en-US" sz="2700" dirty="0"/>
              <a:t/>
            </a:r>
            <a:br>
              <a:rPr lang="en-US" sz="2700" dirty="0"/>
            </a:br>
            <a:endParaRPr lang="en-US" sz="2700" dirty="0"/>
          </a:p>
        </p:txBody>
      </p:sp>
      <p:sp>
        <p:nvSpPr>
          <p:cNvPr id="3" name="Content Placeholder 2"/>
          <p:cNvSpPr>
            <a:spLocks noGrp="1"/>
          </p:cNvSpPr>
          <p:nvPr>
            <p:ph sz="quarter" idx="12"/>
          </p:nvPr>
        </p:nvSpPr>
        <p:spPr/>
        <p:txBody>
          <a:bodyPr>
            <a:normAutofit lnSpcReduction="10000"/>
          </a:bodyPr>
          <a:lstStyle/>
          <a:p>
            <a:r>
              <a:rPr lang="en-US" dirty="0" smtClean="0"/>
              <a:t>Developing series of infographics to explain concepts on longevity and aid people in planning for their own expected lifespans</a:t>
            </a:r>
          </a:p>
          <a:p>
            <a:r>
              <a:rPr lang="en-US" dirty="0" smtClean="0"/>
              <a:t>Released first infographic on longevity risk using the SOA’s longevity calculator</a:t>
            </a:r>
          </a:p>
          <a:p>
            <a:r>
              <a:rPr lang="en-US" dirty="0" smtClean="0"/>
              <a:t>Provides various messages</a:t>
            </a:r>
          </a:p>
          <a:p>
            <a:pPr lvl="1"/>
            <a:r>
              <a:rPr lang="en-US" dirty="0" smtClean="0"/>
              <a:t>You might live longer than expected</a:t>
            </a:r>
          </a:p>
          <a:p>
            <a:pPr lvl="1"/>
            <a:r>
              <a:rPr lang="en-US" dirty="0" smtClean="0"/>
              <a:t>Your actual lifespan is variable</a:t>
            </a:r>
          </a:p>
          <a:p>
            <a:pPr lvl="1"/>
            <a:r>
              <a:rPr lang="en-US" dirty="0" smtClean="0"/>
              <a:t>Lifestyle decisions will effect your odds</a:t>
            </a:r>
          </a:p>
          <a:p>
            <a:pPr lvl="1"/>
            <a:r>
              <a:rPr lang="en-US" dirty="0" smtClean="0"/>
              <a:t>Partners may outlive each other by many years</a:t>
            </a:r>
          </a:p>
          <a:p>
            <a:endParaRPr lang="en-US" dirty="0"/>
          </a:p>
        </p:txBody>
      </p:sp>
      <p:sp>
        <p:nvSpPr>
          <p:cNvPr id="4" name="Slide Number Placeholder 3"/>
          <p:cNvSpPr>
            <a:spLocks noGrp="1"/>
          </p:cNvSpPr>
          <p:nvPr>
            <p:ph type="sldNum" sz="quarter" idx="4294967295"/>
          </p:nvPr>
        </p:nvSpPr>
        <p:spPr>
          <a:xfrm>
            <a:off x="8445012" y="6495181"/>
            <a:ext cx="484870" cy="199717"/>
          </a:xfrm>
          <a:prstGeom prst="rect">
            <a:avLst/>
          </a:prstGeom>
        </p:spPr>
        <p:txBody>
          <a:bodyPr/>
          <a:lstStyle/>
          <a:p>
            <a:fld id="{25C4F4D4-6F9F-4101-B420-EAE9BABB75B0}" type="slidenum">
              <a:rPr lang="en-US" smtClean="0"/>
              <a:pPr/>
              <a:t>27</a:t>
            </a:fld>
            <a:endParaRPr lang="en-US" dirty="0"/>
          </a:p>
        </p:txBody>
      </p:sp>
    </p:spTree>
    <p:extLst>
      <p:ext uri="{BB962C8B-B14F-4D97-AF65-F5344CB8AC3E}">
        <p14:creationId xmlns:p14="http://schemas.microsoft.com/office/powerpoint/2010/main" val="111318429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a:xfrm>
            <a:off x="619125" y="0"/>
            <a:ext cx="7886700" cy="1055688"/>
          </a:xfrm>
        </p:spPr>
        <p:txBody>
          <a:bodyPr/>
          <a:lstStyle/>
          <a:p>
            <a:pPr eaLnBrk="1" hangingPunct="1"/>
            <a:r>
              <a:rPr lang="en-US" dirty="0" smtClean="0"/>
              <a:t>Explaining Longevity Risk</a:t>
            </a:r>
          </a:p>
        </p:txBody>
      </p:sp>
      <p:pic>
        <p:nvPicPr>
          <p:cNvPr id="17410" name="Picture 8"/>
          <p:cNvPicPr>
            <a:picLocks noGrp="1" noChangeAspect="1"/>
          </p:cNvPicPr>
          <p:nvPr>
            <p:ph type="body" idx="1"/>
          </p:nvPr>
        </p:nvPicPr>
        <p:blipFill>
          <a:blip r:embed="rId2"/>
          <a:srcRect/>
          <a:stretch>
            <a:fillRect/>
          </a:stretch>
        </p:blipFill>
        <p:spPr>
          <a:xfrm>
            <a:off x="649288" y="969963"/>
            <a:ext cx="7900987" cy="5138737"/>
          </a:xfrm>
        </p:spPr>
      </p:pic>
    </p:spTree>
    <p:extLst>
      <p:ext uri="{BB962C8B-B14F-4D97-AF65-F5344CB8AC3E}">
        <p14:creationId xmlns:p14="http://schemas.microsoft.com/office/powerpoint/2010/main" val="268121000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Tree>
    <p:extLst>
      <p:ext uri="{BB962C8B-B14F-4D97-AF65-F5344CB8AC3E}">
        <p14:creationId xmlns:p14="http://schemas.microsoft.com/office/powerpoint/2010/main" val="26436639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Tree>
    <p:extLst>
      <p:ext uri="{BB962C8B-B14F-4D97-AF65-F5344CB8AC3E}">
        <p14:creationId xmlns:p14="http://schemas.microsoft.com/office/powerpoint/2010/main" val="7263745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Thoughts: </a:t>
            </a:r>
            <a:br>
              <a:rPr lang="en-US" dirty="0" smtClean="0"/>
            </a:br>
            <a:r>
              <a:rPr lang="en-US" dirty="0" smtClean="0"/>
              <a:t>What is Often Working Well</a:t>
            </a:r>
            <a:endParaRPr lang="en-US" dirty="0"/>
          </a:p>
        </p:txBody>
      </p:sp>
      <p:sp>
        <p:nvSpPr>
          <p:cNvPr id="3" name="Content Placeholder 2"/>
          <p:cNvSpPr>
            <a:spLocks noGrp="1"/>
          </p:cNvSpPr>
          <p:nvPr>
            <p:ph idx="1"/>
          </p:nvPr>
        </p:nvSpPr>
        <p:spPr>
          <a:xfrm>
            <a:off x="400050" y="1638300"/>
            <a:ext cx="8001000" cy="3943350"/>
          </a:xfrm>
        </p:spPr>
        <p:txBody>
          <a:bodyPr/>
          <a:lstStyle/>
          <a:p>
            <a:pPr lvl="0"/>
            <a:r>
              <a:rPr lang="en-US" sz="2400" dirty="0" smtClean="0"/>
              <a:t>Adapting </a:t>
            </a:r>
            <a:r>
              <a:rPr lang="en-US" sz="2400" dirty="0"/>
              <a:t>to retirement financial shocks </a:t>
            </a:r>
          </a:p>
          <a:p>
            <a:pPr lvl="0"/>
            <a:r>
              <a:rPr lang="en-US" sz="2400" dirty="0" smtClean="0"/>
              <a:t>Adjustments of </a:t>
            </a:r>
            <a:r>
              <a:rPr lang="en-US" sz="2400" dirty="0"/>
              <a:t>spending to preserve assets</a:t>
            </a:r>
          </a:p>
          <a:p>
            <a:pPr lvl="0"/>
            <a:r>
              <a:rPr lang="en-US" sz="2400" dirty="0" smtClean="0"/>
              <a:t>Use </a:t>
            </a:r>
            <a:r>
              <a:rPr lang="en-US" sz="2400" dirty="0"/>
              <a:t>parental retirement experience to recognize risks and plan for those events</a:t>
            </a:r>
          </a:p>
          <a:p>
            <a:pPr lvl="0"/>
            <a:r>
              <a:rPr lang="en-US" sz="2400" dirty="0" smtClean="0"/>
              <a:t>Retirees </a:t>
            </a:r>
            <a:r>
              <a:rPr lang="en-US" sz="2400" dirty="0"/>
              <a:t>planning for routine annual spending needs </a:t>
            </a:r>
          </a:p>
          <a:p>
            <a:pPr lvl="0"/>
            <a:r>
              <a:rPr lang="en-US" sz="2400" dirty="0" smtClean="0"/>
              <a:t>Limiting </a:t>
            </a:r>
            <a:r>
              <a:rPr lang="en-US" sz="2400" dirty="0"/>
              <a:t>the draw down of assets in retirement </a:t>
            </a:r>
          </a:p>
          <a:p>
            <a:pPr marL="0" indent="0">
              <a:buNone/>
            </a:pPr>
            <a:endParaRPr lang="en-US" sz="2400" dirty="0"/>
          </a:p>
        </p:txBody>
      </p:sp>
    </p:spTree>
    <p:extLst>
      <p:ext uri="{BB962C8B-B14F-4D97-AF65-F5344CB8AC3E}">
        <p14:creationId xmlns:p14="http://schemas.microsoft.com/office/powerpoint/2010/main" val="2021959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Thoughts: </a:t>
            </a:r>
            <a:br>
              <a:rPr lang="en-US" dirty="0" smtClean="0"/>
            </a:br>
            <a:r>
              <a:rPr lang="en-US" dirty="0" smtClean="0"/>
              <a:t>Areas for Improvement</a:t>
            </a:r>
            <a:endParaRPr lang="en-US" dirty="0"/>
          </a:p>
        </p:txBody>
      </p:sp>
      <p:sp>
        <p:nvSpPr>
          <p:cNvPr id="3" name="Content Placeholder 2"/>
          <p:cNvSpPr>
            <a:spLocks noGrp="1"/>
          </p:cNvSpPr>
          <p:nvPr>
            <p:ph idx="1"/>
          </p:nvPr>
        </p:nvSpPr>
        <p:spPr>
          <a:xfrm>
            <a:off x="552450" y="1164270"/>
            <a:ext cx="7886700" cy="4043363"/>
          </a:xfrm>
        </p:spPr>
        <p:txBody>
          <a:bodyPr/>
          <a:lstStyle/>
          <a:p>
            <a:pPr marL="0" indent="0">
              <a:buNone/>
            </a:pPr>
            <a:endParaRPr lang="en-US" sz="2000" dirty="0"/>
          </a:p>
          <a:p>
            <a:pPr lvl="0"/>
            <a:r>
              <a:rPr lang="en-US" sz="2000" dirty="0" smtClean="0"/>
              <a:t>Planning </a:t>
            </a:r>
            <a:r>
              <a:rPr lang="en-US" sz="2000" dirty="0"/>
              <a:t>by pre-retirees for retirement needs and income sources </a:t>
            </a:r>
          </a:p>
          <a:p>
            <a:pPr lvl="0"/>
            <a:r>
              <a:rPr lang="en-US" sz="2000" dirty="0" smtClean="0"/>
              <a:t>Planning </a:t>
            </a:r>
            <a:r>
              <a:rPr lang="en-US" sz="2000" dirty="0"/>
              <a:t>for the impact of death on the surviving spouse/partner </a:t>
            </a:r>
          </a:p>
          <a:p>
            <a:pPr lvl="0"/>
            <a:r>
              <a:rPr lang="en-US" sz="2000" dirty="0" smtClean="0"/>
              <a:t>Planning </a:t>
            </a:r>
            <a:r>
              <a:rPr lang="en-US" sz="2000" dirty="0"/>
              <a:t>for longevity</a:t>
            </a:r>
          </a:p>
          <a:p>
            <a:pPr lvl="0"/>
            <a:r>
              <a:rPr lang="en-US" sz="2000" dirty="0" smtClean="0"/>
              <a:t>Planning </a:t>
            </a:r>
            <a:r>
              <a:rPr lang="en-US" sz="2000" dirty="0"/>
              <a:t>to work during retirement to supplement income </a:t>
            </a:r>
          </a:p>
          <a:p>
            <a:pPr lvl="0"/>
            <a:r>
              <a:rPr lang="en-US" sz="2000" dirty="0" smtClean="0"/>
              <a:t>Planning </a:t>
            </a:r>
            <a:r>
              <a:rPr lang="en-US" sz="2000" dirty="0"/>
              <a:t>to postpone retirement to accumulate greater assets </a:t>
            </a:r>
          </a:p>
          <a:p>
            <a:pPr lvl="0"/>
            <a:r>
              <a:rPr lang="en-US" sz="2000" dirty="0" smtClean="0"/>
              <a:t>Budgeting </a:t>
            </a:r>
            <a:r>
              <a:rPr lang="en-US" sz="2000" dirty="0"/>
              <a:t>for unexpected, yet predictable, shocks </a:t>
            </a:r>
          </a:p>
          <a:p>
            <a:pPr lvl="0"/>
            <a:r>
              <a:rPr lang="en-US" sz="2000" dirty="0" smtClean="0"/>
              <a:t>Avoiding </a:t>
            </a:r>
            <a:r>
              <a:rPr lang="en-US" sz="2000" dirty="0"/>
              <a:t>debt and its impact on one’s ability to save for retirement</a:t>
            </a:r>
          </a:p>
          <a:p>
            <a:pPr lvl="0"/>
            <a:r>
              <a:rPr lang="en-US" sz="2000" dirty="0" smtClean="0"/>
              <a:t>Using </a:t>
            </a:r>
            <a:r>
              <a:rPr lang="en-US" sz="2000" dirty="0"/>
              <a:t>insurance products to mitigate risks in retirement </a:t>
            </a:r>
            <a:endParaRPr lang="en-US" sz="2000" dirty="0" smtClean="0"/>
          </a:p>
          <a:p>
            <a:endParaRPr lang="en-US" sz="2000" dirty="0"/>
          </a:p>
          <a:p>
            <a:pPr marL="0" indent="0">
              <a:buNone/>
            </a:pPr>
            <a:endParaRPr lang="en-US" sz="2400" dirty="0"/>
          </a:p>
        </p:txBody>
      </p:sp>
    </p:spTree>
    <p:extLst>
      <p:ext uri="{BB962C8B-B14F-4D97-AF65-F5344CB8AC3E}">
        <p14:creationId xmlns:p14="http://schemas.microsoft.com/office/powerpoint/2010/main" val="27863033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470" y="601980"/>
            <a:ext cx="8075735" cy="822960"/>
          </a:xfrm>
        </p:spPr>
        <p:txBody>
          <a:bodyPr>
            <a:normAutofit fontScale="90000"/>
          </a:bodyPr>
          <a:lstStyle/>
          <a:p>
            <a:r>
              <a:rPr lang="en-US" sz="2800" b="1" dirty="0" smtClean="0"/>
              <a:t>How to Find SOA Research Reports </a:t>
            </a:r>
            <a:br>
              <a:rPr lang="en-US" sz="2800" b="1" dirty="0" smtClean="0"/>
            </a:br>
            <a:r>
              <a:rPr lang="en-US" sz="2800" b="1" dirty="0" smtClean="0"/>
              <a:t>and More Information</a:t>
            </a:r>
            <a:endParaRPr lang="en-US" sz="2800" b="1" dirty="0"/>
          </a:p>
        </p:txBody>
      </p:sp>
      <p:sp>
        <p:nvSpPr>
          <p:cNvPr id="3" name="Content Placeholder 2"/>
          <p:cNvSpPr>
            <a:spLocks noGrp="1"/>
          </p:cNvSpPr>
          <p:nvPr>
            <p:ph idx="1"/>
          </p:nvPr>
        </p:nvSpPr>
        <p:spPr>
          <a:xfrm>
            <a:off x="628650" y="1762869"/>
            <a:ext cx="7886700" cy="4042239"/>
          </a:xfrm>
        </p:spPr>
        <p:txBody>
          <a:bodyPr/>
          <a:lstStyle/>
          <a:p>
            <a:r>
              <a:rPr lang="en-US" sz="2000" dirty="0" smtClean="0"/>
              <a:t>All of the reports discussed are available on the Society of Actuaries website at:</a:t>
            </a:r>
          </a:p>
          <a:p>
            <a:pPr lvl="1"/>
            <a:r>
              <a:rPr lang="en-US" sz="2000" dirty="0" smtClean="0">
                <a:solidFill>
                  <a:schemeClr val="accent1">
                    <a:lumMod val="40000"/>
                    <a:lumOff val="60000"/>
                  </a:schemeClr>
                </a:solidFill>
                <a:hlinkClick r:id="rId3"/>
              </a:rPr>
              <a:t>http://www.soa.org/research/research-projects/pension/research-post-retirement-needs-and-risks.aspx</a:t>
            </a:r>
            <a:endParaRPr lang="en-US" sz="2000" dirty="0" smtClean="0">
              <a:solidFill>
                <a:schemeClr val="accent1">
                  <a:lumMod val="40000"/>
                  <a:lumOff val="60000"/>
                </a:schemeClr>
              </a:solidFill>
            </a:endParaRPr>
          </a:p>
          <a:p>
            <a:r>
              <a:rPr lang="en-US" sz="2000" dirty="0" smtClean="0"/>
              <a:t>For more information about SOA Research – contact SOA Research Actuary Steve Siegel at</a:t>
            </a:r>
          </a:p>
          <a:p>
            <a:pPr lvl="1"/>
            <a:r>
              <a:rPr lang="en-US" sz="2000" dirty="0" smtClean="0"/>
              <a:t>847-706-3578</a:t>
            </a:r>
          </a:p>
          <a:p>
            <a:pPr lvl="1"/>
            <a:r>
              <a:rPr lang="en-US" sz="2000" dirty="0" smtClean="0">
                <a:solidFill>
                  <a:schemeClr val="accent1">
                    <a:lumMod val="60000"/>
                    <a:lumOff val="40000"/>
                  </a:schemeClr>
                </a:solidFill>
                <a:hlinkClick r:id="rId4"/>
              </a:rPr>
              <a:t>ssiegel@soa.org</a:t>
            </a:r>
            <a:endParaRPr lang="en-US" sz="2000" dirty="0" smtClean="0">
              <a:solidFill>
                <a:schemeClr val="accent1">
                  <a:lumMod val="60000"/>
                  <a:lumOff val="40000"/>
                </a:schemeClr>
              </a:solidFill>
            </a:endParaRPr>
          </a:p>
          <a:p>
            <a:pPr marL="0" indent="0">
              <a:buNone/>
            </a:pPr>
            <a:endParaRPr lang="en-US" sz="2000" dirty="0"/>
          </a:p>
        </p:txBody>
      </p:sp>
    </p:spTree>
    <p:extLst>
      <p:ext uri="{BB962C8B-B14F-4D97-AF65-F5344CB8AC3E}">
        <p14:creationId xmlns:p14="http://schemas.microsoft.com/office/powerpoint/2010/main" val="4142994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959" y="1270000"/>
            <a:ext cx="7496721" cy="3113143"/>
          </a:xfrm>
        </p:spPr>
        <p:txBody>
          <a:bodyPr/>
          <a:lstStyle/>
          <a:p>
            <a:r>
              <a:rPr lang="en-US" dirty="0" smtClean="0"/>
              <a:t/>
            </a:r>
            <a:br>
              <a:rPr lang="en-US" dirty="0" smtClean="0"/>
            </a:br>
            <a:r>
              <a:rPr lang="en-US" dirty="0" smtClean="0"/>
              <a:t>Appendices</a:t>
            </a:r>
            <a:br>
              <a:rPr lang="en-US" dirty="0" smtClean="0"/>
            </a:br>
            <a:r>
              <a:rPr lang="en-US" dirty="0"/>
              <a:t>	</a:t>
            </a:r>
            <a:r>
              <a:rPr lang="en-US" dirty="0" smtClean="0"/>
              <a:t>Methodology</a:t>
            </a:r>
            <a:br>
              <a:rPr lang="en-US" dirty="0" smtClean="0"/>
            </a:br>
            <a:r>
              <a:rPr lang="en-US" dirty="0"/>
              <a:t>	</a:t>
            </a:r>
            <a:r>
              <a:rPr lang="en-US" dirty="0" smtClean="0"/>
              <a:t>Overview of Research</a:t>
            </a:r>
            <a:endParaRPr lang="en-US" dirty="0"/>
          </a:p>
        </p:txBody>
      </p:sp>
    </p:spTree>
    <p:extLst>
      <p:ext uri="{BB962C8B-B14F-4D97-AF65-F5344CB8AC3E}">
        <p14:creationId xmlns:p14="http://schemas.microsoft.com/office/powerpoint/2010/main" val="706661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Tree>
    <p:extLst>
      <p:ext uri="{BB962C8B-B14F-4D97-AF65-F5344CB8AC3E}">
        <p14:creationId xmlns:p14="http://schemas.microsoft.com/office/powerpoint/2010/main" val="42212316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039" y="0"/>
            <a:ext cx="7886700" cy="1276350"/>
          </a:xfrm>
        </p:spPr>
        <p:txBody>
          <a:bodyPr>
            <a:normAutofit/>
          </a:bodyPr>
          <a:lstStyle/>
          <a:p>
            <a:r>
              <a:rPr lang="en-US" sz="2400" b="1" dirty="0" smtClean="0"/>
              <a:t>Risk Survey Series</a:t>
            </a:r>
            <a:endParaRPr lang="en-US" sz="3600" b="1" dirty="0"/>
          </a:p>
        </p:txBody>
      </p:sp>
      <p:sp>
        <p:nvSpPr>
          <p:cNvPr id="3" name="Content Placeholder 2"/>
          <p:cNvSpPr>
            <a:spLocks noGrp="1"/>
          </p:cNvSpPr>
          <p:nvPr>
            <p:ph sz="quarter" idx="12"/>
          </p:nvPr>
        </p:nvSpPr>
        <p:spPr>
          <a:xfrm>
            <a:off x="547862" y="1220307"/>
            <a:ext cx="8018704" cy="4906131"/>
          </a:xfrm>
        </p:spPr>
        <p:txBody>
          <a:bodyPr>
            <a:normAutofit fontScale="70000" lnSpcReduction="20000"/>
          </a:bodyPr>
          <a:lstStyle/>
          <a:p>
            <a:r>
              <a:rPr lang="en-US" dirty="0" smtClean="0"/>
              <a:t>Society of Actuaries Post Retirement Risk Surveys:</a:t>
            </a:r>
          </a:p>
          <a:p>
            <a:pPr lvl="1"/>
            <a:r>
              <a:rPr lang="en-US" dirty="0" smtClean="0"/>
              <a:t>Every two years in U.S. since 2001 </a:t>
            </a:r>
          </a:p>
          <a:p>
            <a:pPr lvl="1"/>
            <a:r>
              <a:rPr lang="en-US" dirty="0" smtClean="0"/>
              <a:t>On-line in 2013 and 2015, telephone survey previously</a:t>
            </a:r>
          </a:p>
          <a:p>
            <a:pPr lvl="1"/>
            <a:r>
              <a:rPr lang="en-US" dirty="0" smtClean="0"/>
              <a:t>CIA conducted similar Canadian survey in 2010 – on-line</a:t>
            </a:r>
          </a:p>
          <a:p>
            <a:r>
              <a:rPr lang="en-US" dirty="0" smtClean="0"/>
              <a:t>Core repeated questions</a:t>
            </a:r>
          </a:p>
          <a:p>
            <a:pPr lvl="1"/>
            <a:r>
              <a:rPr lang="en-US" dirty="0" smtClean="0"/>
              <a:t>Importance of various risks</a:t>
            </a:r>
          </a:p>
          <a:p>
            <a:pPr lvl="1"/>
            <a:r>
              <a:rPr lang="en-US" dirty="0" smtClean="0"/>
              <a:t>How we retire</a:t>
            </a:r>
          </a:p>
          <a:p>
            <a:pPr lvl="1"/>
            <a:r>
              <a:rPr lang="en-US" dirty="0" smtClean="0"/>
              <a:t>How we manage risks</a:t>
            </a:r>
          </a:p>
          <a:p>
            <a:r>
              <a:rPr lang="en-US" dirty="0" smtClean="0"/>
              <a:t>Issues of special focus in each survey</a:t>
            </a:r>
          </a:p>
          <a:p>
            <a:pPr lvl="1"/>
            <a:r>
              <a:rPr lang="en-US" dirty="0" smtClean="0"/>
              <a:t>Shocks – 2015 survey (report due next year)</a:t>
            </a:r>
          </a:p>
          <a:p>
            <a:pPr lvl="1"/>
            <a:r>
              <a:rPr lang="en-US" dirty="0" smtClean="0"/>
              <a:t>Women – 2005, 2009, 2013</a:t>
            </a:r>
          </a:p>
          <a:p>
            <a:pPr lvl="1"/>
            <a:r>
              <a:rPr lang="en-US" dirty="0" smtClean="0"/>
              <a:t>Phases of Retirement – 2007, 2013</a:t>
            </a:r>
          </a:p>
          <a:p>
            <a:pPr lvl="1"/>
            <a:r>
              <a:rPr lang="en-US" dirty="0" smtClean="0"/>
              <a:t>Personal Risk Management – 2013</a:t>
            </a:r>
          </a:p>
          <a:p>
            <a:pPr lvl="1"/>
            <a:r>
              <a:rPr lang="en-US" dirty="0" smtClean="0"/>
              <a:t>Working in Retirement – 2005 and 2011</a:t>
            </a:r>
          </a:p>
          <a:p>
            <a:pPr lvl="1"/>
            <a:r>
              <a:rPr lang="en-US" dirty="0" smtClean="0"/>
              <a:t>Longevity – 2005, 2011, and 2015 (report due next year)</a:t>
            </a:r>
          </a:p>
          <a:p>
            <a:pPr lvl="1"/>
            <a:r>
              <a:rPr lang="en-US" dirty="0" smtClean="0"/>
              <a:t>Impact of Economic Conditions/Decline – 2009 and 2011</a:t>
            </a:r>
          </a:p>
          <a:p>
            <a:pPr lvl="1"/>
            <a:r>
              <a:rPr lang="en-US" dirty="0" smtClean="0"/>
              <a:t>Health and Long-term Care – 2007</a:t>
            </a:r>
          </a:p>
          <a:p>
            <a:pPr lvl="1"/>
            <a:r>
              <a:rPr lang="en-US" dirty="0" smtClean="0"/>
              <a:t>Debt and Spending – 2015 (report due next year)</a:t>
            </a:r>
          </a:p>
        </p:txBody>
      </p:sp>
      <p:sp>
        <p:nvSpPr>
          <p:cNvPr id="4" name="Slide Number Placeholder 3"/>
          <p:cNvSpPr>
            <a:spLocks noGrp="1"/>
          </p:cNvSpPr>
          <p:nvPr>
            <p:ph type="sldNum" sz="quarter" idx="4294967295"/>
          </p:nvPr>
        </p:nvSpPr>
        <p:spPr>
          <a:xfrm>
            <a:off x="8237519" y="6493649"/>
            <a:ext cx="615950" cy="365125"/>
          </a:xfrm>
          <a:prstGeom prst="rect">
            <a:avLst/>
          </a:prstGeom>
        </p:spPr>
        <p:txBody>
          <a:bodyPr/>
          <a:lstStyle/>
          <a:p>
            <a:fld id="{25C4F4D4-6F9F-4101-B420-EAE9BABB75B0}" type="slidenum">
              <a:rPr lang="en-US" smtClean="0"/>
              <a:pPr/>
              <a:t>35</a:t>
            </a:fld>
            <a:endParaRPr lang="en-US" dirty="0"/>
          </a:p>
        </p:txBody>
      </p:sp>
    </p:spTree>
    <p:extLst>
      <p:ext uri="{BB962C8B-B14F-4D97-AF65-F5344CB8AC3E}">
        <p14:creationId xmlns:p14="http://schemas.microsoft.com/office/powerpoint/2010/main" val="336471594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28650" y="80963"/>
            <a:ext cx="7886700" cy="1046088"/>
          </a:xfrm>
        </p:spPr>
        <p:txBody>
          <a:bodyPr/>
          <a:lstStyle/>
          <a:p>
            <a:pPr eaLnBrk="1" hangingPunct="1"/>
            <a:r>
              <a:rPr lang="en-US" altLang="en-US" sz="3000" dirty="0" smtClean="0">
                <a:latin typeface="Arial" panose="020B0604020202020204" pitchFamily="34" charset="0"/>
                <a:ea typeface="ヒラギノ角ゴ Pro W3" charset="-128"/>
                <a:cs typeface="Arial" panose="020B0604020202020204" pitchFamily="34" charset="0"/>
              </a:rPr>
              <a:t>Methodology  </a:t>
            </a:r>
          </a:p>
        </p:txBody>
      </p:sp>
      <p:sp>
        <p:nvSpPr>
          <p:cNvPr id="10244" name="TextBox 8"/>
          <p:cNvSpPr txBox="1">
            <a:spLocks noChangeArrowheads="1"/>
          </p:cNvSpPr>
          <p:nvPr/>
        </p:nvSpPr>
        <p:spPr bwMode="auto">
          <a:xfrm>
            <a:off x="646112" y="856549"/>
            <a:ext cx="6934901" cy="547534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buNone/>
            </a:pPr>
            <a:r>
              <a:rPr lang="en-US" sz="2400" dirty="0">
                <a:latin typeface="Arial" panose="020B0604020202020204" pitchFamily="34" charset="0"/>
                <a:cs typeface="Arial" panose="020B0604020202020204" pitchFamily="34" charset="0"/>
              </a:rPr>
              <a:t>Online Survey</a:t>
            </a:r>
          </a:p>
          <a:p>
            <a:pPr marL="403225" lvl="1"/>
            <a:r>
              <a:rPr lang="en-US" sz="2000" dirty="0">
                <a:latin typeface="Arial" panose="020B0604020202020204" pitchFamily="34" charset="0"/>
                <a:cs typeface="Arial" panose="020B0604020202020204" pitchFamily="34" charset="0"/>
              </a:rPr>
              <a:t>Sample size: </a:t>
            </a:r>
            <a:r>
              <a:rPr lang="en-US" sz="2000" dirty="0" smtClean="0">
                <a:latin typeface="Arial" panose="020B0604020202020204" pitchFamily="34" charset="0"/>
                <a:cs typeface="Arial" panose="020B0604020202020204" pitchFamily="34" charset="0"/>
              </a:rPr>
              <a:t>2,233 total </a:t>
            </a:r>
            <a:r>
              <a:rPr lang="en-US" sz="2000" dirty="0">
                <a:latin typeface="Arial" panose="020B0604020202020204" pitchFamily="34" charset="0"/>
                <a:cs typeface="Arial" panose="020B0604020202020204" pitchFamily="34" charset="0"/>
              </a:rPr>
              <a:t>(</a:t>
            </a:r>
            <a:r>
              <a:rPr lang="en-US" sz="2000" dirty="0" smtClean="0">
                <a:latin typeface="Arial" panose="020B0604020202020204" pitchFamily="34" charset="0"/>
                <a:cs typeface="Arial" panose="020B0604020202020204" pitchFamily="34" charset="0"/>
              </a:rPr>
              <a:t>1,035 </a:t>
            </a:r>
            <a:r>
              <a:rPr lang="en-US" sz="2000" dirty="0">
                <a:latin typeface="Arial" panose="020B0604020202020204" pitchFamily="34" charset="0"/>
                <a:cs typeface="Arial" panose="020B0604020202020204" pitchFamily="34" charset="0"/>
              </a:rPr>
              <a:t>pre-retirees, </a:t>
            </a:r>
            <a:r>
              <a:rPr lang="en-US" sz="2000" dirty="0" smtClean="0">
                <a:latin typeface="Arial" panose="020B0604020202020204" pitchFamily="34" charset="0"/>
                <a:cs typeface="Arial" panose="020B0604020202020204" pitchFamily="34" charset="0"/>
              </a:rPr>
              <a:t>1,005 </a:t>
            </a:r>
            <a:r>
              <a:rPr lang="en-US" sz="2000" dirty="0">
                <a:latin typeface="Arial" panose="020B0604020202020204" pitchFamily="34" charset="0"/>
                <a:cs typeface="Arial" panose="020B0604020202020204" pitchFamily="34" charset="0"/>
              </a:rPr>
              <a:t>retirees, </a:t>
            </a:r>
            <a:r>
              <a:rPr lang="en-US" sz="2000" dirty="0" smtClean="0">
                <a:latin typeface="Arial" panose="020B0604020202020204" pitchFamily="34" charset="0"/>
                <a:cs typeface="Arial" panose="020B0604020202020204" pitchFamily="34" charset="0"/>
              </a:rPr>
              <a:t>193 oversample </a:t>
            </a:r>
            <a:r>
              <a:rPr lang="en-US" sz="2000" dirty="0">
                <a:latin typeface="Arial" panose="020B0604020202020204" pitchFamily="34" charset="0"/>
                <a:cs typeface="Arial" panose="020B0604020202020204" pitchFamily="34" charset="0"/>
              </a:rPr>
              <a:t>of retired widows)</a:t>
            </a:r>
          </a:p>
          <a:p>
            <a:pPr marL="403225" lvl="1"/>
            <a:r>
              <a:rPr lang="en-US" sz="2000" dirty="0">
                <a:latin typeface="Arial" panose="020B0604020202020204" pitchFamily="34" charset="0"/>
                <a:cs typeface="Arial" panose="020B0604020202020204" pitchFamily="34" charset="0"/>
              </a:rPr>
              <a:t>Ages 45 to </a:t>
            </a:r>
            <a:r>
              <a:rPr lang="en-US" sz="2000" dirty="0" smtClean="0">
                <a:latin typeface="Arial" panose="020B0604020202020204" pitchFamily="34" charset="0"/>
                <a:cs typeface="Arial" panose="020B0604020202020204" pitchFamily="34" charset="0"/>
              </a:rPr>
              <a:t>80; U.S. only</a:t>
            </a:r>
            <a:endParaRPr lang="en-US" sz="2000" dirty="0">
              <a:latin typeface="Arial" panose="020B0604020202020204" pitchFamily="34" charset="0"/>
              <a:cs typeface="Arial" panose="020B0604020202020204" pitchFamily="34" charset="0"/>
            </a:endParaRPr>
          </a:p>
          <a:p>
            <a:pPr marL="403225" lvl="1"/>
            <a:r>
              <a:rPr lang="en-US" sz="2000" dirty="0">
                <a:latin typeface="Arial" panose="020B0604020202020204" pitchFamily="34" charset="0"/>
                <a:cs typeface="Arial" panose="020B0604020202020204" pitchFamily="34" charset="0"/>
              </a:rPr>
              <a:t>Conducted online for first time in </a:t>
            </a:r>
            <a:r>
              <a:rPr lang="en-US" sz="2000" dirty="0" smtClean="0">
                <a:latin typeface="Arial" panose="020B0604020202020204" pitchFamily="34" charset="0"/>
                <a:cs typeface="Arial" panose="020B0604020202020204" pitchFamily="34" charset="0"/>
              </a:rPr>
              <a:t>2013</a:t>
            </a:r>
            <a:endParaRPr lang="en-US" sz="2000" dirty="0">
              <a:latin typeface="Arial" panose="020B0604020202020204" pitchFamily="34" charset="0"/>
              <a:cs typeface="Arial" panose="020B0604020202020204" pitchFamily="34" charset="0"/>
            </a:endParaRPr>
          </a:p>
          <a:p>
            <a:pPr>
              <a:spcBef>
                <a:spcPts val="1200"/>
              </a:spcBef>
              <a:buNone/>
            </a:pPr>
            <a:r>
              <a:rPr lang="en-US" sz="2400" dirty="0" smtClean="0">
                <a:latin typeface="Arial" panose="020B0604020202020204" pitchFamily="34" charset="0"/>
                <a:cs typeface="Arial" panose="020B0604020202020204" pitchFamily="34" charset="0"/>
              </a:rPr>
              <a:t>Focus </a:t>
            </a:r>
            <a:r>
              <a:rPr lang="en-US" sz="2400" dirty="0">
                <a:latin typeface="Arial" panose="020B0604020202020204" pitchFamily="34" charset="0"/>
                <a:cs typeface="Arial" panose="020B0604020202020204" pitchFamily="34" charset="0"/>
              </a:rPr>
              <a:t>Groups</a:t>
            </a:r>
          </a:p>
          <a:p>
            <a:pPr marL="403225" lvl="1"/>
            <a:r>
              <a:rPr lang="en-US" sz="2000" dirty="0" smtClean="0">
                <a:latin typeface="Arial" panose="020B0604020202020204" pitchFamily="34" charset="0"/>
                <a:cs typeface="Arial" panose="020B0604020202020204" pitchFamily="34" charset="0"/>
              </a:rPr>
              <a:t>12 </a:t>
            </a:r>
            <a:r>
              <a:rPr lang="en-US" sz="2000" dirty="0">
                <a:latin typeface="Arial" panose="020B0604020202020204" pitchFamily="34" charset="0"/>
                <a:cs typeface="Arial" panose="020B0604020202020204" pitchFamily="34" charset="0"/>
              </a:rPr>
              <a:t>focus groups with people </a:t>
            </a:r>
            <a:r>
              <a:rPr lang="en-US" sz="2000" dirty="0" smtClean="0">
                <a:latin typeface="Arial" panose="020B0604020202020204" pitchFamily="34" charset="0"/>
                <a:cs typeface="Arial" panose="020B0604020202020204" pitchFamily="34" charset="0"/>
              </a:rPr>
              <a:t>retired 15+ years</a:t>
            </a:r>
            <a:endParaRPr lang="en-US" sz="2000" dirty="0">
              <a:latin typeface="Arial" panose="020B0604020202020204" pitchFamily="34" charset="0"/>
              <a:cs typeface="Arial" panose="020B0604020202020204" pitchFamily="34" charset="0"/>
            </a:endParaRPr>
          </a:p>
          <a:p>
            <a:pPr marL="403225" lvl="1"/>
            <a:r>
              <a:rPr lang="en-US" altLang="en-US" sz="2000" dirty="0" smtClean="0">
                <a:latin typeface="Arial" panose="020B0604020202020204" pitchFamily="34" charset="0"/>
                <a:cs typeface="Arial" panose="020B0604020202020204" pitchFamily="34" charset="0"/>
              </a:rPr>
              <a:t>Chicago, IL; Baltimore, MD; Dallas, TX; </a:t>
            </a:r>
            <a:r>
              <a:rPr lang="en-US" altLang="en-US" sz="2000" dirty="0">
                <a:latin typeface="Arial" panose="020B0604020202020204" pitchFamily="34" charset="0"/>
                <a:cs typeface="Arial" panose="020B0604020202020204" pitchFamily="34" charset="0"/>
              </a:rPr>
              <a:t/>
            </a:r>
            <a:br>
              <a:rPr lang="en-US" altLang="en-US" sz="2000" dirty="0">
                <a:latin typeface="Arial" panose="020B0604020202020204" pitchFamily="34" charset="0"/>
                <a:cs typeface="Arial" panose="020B0604020202020204" pitchFamily="34" charset="0"/>
              </a:rPr>
            </a:br>
            <a:r>
              <a:rPr lang="en-US" altLang="en-US" sz="2000" dirty="0" smtClean="0">
                <a:latin typeface="Arial" panose="020B0604020202020204" pitchFamily="34" charset="0"/>
                <a:cs typeface="Arial" panose="020B0604020202020204" pitchFamily="34" charset="0"/>
              </a:rPr>
              <a:t>Kitchener</a:t>
            </a:r>
            <a:r>
              <a:rPr lang="en-US" altLang="en-US" sz="2000" dirty="0">
                <a:latin typeface="Arial" panose="020B0604020202020204" pitchFamily="34" charset="0"/>
                <a:cs typeface="Arial" panose="020B0604020202020204" pitchFamily="34" charset="0"/>
              </a:rPr>
              <a:t>, ON; </a:t>
            </a:r>
            <a:r>
              <a:rPr lang="en-US" altLang="en-US" sz="2000" dirty="0" smtClean="0">
                <a:latin typeface="Arial" panose="020B0604020202020204" pitchFamily="34" charset="0"/>
                <a:cs typeface="Arial" panose="020B0604020202020204" pitchFamily="34" charset="0"/>
              </a:rPr>
              <a:t>Edmonton</a:t>
            </a:r>
            <a:r>
              <a:rPr lang="en-US" altLang="en-US" sz="2000" dirty="0">
                <a:latin typeface="Arial" panose="020B0604020202020204" pitchFamily="34" charset="0"/>
                <a:cs typeface="Arial" panose="020B0604020202020204" pitchFamily="34" charset="0"/>
              </a:rPr>
              <a:t>, AB</a:t>
            </a:r>
          </a:p>
          <a:p>
            <a:pPr marL="403225" lvl="1"/>
            <a:r>
              <a:rPr lang="en-US" sz="2000" dirty="0" smtClean="0">
                <a:latin typeface="Arial" panose="020B0604020202020204" pitchFamily="34" charset="0"/>
                <a:cs typeface="Arial" panose="020B0604020202020204" pitchFamily="34" charset="0"/>
              </a:rPr>
              <a:t>Half </a:t>
            </a:r>
            <a:r>
              <a:rPr lang="en-US" sz="2000" dirty="0">
                <a:latin typeface="Arial" panose="020B0604020202020204" pitchFamily="34" charset="0"/>
                <a:cs typeface="Arial" panose="020B0604020202020204" pitchFamily="34" charset="0"/>
              </a:rPr>
              <a:t>of </a:t>
            </a:r>
            <a:r>
              <a:rPr lang="en-US" sz="2000" dirty="0" smtClean="0">
                <a:latin typeface="Arial" panose="020B0604020202020204" pitchFamily="34" charset="0"/>
                <a:cs typeface="Arial" panose="020B0604020202020204" pitchFamily="34" charset="0"/>
              </a:rPr>
              <a:t>groups </a:t>
            </a:r>
            <a:r>
              <a:rPr lang="en-US" sz="2000" dirty="0">
                <a:latin typeface="Arial" panose="020B0604020202020204" pitchFamily="34" charset="0"/>
                <a:cs typeface="Arial" panose="020B0604020202020204" pitchFamily="34" charset="0"/>
              </a:rPr>
              <a:t>were male; half were female</a:t>
            </a:r>
          </a:p>
          <a:p>
            <a:pPr marL="403225" lvl="1"/>
            <a:r>
              <a:rPr lang="en-US" sz="2000" dirty="0" smtClean="0">
                <a:latin typeface="Arial" panose="020B0604020202020204" pitchFamily="34" charset="0"/>
                <a:cs typeface="Arial" panose="020B0604020202020204" pitchFamily="34" charset="0"/>
              </a:rPr>
              <a:t>Participants had assets </a:t>
            </a:r>
            <a:r>
              <a:rPr lang="en-US" sz="2000" dirty="0">
                <a:latin typeface="Arial" panose="020B0604020202020204" pitchFamily="34" charset="0"/>
                <a:cs typeface="Arial" panose="020B0604020202020204" pitchFamily="34" charset="0"/>
              </a:rPr>
              <a:t>between $50,000 and </a:t>
            </a:r>
            <a:r>
              <a:rPr lang="en-US" sz="2000" dirty="0" smtClean="0">
                <a:latin typeface="Arial" panose="020B0604020202020204" pitchFamily="34" charset="0"/>
                <a:cs typeface="Arial" panose="020B0604020202020204" pitchFamily="34" charset="0"/>
              </a:rPr>
              <a:t>$350,000</a:t>
            </a:r>
            <a:r>
              <a:rPr lang="en-US" sz="2000" baseline="30000" dirty="0" smtClean="0">
                <a:latin typeface="Arial" panose="020B0604020202020204" pitchFamily="34" charset="0"/>
                <a:cs typeface="Arial" panose="020B0604020202020204" pitchFamily="34" charset="0"/>
              </a:rPr>
              <a:t>1</a:t>
            </a:r>
            <a:endParaRPr lang="en-US" sz="2000" dirty="0">
              <a:latin typeface="Arial" panose="020B0604020202020204" pitchFamily="34" charset="0"/>
              <a:cs typeface="Arial" panose="020B0604020202020204" pitchFamily="34" charset="0"/>
            </a:endParaRPr>
          </a:p>
          <a:p>
            <a:pPr marL="403225" lvl="1">
              <a:spcAft>
                <a:spcPts val="1000"/>
              </a:spcAft>
            </a:pPr>
            <a:r>
              <a:rPr lang="en-US" sz="2000" dirty="0">
                <a:latin typeface="Arial" panose="020B0604020202020204" pitchFamily="34" charset="0"/>
                <a:cs typeface="Arial" panose="020B0604020202020204" pitchFamily="34" charset="0"/>
              </a:rPr>
              <a:t>No participant had household defined benefit </a:t>
            </a:r>
            <a:r>
              <a:rPr lang="en-US" sz="1800" dirty="0">
                <a:latin typeface="Arial" panose="020B0604020202020204" pitchFamily="34" charset="0"/>
                <a:cs typeface="Arial" panose="020B0604020202020204" pitchFamily="34" charset="0"/>
              </a:rPr>
              <a:t>guaranteed lifetime income exceeding $</a:t>
            </a:r>
            <a:r>
              <a:rPr lang="en-US" sz="1800" dirty="0" smtClean="0">
                <a:latin typeface="Arial" panose="020B0604020202020204" pitchFamily="34" charset="0"/>
                <a:cs typeface="Arial" panose="020B0604020202020204" pitchFamily="34" charset="0"/>
              </a:rPr>
              <a:t>2,000 </a:t>
            </a:r>
            <a:r>
              <a:rPr lang="en-US" sz="1800" dirty="0">
                <a:latin typeface="Arial" panose="020B0604020202020204" pitchFamily="34" charset="0"/>
                <a:cs typeface="Arial" panose="020B0604020202020204" pitchFamily="34" charset="0"/>
              </a:rPr>
              <a:t>per </a:t>
            </a:r>
            <a:r>
              <a:rPr lang="en-US" sz="1800" dirty="0" smtClean="0">
                <a:latin typeface="Arial" panose="020B0604020202020204" pitchFamily="34" charset="0"/>
                <a:cs typeface="Arial" panose="020B0604020202020204" pitchFamily="34" charset="0"/>
              </a:rPr>
              <a:t>month</a:t>
            </a:r>
          </a:p>
          <a:p>
            <a:pPr marL="117475" lvl="1" indent="0">
              <a:buNone/>
            </a:pPr>
            <a:r>
              <a:rPr lang="en-US" sz="1200" baseline="30000" dirty="0" smtClean="0">
                <a:latin typeface="Arial" panose="020B0604020202020204" pitchFamily="34" charset="0"/>
                <a:cs typeface="Arial" panose="020B0604020202020204" pitchFamily="34" charset="0"/>
              </a:rPr>
              <a:t>1</a:t>
            </a:r>
            <a:r>
              <a:rPr lang="en-US" altLang="en-US" sz="1200" dirty="0" smtClean="0">
                <a:latin typeface="Arial" panose="020B0604020202020204" pitchFamily="34" charset="0"/>
                <a:cs typeface="Arial" panose="020B0604020202020204" pitchFamily="34" charset="0"/>
              </a:rPr>
              <a:t>U.S. and Canadian dollar figures are treated as equal</a:t>
            </a:r>
          </a:p>
          <a:p>
            <a:pPr marL="117475" lvl="1" indent="0">
              <a:buNone/>
            </a:pPr>
            <a:r>
              <a:rPr lang="en-US" altLang="en-US" sz="1200" dirty="0" smtClean="0">
                <a:latin typeface="Arial" panose="020B0604020202020204" pitchFamily="34" charset="0"/>
                <a:cs typeface="Arial" panose="020B0604020202020204" pitchFamily="34" charset="0"/>
              </a:rPr>
              <a:t>Note: Additional information can be found in the Appendix</a:t>
            </a:r>
          </a:p>
        </p:txBody>
      </p:sp>
      <p:sp>
        <p:nvSpPr>
          <p:cNvPr id="6" name="TextBox 5"/>
          <p:cNvSpPr txBox="1"/>
          <p:nvPr/>
        </p:nvSpPr>
        <p:spPr>
          <a:xfrm>
            <a:off x="0" y="1062335"/>
            <a:ext cx="595035" cy="461665"/>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txBody>
          <a:bodyPr wrap="none" rtlCol="0">
            <a:spAutoFit/>
          </a:bodyPr>
          <a:lstStyle/>
          <a:p>
            <a:r>
              <a:rPr lang="en-US" sz="2400" b="1" dirty="0" smtClean="0">
                <a:solidFill>
                  <a:schemeClr val="bg1"/>
                </a:solidFill>
              </a:rPr>
              <a:t>SY</a:t>
            </a:r>
            <a:endParaRPr lang="en-US" sz="2400" b="1" dirty="0">
              <a:solidFill>
                <a:schemeClr val="bg1"/>
              </a:solidFill>
            </a:endParaRPr>
          </a:p>
        </p:txBody>
      </p:sp>
      <p:sp>
        <p:nvSpPr>
          <p:cNvPr id="7" name="TextBox 6"/>
          <p:cNvSpPr txBox="1"/>
          <p:nvPr/>
        </p:nvSpPr>
        <p:spPr>
          <a:xfrm>
            <a:off x="0" y="3176438"/>
            <a:ext cx="611065" cy="461665"/>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txBody>
          <a:bodyPr wrap="none" rtlCol="0">
            <a:spAutoFit/>
          </a:bodyPr>
          <a:lstStyle/>
          <a:p>
            <a:r>
              <a:rPr lang="en-US" sz="2400" b="1" dirty="0" smtClean="0">
                <a:solidFill>
                  <a:schemeClr val="bg1"/>
                </a:solidFill>
              </a:rPr>
              <a:t>FG</a:t>
            </a:r>
            <a:endParaRPr lang="en-US" sz="2400" b="1" dirty="0">
              <a:solidFill>
                <a:schemeClr val="bg1"/>
              </a:solidFill>
            </a:endParaRPr>
          </a:p>
        </p:txBody>
      </p:sp>
      <p:sp>
        <p:nvSpPr>
          <p:cNvPr id="2" name="Slide Number Placeholder 1"/>
          <p:cNvSpPr>
            <a:spLocks noGrp="1"/>
          </p:cNvSpPr>
          <p:nvPr>
            <p:ph type="sldNum" sz="quarter" idx="14"/>
          </p:nvPr>
        </p:nvSpPr>
        <p:spPr/>
        <p:txBody>
          <a:bodyPr/>
          <a:lstStyle/>
          <a:p>
            <a:pPr>
              <a:defRPr/>
            </a:pPr>
            <a:fld id="{20562323-3F84-42F1-8D6D-B89F88827A43}" type="slidenum">
              <a:rPr lang="en-US" altLang="en-US" smtClean="0"/>
              <a:pPr>
                <a:defRPr/>
              </a:pPr>
              <a:t>36</a:t>
            </a:fld>
            <a:endParaRPr lang="en-US" altLang="en-US" dirty="0"/>
          </a:p>
        </p:txBody>
      </p:sp>
    </p:spTree>
    <p:extLst>
      <p:ext uri="{BB962C8B-B14F-4D97-AF65-F5344CB8AC3E}">
        <p14:creationId xmlns:p14="http://schemas.microsoft.com/office/powerpoint/2010/main" val="334009871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28650" y="80963"/>
            <a:ext cx="7886700" cy="1046088"/>
          </a:xfrm>
        </p:spPr>
        <p:txBody>
          <a:bodyPr/>
          <a:lstStyle/>
          <a:p>
            <a:pPr eaLnBrk="1" hangingPunct="1"/>
            <a:r>
              <a:rPr lang="en-US" altLang="en-US" sz="3000" dirty="0" smtClean="0">
                <a:latin typeface="Arial" panose="020B0604020202020204" pitchFamily="34" charset="0"/>
                <a:ea typeface="ヒラギノ角ゴ Pro W3" charset="-128"/>
                <a:cs typeface="Arial" panose="020B0604020202020204" pitchFamily="34" charset="0"/>
              </a:rPr>
              <a:t>Methodology  </a:t>
            </a:r>
          </a:p>
        </p:txBody>
      </p:sp>
      <p:sp>
        <p:nvSpPr>
          <p:cNvPr id="10244" name="TextBox 8"/>
          <p:cNvSpPr txBox="1">
            <a:spLocks noChangeArrowheads="1"/>
          </p:cNvSpPr>
          <p:nvPr/>
        </p:nvSpPr>
        <p:spPr bwMode="auto">
          <a:xfrm>
            <a:off x="646112" y="1089453"/>
            <a:ext cx="6934901" cy="289720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lnSpc>
                <a:spcPct val="90000"/>
              </a:lnSpc>
              <a:spcBef>
                <a:spcPts val="1000"/>
              </a:spcBef>
              <a:buFont typeface="Arial" pitchFamily="34" charset="0"/>
              <a:buChar char="•"/>
              <a:defRPr sz="2800">
                <a:solidFill>
                  <a:schemeClr val="tx1"/>
                </a:solidFill>
                <a:latin typeface="Source Sans Pro Light" pitchFamily="127" charset="0"/>
                <a:ea typeface="ヒラギノ角ゴ Pro W3" charset="-128"/>
              </a:defRPr>
            </a:lvl1pPr>
            <a:lvl2pPr marL="742950" indent="-285750">
              <a:lnSpc>
                <a:spcPct val="90000"/>
              </a:lnSpc>
              <a:spcBef>
                <a:spcPts val="500"/>
              </a:spcBef>
              <a:buFont typeface="Arial" pitchFamily="34" charset="0"/>
              <a:buChar char="•"/>
              <a:defRPr sz="2400">
                <a:solidFill>
                  <a:schemeClr val="tx1"/>
                </a:solidFill>
                <a:latin typeface="Source Sans Pro Light" pitchFamily="127" charset="0"/>
                <a:ea typeface="ヒラギノ角ゴ Pro W3" charset="-128"/>
              </a:defRPr>
            </a:lvl2pPr>
            <a:lvl3pPr marL="1143000" indent="-228600">
              <a:lnSpc>
                <a:spcPct val="90000"/>
              </a:lnSpc>
              <a:spcBef>
                <a:spcPts val="500"/>
              </a:spcBef>
              <a:buFont typeface="Arial" pitchFamily="34" charset="0"/>
              <a:buChar char="•"/>
              <a:defRPr sz="2000">
                <a:solidFill>
                  <a:schemeClr val="tx1"/>
                </a:solidFill>
                <a:latin typeface="Source Sans Pro Light" pitchFamily="127" charset="0"/>
                <a:ea typeface="ヒラギノ角ゴ Pro W3" charset="-128"/>
              </a:defRPr>
            </a:lvl3pPr>
            <a:lvl4pPr marL="16002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4pPr>
            <a:lvl5pPr marL="2057400" indent="-228600">
              <a:lnSpc>
                <a:spcPct val="90000"/>
              </a:lnSpc>
              <a:spcBef>
                <a:spcPts val="500"/>
              </a:spcBef>
              <a:buFont typeface="Arial" pitchFamily="34" charset="0"/>
              <a:buChar char="•"/>
              <a:defRPr>
                <a:solidFill>
                  <a:schemeClr val="tx1"/>
                </a:solidFill>
                <a:latin typeface="Source Sans Pro Light" pitchFamily="127" charset="0"/>
                <a:ea typeface="ヒラギノ角ゴ Pro W3" charset="-128"/>
              </a:defRPr>
            </a:lvl5pPr>
            <a:lvl6pPr marL="25146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6pPr>
            <a:lvl7pPr marL="29718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7pPr>
            <a:lvl8pPr marL="34290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8pPr>
            <a:lvl9pPr marL="3886200" indent="-228600" eaLnBrk="0" fontAlgn="base" hangingPunct="0">
              <a:lnSpc>
                <a:spcPct val="90000"/>
              </a:lnSpc>
              <a:spcBef>
                <a:spcPts val="500"/>
              </a:spcBef>
              <a:spcAft>
                <a:spcPct val="0"/>
              </a:spcAft>
              <a:buFont typeface="Arial" pitchFamily="34" charset="0"/>
              <a:buChar char="•"/>
              <a:defRPr>
                <a:solidFill>
                  <a:schemeClr val="tx1"/>
                </a:solidFill>
                <a:latin typeface="Source Sans Pro Light" pitchFamily="127" charset="0"/>
                <a:ea typeface="ヒラギノ角ゴ Pro W3" charset="-128"/>
              </a:defRPr>
            </a:lvl9pPr>
          </a:lstStyle>
          <a:p>
            <a:pPr>
              <a:buNone/>
            </a:pPr>
            <a:r>
              <a:rPr lang="en-US" sz="2400" dirty="0" smtClean="0">
                <a:latin typeface="Arial" panose="020B0604020202020204" pitchFamily="34" charset="0"/>
                <a:cs typeface="Arial" panose="020B0604020202020204" pitchFamily="34" charset="0"/>
              </a:rPr>
              <a:t>In-depth Interviews</a:t>
            </a:r>
            <a:endParaRPr lang="en-US" sz="2400" dirty="0">
              <a:latin typeface="Arial" panose="020B0604020202020204" pitchFamily="34" charset="0"/>
              <a:cs typeface="Arial" panose="020B0604020202020204" pitchFamily="34" charset="0"/>
            </a:endParaRPr>
          </a:p>
          <a:p>
            <a:pPr marL="403225" lvl="1"/>
            <a:r>
              <a:rPr lang="en-US" sz="2000" dirty="0" smtClean="0">
                <a:latin typeface="Arial" panose="020B0604020202020204" pitchFamily="34" charset="0"/>
                <a:cs typeface="Arial" panose="020B0604020202020204" pitchFamily="34" charset="0"/>
              </a:rPr>
              <a:t>The in-depth interviews were conducted to better understand the impact long-term care has on finances of long-term retirees</a:t>
            </a:r>
          </a:p>
          <a:p>
            <a:pPr marL="403225" lvl="1"/>
            <a:r>
              <a:rPr lang="en-US" sz="2000" dirty="0" smtClean="0">
                <a:latin typeface="Arial" panose="020B0604020202020204" pitchFamily="34" charset="0"/>
                <a:cs typeface="Arial" panose="020B0604020202020204" pitchFamily="34" charset="0"/>
              </a:rPr>
              <a:t>15 in-depth interviews: 10 American and 5 Canadian participants</a:t>
            </a:r>
          </a:p>
          <a:p>
            <a:pPr marL="403225" lvl="1"/>
            <a:r>
              <a:rPr lang="en-US" sz="2000" dirty="0" smtClean="0">
                <a:latin typeface="Arial" panose="020B0604020202020204" pitchFamily="34" charset="0"/>
                <a:cs typeface="Arial" panose="020B0604020202020204" pitchFamily="34" charset="0"/>
              </a:rPr>
              <a:t>All participants served in financial management role for a parent or spouse in need of long-term care</a:t>
            </a:r>
          </a:p>
          <a:p>
            <a:pPr marL="403225" lvl="1"/>
            <a:r>
              <a:rPr lang="en-US" sz="2000" dirty="0" smtClean="0">
                <a:latin typeface="Arial" panose="020B0604020202020204" pitchFamily="34" charset="0"/>
                <a:cs typeface="Arial" panose="020B0604020202020204" pitchFamily="34" charset="0"/>
              </a:rPr>
              <a:t>5 men and 10 women interviewed</a:t>
            </a:r>
          </a:p>
        </p:txBody>
      </p:sp>
      <p:sp>
        <p:nvSpPr>
          <p:cNvPr id="6" name="TextBox 5"/>
          <p:cNvSpPr txBox="1"/>
          <p:nvPr/>
        </p:nvSpPr>
        <p:spPr>
          <a:xfrm>
            <a:off x="0" y="1062335"/>
            <a:ext cx="577402" cy="461665"/>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txBody>
          <a:bodyPr wrap="none" rtlCol="0">
            <a:spAutoFit/>
          </a:bodyPr>
          <a:lstStyle/>
          <a:p>
            <a:r>
              <a:rPr lang="en-US" sz="2400" b="1" dirty="0" smtClean="0">
                <a:solidFill>
                  <a:schemeClr val="bg1"/>
                </a:solidFill>
              </a:rPr>
              <a:t>IDI</a:t>
            </a:r>
            <a:endParaRPr lang="en-US" sz="2400" b="1" dirty="0">
              <a:solidFill>
                <a:schemeClr val="bg1"/>
              </a:solidFill>
            </a:endParaRPr>
          </a:p>
        </p:txBody>
      </p:sp>
      <p:sp>
        <p:nvSpPr>
          <p:cNvPr id="2" name="Slide Number Placeholder 1"/>
          <p:cNvSpPr>
            <a:spLocks noGrp="1"/>
          </p:cNvSpPr>
          <p:nvPr>
            <p:ph type="sldNum" sz="quarter" idx="14"/>
          </p:nvPr>
        </p:nvSpPr>
        <p:spPr/>
        <p:txBody>
          <a:bodyPr/>
          <a:lstStyle/>
          <a:p>
            <a:pPr>
              <a:defRPr/>
            </a:pPr>
            <a:fld id="{20562323-3F84-42F1-8D6D-B89F88827A43}" type="slidenum">
              <a:rPr lang="en-US" altLang="en-US" smtClean="0"/>
              <a:pPr>
                <a:defRPr/>
              </a:pPr>
              <a:t>37</a:t>
            </a:fld>
            <a:endParaRPr lang="en-US" altLang="en-US" dirty="0"/>
          </a:p>
        </p:txBody>
      </p:sp>
    </p:spTree>
    <p:extLst>
      <p:ext uri="{BB962C8B-B14F-4D97-AF65-F5344CB8AC3E}">
        <p14:creationId xmlns:p14="http://schemas.microsoft.com/office/powerpoint/2010/main" val="34741374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Research</a:t>
            </a:r>
            <a:endParaRPr lang="en-US" dirty="0"/>
          </a:p>
        </p:txBody>
      </p:sp>
    </p:spTree>
    <p:extLst>
      <p:ext uri="{BB962C8B-B14F-4D97-AF65-F5344CB8AC3E}">
        <p14:creationId xmlns:p14="http://schemas.microsoft.com/office/powerpoint/2010/main" val="140696728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510509" y="91439"/>
            <a:ext cx="8213646" cy="1103963"/>
          </a:xfrm>
        </p:spPr>
        <p:txBody>
          <a:bodyPr/>
          <a:lstStyle/>
          <a:p>
            <a:r>
              <a:rPr lang="en-US" sz="3200" dirty="0" smtClean="0"/>
              <a:t>Listing of Selected Committee Projects</a:t>
            </a:r>
          </a:p>
        </p:txBody>
      </p:sp>
      <p:sp>
        <p:nvSpPr>
          <p:cNvPr id="44035" name="Content Placeholder 2"/>
          <p:cNvSpPr>
            <a:spLocks noGrp="1"/>
          </p:cNvSpPr>
          <p:nvPr>
            <p:ph idx="1"/>
          </p:nvPr>
        </p:nvSpPr>
        <p:spPr>
          <a:xfrm>
            <a:off x="914400" y="1600200"/>
            <a:ext cx="7315200" cy="3429000"/>
          </a:xfrm>
        </p:spPr>
        <p:txBody>
          <a:bodyPr/>
          <a:lstStyle/>
          <a:p>
            <a:r>
              <a:rPr lang="en-US" dirty="0" smtClean="0"/>
              <a:t>Survey and Focus Group Projects</a:t>
            </a:r>
          </a:p>
          <a:p>
            <a:r>
              <a:rPr lang="en-US" dirty="0" smtClean="0"/>
              <a:t>Public Education Projects</a:t>
            </a:r>
          </a:p>
          <a:p>
            <a:r>
              <a:rPr lang="en-US" dirty="0" smtClean="0"/>
              <a:t>Research Reports</a:t>
            </a:r>
          </a:p>
          <a:p>
            <a:r>
              <a:rPr lang="en-US" dirty="0" smtClean="0"/>
              <a:t>Retirement Planning Software Research</a:t>
            </a:r>
          </a:p>
          <a:p>
            <a:r>
              <a:rPr lang="en-US" dirty="0" smtClean="0"/>
              <a:t>Research Related to Lifetime Income Including Plan Sponsor Guidance</a:t>
            </a:r>
          </a:p>
          <a:p>
            <a:r>
              <a:rPr lang="en-US" dirty="0"/>
              <a:t>Monographs and Paper Calls</a:t>
            </a:r>
          </a:p>
          <a:p>
            <a:pPr marL="0" indent="0">
              <a:buNone/>
            </a:pPr>
            <a:r>
              <a:rPr lang="en-US" dirty="0" smtClean="0"/>
              <a:t> </a:t>
            </a:r>
          </a:p>
        </p:txBody>
      </p:sp>
      <p:sp>
        <p:nvSpPr>
          <p:cNvPr id="32773" name="Slide Number Placeholder 4"/>
          <p:cNvSpPr>
            <a:spLocks noGrp="1"/>
          </p:cNvSpPr>
          <p:nvPr>
            <p:ph type="sldNum" sz="quarter" idx="4294967295"/>
          </p:nvPr>
        </p:nvSpPr>
        <p:spPr>
          <a:xfrm>
            <a:off x="6553200" y="6245225"/>
            <a:ext cx="2133600" cy="476250"/>
          </a:xfrm>
          <a:prstGeom prst="rect">
            <a:avLst/>
          </a:prstGeom>
        </p:spPr>
        <p:txBody>
          <a:bodyPr/>
          <a:lstStyle/>
          <a:p>
            <a:pPr>
              <a:defRPr/>
            </a:pPr>
            <a:endParaRPr lang="en-US" dirty="0" smtClean="0">
              <a:latin typeface="Arial" charset="0"/>
            </a:endParaRPr>
          </a:p>
        </p:txBody>
      </p:sp>
    </p:spTree>
    <p:extLst>
      <p:ext uri="{BB962C8B-B14F-4D97-AF65-F5344CB8AC3E}">
        <p14:creationId xmlns:p14="http://schemas.microsoft.com/office/powerpoint/2010/main" val="11813589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a:t>
            </a:r>
            <a:endParaRPr lang="en-US" dirty="0"/>
          </a:p>
        </p:txBody>
      </p:sp>
      <p:sp>
        <p:nvSpPr>
          <p:cNvPr id="3" name="Content Placeholder 2"/>
          <p:cNvSpPr>
            <a:spLocks noGrp="1"/>
          </p:cNvSpPr>
          <p:nvPr>
            <p:ph sz="quarter" idx="12"/>
          </p:nvPr>
        </p:nvSpPr>
        <p:spPr/>
        <p:txBody>
          <a:bodyPr>
            <a:normAutofit fontScale="70000" lnSpcReduction="20000"/>
          </a:bodyPr>
          <a:lstStyle/>
          <a:p>
            <a:r>
              <a:rPr lang="en-US" dirty="0" smtClean="0"/>
              <a:t>Personal responsibility for and complexity of retirement security increasing</a:t>
            </a:r>
          </a:p>
          <a:p>
            <a:r>
              <a:rPr lang="en-US" dirty="0" smtClean="0"/>
              <a:t>Financial literacy and planning horizons are a big problem</a:t>
            </a:r>
          </a:p>
          <a:p>
            <a:r>
              <a:rPr lang="en-US" dirty="0" smtClean="0"/>
              <a:t>Changing retirement systems – More employer sponsored savings (DC) and fewer traditional pension plans (DB); less employer sponsored retiree health; many DB plans frozen</a:t>
            </a:r>
            <a:endParaRPr lang="en-US" dirty="0"/>
          </a:p>
          <a:p>
            <a:r>
              <a:rPr lang="en-US" dirty="0" smtClean="0"/>
              <a:t>Longer periods of retirement; definition of “retirement” changing   </a:t>
            </a:r>
          </a:p>
          <a:p>
            <a:r>
              <a:rPr lang="en-US" dirty="0" smtClean="0"/>
              <a:t>Many near</a:t>
            </a:r>
            <a:r>
              <a:rPr lang="en-US" baseline="0" dirty="0" smtClean="0"/>
              <a:t> retirees</a:t>
            </a:r>
            <a:r>
              <a:rPr lang="en-US" dirty="0" smtClean="0"/>
              <a:t> not well prepared</a:t>
            </a:r>
          </a:p>
          <a:p>
            <a:r>
              <a:rPr lang="en-US" dirty="0" smtClean="0"/>
              <a:t>Planning horizons too short and many don’t plan</a:t>
            </a:r>
          </a:p>
          <a:p>
            <a:r>
              <a:rPr lang="en-US" dirty="0" smtClean="0"/>
              <a:t>As population ages, needs of the very old become more important to the nation and economic stability of government</a:t>
            </a:r>
          </a:p>
          <a:p>
            <a:r>
              <a:rPr lang="en-US" dirty="0" smtClean="0"/>
              <a:t>Uncertainty about future changes in tax policy, public benefits</a:t>
            </a:r>
          </a:p>
          <a:p>
            <a:r>
              <a:rPr lang="en-US" dirty="0" smtClean="0"/>
              <a:t>Similar issues in many countries</a:t>
            </a:r>
            <a:endParaRPr lang="en-US" dirty="0"/>
          </a:p>
        </p:txBody>
      </p:sp>
      <p:sp>
        <p:nvSpPr>
          <p:cNvPr id="4" name="Slide Number Placeholder 3"/>
          <p:cNvSpPr>
            <a:spLocks noGrp="1"/>
          </p:cNvSpPr>
          <p:nvPr>
            <p:ph type="sldNum" sz="quarter" idx="4294967295"/>
          </p:nvPr>
        </p:nvSpPr>
        <p:spPr>
          <a:xfrm>
            <a:off x="8237519" y="6493649"/>
            <a:ext cx="615950" cy="365125"/>
          </a:xfrm>
          <a:prstGeom prst="rect">
            <a:avLst/>
          </a:prstGeom>
        </p:spPr>
        <p:txBody>
          <a:bodyPr/>
          <a:lstStyle/>
          <a:p>
            <a:fld id="{25C4F4D4-6F9F-4101-B420-EAE9BABB75B0}" type="slidenum">
              <a:rPr lang="en-US" smtClean="0"/>
              <a:pPr/>
              <a:t>4</a:t>
            </a:fld>
            <a:endParaRPr lang="en-US" dirty="0"/>
          </a:p>
        </p:txBody>
      </p:sp>
    </p:spTree>
    <p:extLst>
      <p:ext uri="{BB962C8B-B14F-4D97-AF65-F5344CB8AC3E}">
        <p14:creationId xmlns:p14="http://schemas.microsoft.com/office/powerpoint/2010/main" val="266781438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43000" y="152400"/>
            <a:ext cx="7467600" cy="914400"/>
          </a:xfrm>
        </p:spPr>
        <p:txBody>
          <a:bodyPr/>
          <a:lstStyle/>
          <a:p>
            <a:r>
              <a:rPr lang="en-US" dirty="0" smtClean="0"/>
              <a:t>Summary of Survey and Focus Group Projects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473135598"/>
              </p:ext>
            </p:extLst>
          </p:nvPr>
        </p:nvGraphicFramePr>
        <p:xfrm>
          <a:off x="914400" y="1295400"/>
          <a:ext cx="7315200" cy="4759960"/>
        </p:xfrm>
        <a:graphic>
          <a:graphicData uri="http://schemas.openxmlformats.org/drawingml/2006/table">
            <a:tbl>
              <a:tblPr firstRow="1" bandRow="1">
                <a:tableStyleId>{5C22544A-7EE6-4342-B048-85BDC9FD1C3A}</a:tableStyleId>
              </a:tblPr>
              <a:tblGrid>
                <a:gridCol w="2438400"/>
                <a:gridCol w="2438400"/>
                <a:gridCol w="2438400"/>
              </a:tblGrid>
              <a:tr h="370840">
                <a:tc>
                  <a:txBody>
                    <a:bodyPr/>
                    <a:lstStyle/>
                    <a:p>
                      <a:pPr marL="0" marR="0">
                        <a:spcBef>
                          <a:spcPts val="0"/>
                        </a:spcBef>
                        <a:spcAft>
                          <a:spcPts val="0"/>
                        </a:spcAft>
                      </a:pPr>
                      <a:r>
                        <a:rPr lang="en-US" sz="1200" dirty="0"/>
                        <a:t>Project</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Description and methodology</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Comments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Retirement risk survey series (conducted with Mathew Greenwald &amp; Associates and EBRI</a:t>
                      </a:r>
                      <a:r>
                        <a:rPr lang="en-US" sz="1200" dirty="0" smtClean="0"/>
                        <a:t>) </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Survey of public to learn about what they know about post retirement risks – telephone survey from 2001 to 2011; on-line survey starting in 2013</a:t>
                      </a:r>
                      <a:r>
                        <a:rPr lang="en-US" sz="1200" dirty="0" smtClean="0"/>
                        <a:t>. Sample </a:t>
                      </a:r>
                      <a:r>
                        <a:rPr lang="en-US" sz="1200" dirty="0"/>
                        <a:t>set to represent </a:t>
                      </a:r>
                      <a:r>
                        <a:rPr lang="en-US" sz="1200" dirty="0" smtClean="0"/>
                        <a:t> the middle income American </a:t>
                      </a:r>
                      <a:r>
                        <a:rPr lang="en-US" sz="1200" dirty="0"/>
                        <a:t>population.</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Includes a mixture of repeated questions and special issues; special issues may be covered in more than one survey but after skipping a period. </a:t>
                      </a:r>
                      <a:r>
                        <a:rPr lang="en-US" sz="1200" dirty="0" smtClean="0"/>
                        <a:t>One </a:t>
                      </a:r>
                      <a:r>
                        <a:rPr lang="en-US" sz="1200" dirty="0"/>
                        <a:t>similar survey conducted in Canada (2010)</a:t>
                      </a:r>
                      <a:r>
                        <a:rPr lang="en-US" sz="1200" dirty="0" smtClean="0"/>
                        <a:t>. Special</a:t>
                      </a:r>
                      <a:r>
                        <a:rPr lang="en-US" sz="1200" baseline="0" dirty="0" smtClean="0"/>
                        <a:t> issues are reflected in issue based reports which combine survey results with other topics on the research.</a:t>
                      </a:r>
                      <a:endParaRPr lang="en-US" sz="1200" dirty="0" smtClean="0"/>
                    </a:p>
                    <a:p>
                      <a:pPr marL="0" marR="0">
                        <a:spcBef>
                          <a:spcPts val="0"/>
                        </a:spcBef>
                        <a:spcAft>
                          <a:spcPts val="0"/>
                        </a:spcAft>
                      </a:pPr>
                      <a:endParaRPr lang="en-US" sz="1200" dirty="0" smtClean="0"/>
                    </a:p>
                    <a:p>
                      <a:pPr marL="0" marR="0">
                        <a:spcBef>
                          <a:spcPts val="0"/>
                        </a:spcBef>
                        <a:spcAft>
                          <a:spcPts val="0"/>
                        </a:spcAft>
                      </a:pP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smtClean="0"/>
                        <a:t>Focus</a:t>
                      </a:r>
                      <a:r>
                        <a:rPr lang="en-US" sz="1200" baseline="0" dirty="0" smtClean="0"/>
                        <a:t> groups on risk related topics</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Focus</a:t>
                      </a:r>
                      <a:r>
                        <a:rPr lang="en-US" sz="1200" baseline="0" dirty="0" smtClean="0"/>
                        <a:t> groups with shorter term retirees (2013) and longer term retirees (2015) to understand risk management and retirement decisions</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2015 focus</a:t>
                      </a:r>
                      <a:r>
                        <a:rPr lang="en-US" sz="1200" baseline="0" dirty="0" smtClean="0"/>
                        <a:t> groups were supplemented by 15 in-depth interviews of care-givers to compensate for lack of availability of people needing major care for the groups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Approaching the Underserved Middle Market: Insights from Planners (2012)</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A report of two focus group sessions with financial planners who are active in some part of the middle market.</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This project was cosponsored by INFRE and the Financial Planning Association.  The discussion sessions were held at an FPA meeting and the attendees were invited based on experience.</a:t>
                      </a:r>
                      <a:endParaRPr lang="en-US" sz="1200" dirty="0">
                        <a:latin typeface="MGaramond"/>
                        <a:ea typeface="Times New Roman"/>
                        <a:cs typeface="Times New Roman"/>
                      </a:endParaRPr>
                    </a:p>
                  </a:txBody>
                  <a:tcPr marL="68580" marR="68580" marT="0" marB="0"/>
                </a:tc>
              </a:tr>
            </a:tbl>
          </a:graphicData>
        </a:graphic>
      </p:graphicFrame>
      <p:sp>
        <p:nvSpPr>
          <p:cNvPr id="5" name="Slide Number Placeholder 4"/>
          <p:cNvSpPr>
            <a:spLocks noGrp="1"/>
          </p:cNvSpPr>
          <p:nvPr>
            <p:ph type="sldNum" sz="quarter" idx="4294967295"/>
          </p:nvPr>
        </p:nvSpPr>
        <p:spPr>
          <a:xfrm>
            <a:off x="6553200" y="6245225"/>
            <a:ext cx="2133600" cy="476250"/>
          </a:xfrm>
          <a:prstGeom prst="rect">
            <a:avLst/>
          </a:prstGeom>
        </p:spPr>
        <p:txBody>
          <a:bodyPr/>
          <a:lstStyle/>
          <a:p>
            <a:pPr>
              <a:defRPr/>
            </a:pPr>
            <a:endParaRPr lang="en-US" dirty="0"/>
          </a:p>
        </p:txBody>
      </p:sp>
    </p:spTree>
    <p:extLst>
      <p:ext uri="{BB962C8B-B14F-4D97-AF65-F5344CB8AC3E}">
        <p14:creationId xmlns:p14="http://schemas.microsoft.com/office/powerpoint/2010/main" val="3051450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143000" y="152400"/>
            <a:ext cx="7467600" cy="914400"/>
          </a:xfrm>
        </p:spPr>
        <p:txBody>
          <a:bodyPr/>
          <a:lstStyle/>
          <a:p>
            <a:r>
              <a:rPr lang="en-US" dirty="0" smtClean="0"/>
              <a:t>Summary of Survey and Focus Group Projects (continued)</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292698371"/>
              </p:ext>
            </p:extLst>
          </p:nvPr>
        </p:nvGraphicFramePr>
        <p:xfrm>
          <a:off x="914400" y="1295400"/>
          <a:ext cx="7315200" cy="4135119"/>
        </p:xfrm>
        <a:graphic>
          <a:graphicData uri="http://schemas.openxmlformats.org/drawingml/2006/table">
            <a:tbl>
              <a:tblPr firstRow="1" bandRow="1">
                <a:tableStyleId>{5C22544A-7EE6-4342-B048-85BDC9FD1C3A}</a:tableStyleId>
              </a:tblPr>
              <a:tblGrid>
                <a:gridCol w="2438400"/>
                <a:gridCol w="2438400"/>
                <a:gridCol w="2438400"/>
              </a:tblGrid>
              <a:tr h="370840">
                <a:tc>
                  <a:txBody>
                    <a:bodyPr/>
                    <a:lstStyle/>
                    <a:p>
                      <a:pPr marL="0" marR="0">
                        <a:spcBef>
                          <a:spcPts val="0"/>
                        </a:spcBef>
                        <a:spcAft>
                          <a:spcPts val="0"/>
                        </a:spcAft>
                      </a:pPr>
                      <a:r>
                        <a:rPr lang="en-US" sz="1200" dirty="0"/>
                        <a:t>Project</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Description and methodology</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Comments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Research on use of retirement assets</a:t>
                      </a:r>
                    </a:p>
                    <a:p>
                      <a:pPr marL="0" marR="0">
                        <a:spcBef>
                          <a:spcPts val="0"/>
                        </a:spcBef>
                        <a:spcAft>
                          <a:spcPts val="0"/>
                        </a:spcAft>
                      </a:pPr>
                      <a:r>
                        <a:rPr lang="en-US" sz="1200" dirty="0"/>
                        <a:t>2008 – Will Assets Last a Lifetime?</a:t>
                      </a:r>
                    </a:p>
                    <a:p>
                      <a:pPr marL="0" marR="0">
                        <a:spcBef>
                          <a:spcPts val="0"/>
                        </a:spcBef>
                        <a:spcAft>
                          <a:spcPts val="0"/>
                        </a:spcAft>
                      </a:pPr>
                      <a:r>
                        <a:rPr lang="en-US" sz="1200" dirty="0"/>
                        <a:t>2009 – What a Difference a Year Makes</a:t>
                      </a:r>
                    </a:p>
                    <a:p>
                      <a:pPr marL="0" marR="0">
                        <a:spcBef>
                          <a:spcPts val="0"/>
                        </a:spcBef>
                        <a:spcAft>
                          <a:spcPts val="0"/>
                        </a:spcAft>
                      </a:pPr>
                      <a:r>
                        <a:rPr lang="en-US" sz="1200" dirty="0"/>
                        <a:t>2011 – The Financial Recovery for Retirees Continues</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A series of three surveys conducted using an Internet panel to learn how retirees are investing their assets and how they made their decisions.</a:t>
                      </a:r>
                    </a:p>
                    <a:p>
                      <a:pPr marL="0" marR="0">
                        <a:spcBef>
                          <a:spcPts val="0"/>
                        </a:spcBef>
                        <a:spcAft>
                          <a:spcPts val="0"/>
                        </a:spcAft>
                      </a:pPr>
                      <a:r>
                        <a:rPr lang="en-US" sz="1200" dirty="0"/>
                        <a:t>The first survey was done in 2008, the second in 2009, and the third in 2011.  This enabled the Committee to see how retirees had responded to the economic turmoil during the period.</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The SOA partnered with LIMRA and INFRE for these three surveys.</a:t>
                      </a:r>
                    </a:p>
                    <a:p>
                      <a:pPr marL="0" marR="0">
                        <a:spcBef>
                          <a:spcPts val="0"/>
                        </a:spcBef>
                        <a:spcAft>
                          <a:spcPts val="0"/>
                        </a:spcAft>
                      </a:pPr>
                      <a:r>
                        <a:rPr lang="en-US" sz="1200" dirty="0"/>
                        <a:t>The individuals surveyed in 2009 and 2011 were a subset of the individuals surveyed in 2008.  Some of the questions from the first survey were repeated.</a:t>
                      </a:r>
                    </a:p>
                    <a:p>
                      <a:pPr marL="0" marR="0">
                        <a:spcBef>
                          <a:spcPts val="0"/>
                        </a:spcBef>
                        <a:spcAft>
                          <a:spcPts val="0"/>
                        </a:spcAft>
                      </a:pPr>
                      <a:r>
                        <a:rPr lang="en-US" sz="1200" dirty="0"/>
                        <a:t>The survey selection criteria for this survey </a:t>
                      </a:r>
                      <a:r>
                        <a:rPr lang="en-US" sz="1200" dirty="0" smtClean="0"/>
                        <a:t>included a </a:t>
                      </a:r>
                      <a:r>
                        <a:rPr lang="en-US" sz="1200" dirty="0"/>
                        <a:t>minimum amount of invested assets.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150" dirty="0"/>
                        <a:t>Spending and Investing in Retirement: Is There a Difference (2006)</a:t>
                      </a:r>
                      <a:endParaRPr lang="en-US" sz="115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150" dirty="0"/>
                        <a:t>A focus group study.  The members of the focus group were retirees who had assets to invest and the purpose was to understand their decision making.</a:t>
                      </a:r>
                      <a:endParaRPr lang="en-US" sz="115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150" dirty="0"/>
                        <a:t>The SOA partnered with LIMRA on this project.  This project laid a foundation for the surveys on investment of retirement assets described above.</a:t>
                      </a:r>
                      <a:endParaRPr lang="en-US" sz="115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150" dirty="0"/>
                        <a:t>Canadian and Risk Survey Comparison</a:t>
                      </a:r>
                      <a:endParaRPr lang="en-US" sz="115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150" dirty="0"/>
                        <a:t>A report comparing the 2009 SOA risk survey with a 2010 Canadian risk survey.  </a:t>
                      </a:r>
                      <a:endParaRPr lang="en-US" sz="115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150" dirty="0"/>
                        <a:t>Questions in the two surveys are very similar, but the SOA survey was a telephone survey and the Canadian survey used an Internet panel.</a:t>
                      </a:r>
                      <a:endParaRPr lang="en-US" sz="1150" dirty="0">
                        <a:latin typeface="MGaramond"/>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6100136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dirty="0" smtClean="0"/>
              <a:t>Summary of Survey and Focus Group Projects (continued)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82537283"/>
              </p:ext>
            </p:extLst>
          </p:nvPr>
        </p:nvGraphicFramePr>
        <p:xfrm>
          <a:off x="914400" y="1295400"/>
          <a:ext cx="7315200" cy="2999740"/>
        </p:xfrm>
        <a:graphic>
          <a:graphicData uri="http://schemas.openxmlformats.org/drawingml/2006/table">
            <a:tbl>
              <a:tblPr firstRow="1" bandRow="1">
                <a:tableStyleId>{5C22544A-7EE6-4342-B048-85BDC9FD1C3A}</a:tableStyleId>
              </a:tblPr>
              <a:tblGrid>
                <a:gridCol w="2133600"/>
                <a:gridCol w="2514600"/>
                <a:gridCol w="2667000"/>
              </a:tblGrid>
              <a:tr h="370840">
                <a:tc>
                  <a:txBody>
                    <a:bodyPr/>
                    <a:lstStyle/>
                    <a:p>
                      <a:pPr marL="0" marR="0">
                        <a:spcBef>
                          <a:spcPts val="0"/>
                        </a:spcBef>
                        <a:spcAft>
                          <a:spcPts val="0"/>
                        </a:spcAft>
                      </a:pPr>
                      <a:r>
                        <a:rPr lang="en-US" sz="1200" dirty="0"/>
                        <a:t>Project</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Description and methodology</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Comments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150" dirty="0"/>
                        <a:t>Segmenting the Middle Market: Retirement Risks and Solutions (2009 and 2012 publication dates)</a:t>
                      </a:r>
                      <a:endParaRPr lang="en-US" sz="115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150" dirty="0"/>
                        <a:t>There are three reports in these series – the first offers middle market segmentation using the 2004 Survey of Consumer Finances data.</a:t>
                      </a:r>
                    </a:p>
                    <a:p>
                      <a:pPr marL="0" marR="0">
                        <a:spcBef>
                          <a:spcPts val="0"/>
                        </a:spcBef>
                        <a:spcAft>
                          <a:spcPts val="0"/>
                        </a:spcAft>
                      </a:pPr>
                      <a:r>
                        <a:rPr lang="en-US" sz="1150" dirty="0"/>
                        <a:t>The second focuses on pathways to solutions for the identified segments.</a:t>
                      </a:r>
                    </a:p>
                    <a:p>
                      <a:pPr marL="0" marR="0">
                        <a:spcBef>
                          <a:spcPts val="0"/>
                        </a:spcBef>
                        <a:spcAft>
                          <a:spcPts val="0"/>
                        </a:spcAft>
                      </a:pPr>
                      <a:r>
                        <a:rPr lang="en-US" sz="1150" dirty="0"/>
                        <a:t>The third is an update of the first using 2010 SCF data.  The update showed reductions in assets between 2004 and 2010, but did not change conclusions.</a:t>
                      </a:r>
                      <a:endParaRPr lang="en-US" sz="115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150" dirty="0"/>
                        <a:t>The SOA contracted with Milliman, Inc. for this research. </a:t>
                      </a:r>
                      <a:r>
                        <a:rPr lang="en-US" sz="1150" dirty="0" smtClean="0"/>
                        <a:t> Segments </a:t>
                      </a:r>
                      <a:r>
                        <a:rPr lang="en-US" sz="1150" dirty="0"/>
                        <a:t>are identified for mass middle and mass affluent Americans at ages 55-64 and 65-74. This report demonstrated that non-financial assets, primarily housing, are much greater than financial assets for all of the segments.</a:t>
                      </a:r>
                      <a:endParaRPr lang="en-US" sz="115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150" dirty="0"/>
                        <a:t>Retirement Plan Preferences </a:t>
                      </a:r>
                      <a:r>
                        <a:rPr lang="en-US" sz="1150" dirty="0" smtClean="0"/>
                        <a:t>Survey (</a:t>
                      </a:r>
                      <a:r>
                        <a:rPr lang="en-US" sz="1150" dirty="0"/>
                        <a:t>2004)</a:t>
                      </a:r>
                      <a:endParaRPr lang="en-US" sz="115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150" dirty="0"/>
                        <a:t>This report focuses on whether people prefer DB or DC plans.  The survey was a telephone interview survey.  </a:t>
                      </a:r>
                      <a:endParaRPr lang="en-US" sz="115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150" dirty="0"/>
                        <a:t>The SOA partnered with the </a:t>
                      </a:r>
                      <a:r>
                        <a:rPr lang="en-US" sz="1150" dirty="0" smtClean="0"/>
                        <a:t>American Academy of </a:t>
                      </a:r>
                      <a:r>
                        <a:rPr lang="en-US" sz="1150" dirty="0"/>
                        <a:t>Actuaries for this project.</a:t>
                      </a:r>
                    </a:p>
                    <a:p>
                      <a:pPr marL="0" marR="0">
                        <a:spcBef>
                          <a:spcPts val="0"/>
                        </a:spcBef>
                        <a:spcAft>
                          <a:spcPts val="0"/>
                        </a:spcAft>
                      </a:pPr>
                      <a:r>
                        <a:rPr lang="en-US" sz="1150" dirty="0"/>
                        <a:t>It turned out that people seemed to prefer the type of plan they had.  </a:t>
                      </a:r>
                      <a:endParaRPr lang="en-US" sz="1150" dirty="0">
                        <a:latin typeface="MGaramond"/>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4835695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dirty="0" smtClean="0"/>
              <a:t>Summary of Public Education Projects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32375656"/>
              </p:ext>
            </p:extLst>
          </p:nvPr>
        </p:nvGraphicFramePr>
        <p:xfrm>
          <a:off x="914400" y="1600200"/>
          <a:ext cx="7315200" cy="4033520"/>
        </p:xfrm>
        <a:graphic>
          <a:graphicData uri="http://schemas.openxmlformats.org/drawingml/2006/table">
            <a:tbl>
              <a:tblPr firstRow="1" bandRow="1">
                <a:tableStyleId>{5C22544A-7EE6-4342-B048-85BDC9FD1C3A}</a:tableStyleId>
              </a:tblPr>
              <a:tblGrid>
                <a:gridCol w="2438400"/>
                <a:gridCol w="2438400"/>
                <a:gridCol w="2438400"/>
              </a:tblGrid>
              <a:tr h="370840">
                <a:tc>
                  <a:txBody>
                    <a:bodyPr/>
                    <a:lstStyle/>
                    <a:p>
                      <a:pPr marL="0" marR="0">
                        <a:spcBef>
                          <a:spcPts val="0"/>
                        </a:spcBef>
                        <a:spcAft>
                          <a:spcPts val="0"/>
                        </a:spcAft>
                      </a:pPr>
                      <a:r>
                        <a:rPr lang="en-US" sz="1200" dirty="0"/>
                        <a:t>Project</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Description and methodology</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Comments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Managing Post-Retirement Risks </a:t>
                      </a:r>
                      <a:r>
                        <a:rPr lang="en-US" sz="1200" dirty="0" smtClean="0"/>
                        <a:t>(Risk Chart</a:t>
                      </a:r>
                      <a:r>
                        <a:rPr lang="en-US" sz="1200" dirty="0"/>
                        <a:t>)</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Document identifying 15 key risks and their characteristics, and giving general strategies for managing </a:t>
                      </a:r>
                      <a:r>
                        <a:rPr lang="en-US" sz="1200" dirty="0" smtClean="0"/>
                        <a:t>them.</a:t>
                      </a:r>
                      <a:endParaRPr lang="en-US" sz="1200" dirty="0"/>
                    </a:p>
                    <a:p>
                      <a:pPr marL="0" marR="0">
                        <a:spcBef>
                          <a:spcPts val="0"/>
                        </a:spcBef>
                        <a:spcAft>
                          <a:spcPts val="0"/>
                        </a:spcAft>
                      </a:pPr>
                      <a:r>
                        <a:rPr lang="en-US" sz="1200" dirty="0"/>
                        <a:t>This document is a foundation for much of the work of the Committee</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Document is suitable for professionals and thoughtful </a:t>
                      </a:r>
                      <a:r>
                        <a:rPr lang="en-US" sz="1200" dirty="0" smtClean="0"/>
                        <a:t>individuals.</a:t>
                      </a:r>
                      <a:endParaRPr lang="en-US" sz="1200" dirty="0"/>
                    </a:p>
                    <a:p>
                      <a:pPr marL="0" marR="0">
                        <a:spcBef>
                          <a:spcPts val="0"/>
                        </a:spcBef>
                        <a:spcAft>
                          <a:spcPts val="0"/>
                        </a:spcAft>
                      </a:pPr>
                      <a:r>
                        <a:rPr lang="en-US" sz="1200" dirty="0"/>
                        <a:t>Holistic thinking is encouraged</a:t>
                      </a:r>
                    </a:p>
                    <a:p>
                      <a:pPr marL="0" marR="0">
                        <a:spcBef>
                          <a:spcPts val="0"/>
                        </a:spcBef>
                        <a:spcAft>
                          <a:spcPts val="0"/>
                        </a:spcAft>
                      </a:pPr>
                      <a:r>
                        <a:rPr lang="en-US" sz="1200" dirty="0"/>
                        <a:t>This report is now in its third edition</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Retirement Decision Briefs (2012)</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A series of 11 decision briefs on specific areas of retirement decision making targeted at people close to the time of retirement or in </a:t>
                      </a:r>
                      <a:r>
                        <a:rPr lang="en-US" sz="1200" dirty="0" smtClean="0"/>
                        <a:t>retirement.</a:t>
                      </a:r>
                      <a:endParaRPr lang="en-US" sz="1200" dirty="0"/>
                    </a:p>
                    <a:p>
                      <a:pPr marL="0" marR="0">
                        <a:spcBef>
                          <a:spcPts val="0"/>
                        </a:spcBef>
                        <a:spcAft>
                          <a:spcPts val="0"/>
                        </a:spcAft>
                      </a:pPr>
                      <a:r>
                        <a:rPr lang="en-US" sz="1200" dirty="0"/>
                        <a:t>Briefs present issues, questions, and considerations. While briefs are set up issue by issue, they encourage holistic thinking</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Builds on Managing Post-Retirement </a:t>
                      </a:r>
                      <a:r>
                        <a:rPr lang="en-US" sz="1200" dirty="0" smtClean="0"/>
                        <a:t>Risks.</a:t>
                      </a:r>
                      <a:endParaRPr lang="en-US" sz="1200" dirty="0"/>
                    </a:p>
                    <a:p>
                      <a:pPr marL="0" marR="0">
                        <a:spcBef>
                          <a:spcPts val="0"/>
                        </a:spcBef>
                        <a:spcAft>
                          <a:spcPts val="0"/>
                        </a:spcAft>
                      </a:pPr>
                      <a:r>
                        <a:rPr lang="en-US" sz="1200" dirty="0"/>
                        <a:t>Group working on briefs believed that many of the issues are often </a:t>
                      </a:r>
                      <a:r>
                        <a:rPr lang="en-US" sz="1200" dirty="0" smtClean="0"/>
                        <a:t>overlooked.</a:t>
                      </a:r>
                      <a:endParaRPr lang="en-US" sz="1200" dirty="0"/>
                    </a:p>
                    <a:p>
                      <a:pPr marL="0" marR="0">
                        <a:spcBef>
                          <a:spcPts val="0"/>
                        </a:spcBef>
                        <a:spcAft>
                          <a:spcPts val="0"/>
                        </a:spcAft>
                      </a:pPr>
                      <a:r>
                        <a:rPr lang="en-US" sz="1200" dirty="0"/>
                        <a:t>Designed for thoughtful individuals and </a:t>
                      </a:r>
                      <a:r>
                        <a:rPr lang="en-US" sz="1200" dirty="0" smtClean="0"/>
                        <a:t>professionals; an</a:t>
                      </a:r>
                      <a:r>
                        <a:rPr lang="en-US" sz="1200" baseline="0" dirty="0" smtClean="0"/>
                        <a:t> additional decision brief on lump sums is being prepared, and decision briefs are to be updated in 2016</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smtClean="0">
                          <a:latin typeface="MGaramond"/>
                          <a:ea typeface="Times New Roman"/>
                          <a:cs typeface="Times New Roman"/>
                        </a:rPr>
                        <a:t>Understanding</a:t>
                      </a:r>
                      <a:r>
                        <a:rPr lang="en-US" sz="1200" baseline="0" dirty="0" smtClean="0">
                          <a:latin typeface="MGaramond"/>
                          <a:ea typeface="Times New Roman"/>
                          <a:cs typeface="Times New Roman"/>
                        </a:rPr>
                        <a:t> Life Spans </a:t>
                      </a:r>
                    </a:p>
                    <a:p>
                      <a:pPr marL="0" marR="0">
                        <a:spcBef>
                          <a:spcPts val="0"/>
                        </a:spcBef>
                        <a:spcAft>
                          <a:spcPts val="0"/>
                        </a:spcAft>
                      </a:pPr>
                      <a:r>
                        <a:rPr lang="en-US" sz="1200" baseline="0" dirty="0" err="1" smtClean="0">
                          <a:latin typeface="MGaramond"/>
                          <a:ea typeface="Times New Roman"/>
                          <a:cs typeface="Times New Roman"/>
                        </a:rPr>
                        <a:t>Infographic</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err="1" smtClean="0">
                          <a:latin typeface="MGaramond"/>
                          <a:ea typeface="Times New Roman"/>
                          <a:cs typeface="Times New Roman"/>
                        </a:rPr>
                        <a:t>Infographic</a:t>
                      </a:r>
                      <a:r>
                        <a:rPr lang="en-US" sz="1200" dirty="0" smtClean="0">
                          <a:latin typeface="MGaramond"/>
                          <a:ea typeface="Times New Roman"/>
                          <a:cs typeface="Times New Roman"/>
                        </a:rPr>
                        <a:t> to help public</a:t>
                      </a:r>
                      <a:r>
                        <a:rPr lang="en-US" sz="1200" baseline="0" dirty="0" smtClean="0">
                          <a:latin typeface="MGaramond"/>
                          <a:ea typeface="Times New Roman"/>
                          <a:cs typeface="Times New Roman"/>
                        </a:rPr>
                        <a:t> understand longevity</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latin typeface="MGaramond"/>
                          <a:ea typeface="Times New Roman"/>
                          <a:cs typeface="Times New Roman"/>
                        </a:rPr>
                        <a:t>2016,</a:t>
                      </a:r>
                      <a:r>
                        <a:rPr lang="en-US" sz="1200" baseline="0" dirty="0" smtClean="0">
                          <a:latin typeface="MGaramond"/>
                          <a:ea typeface="Times New Roman"/>
                          <a:cs typeface="Times New Roman"/>
                        </a:rPr>
                        <a:t> first in a series</a:t>
                      </a:r>
                      <a:endParaRPr lang="en-US" sz="1200" dirty="0">
                        <a:latin typeface="MGaramond"/>
                        <a:ea typeface="Times New Roman"/>
                        <a:cs typeface="Times New Roman"/>
                      </a:endParaRPr>
                    </a:p>
                  </a:txBody>
                  <a:tcPr marL="68580" marR="68580" marT="0" marB="0"/>
                </a:tc>
              </a:tr>
            </a:tbl>
          </a:graphicData>
        </a:graphic>
      </p:graphicFrame>
      <p:sp>
        <p:nvSpPr>
          <p:cNvPr id="5" name="Slide Number Placeholder 4"/>
          <p:cNvSpPr>
            <a:spLocks noGrp="1"/>
          </p:cNvSpPr>
          <p:nvPr>
            <p:ph type="sldNum" sz="quarter" idx="4294967295"/>
          </p:nvPr>
        </p:nvSpPr>
        <p:spPr>
          <a:xfrm>
            <a:off x="6553200" y="6245225"/>
            <a:ext cx="2133600" cy="476250"/>
          </a:xfrm>
          <a:prstGeom prst="rect">
            <a:avLst/>
          </a:prstGeom>
        </p:spPr>
        <p:txBody>
          <a:bodyPr/>
          <a:lstStyle/>
          <a:p>
            <a:pPr>
              <a:defRPr/>
            </a:pPr>
            <a:endParaRPr lang="en-US" dirty="0"/>
          </a:p>
        </p:txBody>
      </p:sp>
    </p:spTree>
    <p:extLst>
      <p:ext uri="{BB962C8B-B14F-4D97-AF65-F5344CB8AC3E}">
        <p14:creationId xmlns:p14="http://schemas.microsoft.com/office/powerpoint/2010/main" val="16540750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dirty="0" smtClean="0"/>
              <a:t>Summary of Research Reports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94909055"/>
              </p:ext>
            </p:extLst>
          </p:nvPr>
        </p:nvGraphicFramePr>
        <p:xfrm>
          <a:off x="914400" y="1397000"/>
          <a:ext cx="7315200" cy="2748280"/>
        </p:xfrm>
        <a:graphic>
          <a:graphicData uri="http://schemas.openxmlformats.org/drawingml/2006/table">
            <a:tbl>
              <a:tblPr firstRow="1" bandRow="1">
                <a:tableStyleId>{5C22544A-7EE6-4342-B048-85BDC9FD1C3A}</a:tableStyleId>
              </a:tblPr>
              <a:tblGrid>
                <a:gridCol w="2209800"/>
                <a:gridCol w="2819400"/>
                <a:gridCol w="2286000"/>
              </a:tblGrid>
              <a:tr h="370840">
                <a:tc>
                  <a:txBody>
                    <a:bodyPr/>
                    <a:lstStyle/>
                    <a:p>
                      <a:pPr marL="0" marR="0">
                        <a:spcBef>
                          <a:spcPts val="0"/>
                        </a:spcBef>
                        <a:spcAft>
                          <a:spcPts val="0"/>
                        </a:spcAft>
                      </a:pPr>
                      <a:r>
                        <a:rPr lang="en-US" sz="1200" dirty="0"/>
                        <a:t>Project</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Description and methodology</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Comments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smtClean="0"/>
                        <a:t>Models of Financial Advice for Retirement Plans:</a:t>
                      </a:r>
                      <a:r>
                        <a:rPr lang="en-US" sz="1200" baseline="0" dirty="0" smtClean="0"/>
                        <a:t> Considerations for Plan Sponsors (2015)</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A paper that provides an overview</a:t>
                      </a:r>
                      <a:r>
                        <a:rPr lang="en-US" sz="1200" baseline="0" dirty="0" smtClean="0"/>
                        <a:t> of the market for financial advice, and identifies options for plan sponsors to be used if they wish to offer advice to employees in connection with their retirement plans.  Includes considerations in choosing an approach</a:t>
                      </a:r>
                      <a:endParaRPr lang="en-US" sz="1200" dirty="0">
                        <a:latin typeface="McGaramond"/>
                        <a:ea typeface="Times New Roman"/>
                        <a:cs typeface="McGaramond"/>
                      </a:endParaRPr>
                    </a:p>
                  </a:txBody>
                  <a:tcPr marL="68580" marR="68580" marT="0" marB="0"/>
                </a:tc>
                <a:tc>
                  <a:txBody>
                    <a:bodyPr/>
                    <a:lstStyle/>
                    <a:p>
                      <a:pPr marL="0" marR="0">
                        <a:spcBef>
                          <a:spcPts val="0"/>
                        </a:spcBef>
                        <a:spcAft>
                          <a:spcPts val="0"/>
                        </a:spcAft>
                      </a:pPr>
                      <a:r>
                        <a:rPr lang="en-US" sz="1200" dirty="0" smtClean="0"/>
                        <a:t>Intended audience</a:t>
                      </a:r>
                      <a:r>
                        <a:rPr lang="en-US" sz="1200" baseline="0" dirty="0" smtClean="0"/>
                        <a:t> is plan sponsors as well as people interested in employer sponsored arrangements.  Lead author is Michael Finke of Texas Tech, a very well know individual in advice community.</a:t>
                      </a:r>
                      <a:endParaRPr lang="en-US" sz="1200" dirty="0">
                        <a:latin typeface="McGaramond"/>
                        <a:ea typeface="Times New Roman"/>
                        <a:cs typeface="McGaramond"/>
                      </a:endParaRPr>
                    </a:p>
                  </a:txBody>
                  <a:tcPr marL="68580" marR="68580" marT="0" marB="0"/>
                </a:tc>
              </a:tr>
              <a:tr h="370840">
                <a:tc>
                  <a:txBody>
                    <a:bodyPr/>
                    <a:lstStyle/>
                    <a:p>
                      <a:pPr marL="0" marR="0">
                        <a:spcBef>
                          <a:spcPts val="0"/>
                        </a:spcBef>
                        <a:spcAft>
                          <a:spcPts val="0"/>
                        </a:spcAft>
                      </a:pPr>
                      <a:r>
                        <a:rPr lang="en-US" sz="1200" dirty="0"/>
                        <a:t>Middle Market Retirement: Approaches for Retirees and Near Retirees (2013)</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A paper that summarizes a number of conceptual approaches to planning for the middle market and fits them to the issues identified in the segments defined in “Segmenting the Middle Market”</a:t>
                      </a:r>
                      <a:endParaRPr lang="en-US" sz="1200" dirty="0">
                        <a:latin typeface="McGaramond"/>
                        <a:ea typeface="Times New Roman"/>
                        <a:cs typeface="McGaramond"/>
                      </a:endParaRPr>
                    </a:p>
                  </a:txBody>
                  <a:tcPr marL="68580" marR="68580" marT="0" marB="0"/>
                </a:tc>
                <a:tc>
                  <a:txBody>
                    <a:bodyPr/>
                    <a:lstStyle/>
                    <a:p>
                      <a:pPr marL="0" marR="0">
                        <a:spcBef>
                          <a:spcPts val="0"/>
                        </a:spcBef>
                        <a:spcAft>
                          <a:spcPts val="0"/>
                        </a:spcAft>
                      </a:pPr>
                      <a:endParaRPr lang="en-US" sz="1200" dirty="0">
                        <a:latin typeface="McGaramond"/>
                        <a:ea typeface="Times New Roman"/>
                        <a:cs typeface="McGaramond"/>
                      </a:endParaRPr>
                    </a:p>
                  </a:txBody>
                  <a:tcPr marL="68580" marR="68580" marT="0" marB="0"/>
                </a:tc>
              </a:tr>
            </a:tbl>
          </a:graphicData>
        </a:graphic>
      </p:graphicFrame>
      <p:sp>
        <p:nvSpPr>
          <p:cNvPr id="5" name="Slide Number Placeholder 4"/>
          <p:cNvSpPr>
            <a:spLocks noGrp="1"/>
          </p:cNvSpPr>
          <p:nvPr>
            <p:ph type="sldNum" sz="quarter" idx="4294967295"/>
          </p:nvPr>
        </p:nvSpPr>
        <p:spPr>
          <a:xfrm>
            <a:off x="6553200" y="6245225"/>
            <a:ext cx="2133600" cy="476250"/>
          </a:xfrm>
          <a:prstGeom prst="rect">
            <a:avLst/>
          </a:prstGeom>
        </p:spPr>
        <p:txBody>
          <a:bodyPr/>
          <a:lstStyle/>
          <a:p>
            <a:pPr>
              <a:defRPr/>
            </a:pPr>
            <a:endParaRPr lang="en-US" dirty="0"/>
          </a:p>
        </p:txBody>
      </p:sp>
    </p:spTree>
    <p:extLst>
      <p:ext uri="{BB962C8B-B14F-4D97-AF65-F5344CB8AC3E}">
        <p14:creationId xmlns:p14="http://schemas.microsoft.com/office/powerpoint/2010/main" val="1127420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dirty="0" smtClean="0"/>
              <a:t>Summary of Research Reports (continued)</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762344721"/>
              </p:ext>
            </p:extLst>
          </p:nvPr>
        </p:nvGraphicFramePr>
        <p:xfrm>
          <a:off x="914400" y="1397000"/>
          <a:ext cx="7315200" cy="4211320"/>
        </p:xfrm>
        <a:graphic>
          <a:graphicData uri="http://schemas.openxmlformats.org/drawingml/2006/table">
            <a:tbl>
              <a:tblPr firstRow="1" bandRow="1">
                <a:tableStyleId>{5C22544A-7EE6-4342-B048-85BDC9FD1C3A}</a:tableStyleId>
              </a:tblPr>
              <a:tblGrid>
                <a:gridCol w="2209800"/>
                <a:gridCol w="2819400"/>
                <a:gridCol w="2286000"/>
              </a:tblGrid>
              <a:tr h="370840">
                <a:tc>
                  <a:txBody>
                    <a:bodyPr/>
                    <a:lstStyle/>
                    <a:p>
                      <a:pPr marL="0" marR="0">
                        <a:spcBef>
                          <a:spcPts val="0"/>
                        </a:spcBef>
                        <a:spcAft>
                          <a:spcPts val="0"/>
                        </a:spcAft>
                      </a:pPr>
                      <a:r>
                        <a:rPr lang="en-US" sz="1200" dirty="0"/>
                        <a:t>Project</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Description and methodology</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Comments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Running Out of Money (2012)</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A roundtable of experts who discussed the outlook for running out of money, issues, and possible solutions. Abstracts of submitted materials are included in the report. </a:t>
                      </a:r>
                    </a:p>
                    <a:p>
                      <a:pPr marL="0" marR="0">
                        <a:spcBef>
                          <a:spcPts val="0"/>
                        </a:spcBef>
                        <a:spcAft>
                          <a:spcPts val="0"/>
                        </a:spcAft>
                      </a:pPr>
                      <a:r>
                        <a:rPr lang="en-US" sz="1200" dirty="0"/>
                        <a:t>Provides a broad overview of issues and unifies many of the topics discussed by the Committee </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The SOA partnered with WISER and the Urban Institute for this </a:t>
                      </a:r>
                      <a:r>
                        <a:rPr lang="en-US" sz="1200" dirty="0" smtClean="0"/>
                        <a:t>project.</a:t>
                      </a:r>
                      <a:endParaRPr lang="en-US" sz="1200" dirty="0"/>
                    </a:p>
                    <a:p>
                      <a:pPr marL="0" marR="0">
                        <a:spcBef>
                          <a:spcPts val="0"/>
                        </a:spcBef>
                        <a:spcAft>
                          <a:spcPts val="0"/>
                        </a:spcAft>
                      </a:pPr>
                      <a:r>
                        <a:rPr lang="en-US" sz="1200" dirty="0"/>
                        <a:t>Major concerns identified and discussed include health and long-term care risk, the need for better advice for the middle market, and concerns about lifetime income.</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Thinking about misperceptions studies:</a:t>
                      </a:r>
                    </a:p>
                    <a:p>
                      <a:pPr marL="0" marR="0">
                        <a:spcBef>
                          <a:spcPts val="0"/>
                        </a:spcBef>
                        <a:spcAft>
                          <a:spcPts val="0"/>
                        </a:spcAft>
                      </a:pPr>
                      <a:r>
                        <a:rPr lang="en-US" sz="1200" dirty="0"/>
                        <a:t>Public Misperceptions about Retirement Security (2005) </a:t>
                      </a:r>
                    </a:p>
                    <a:p>
                      <a:pPr marL="0" marR="0">
                        <a:spcBef>
                          <a:spcPts val="0"/>
                        </a:spcBef>
                        <a:spcAft>
                          <a:spcPts val="0"/>
                        </a:spcAft>
                      </a:pPr>
                      <a:r>
                        <a:rPr lang="en-US" sz="1200" dirty="0"/>
                        <a:t>Public Misperceptions about Retirement Security: Closing the Gap (2007)</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Two research reports were published:</a:t>
                      </a:r>
                    </a:p>
                    <a:p>
                      <a:pPr marL="0" marR="0">
                        <a:spcBef>
                          <a:spcPts val="0"/>
                        </a:spcBef>
                        <a:spcAft>
                          <a:spcPts val="0"/>
                        </a:spcAft>
                      </a:pPr>
                      <a:r>
                        <a:rPr lang="en-US" sz="1200" dirty="0"/>
                        <a:t>The first report provides a unified discussion of a number of misperceptions looking at a range of research.  </a:t>
                      </a:r>
                      <a:r>
                        <a:rPr lang="en-US" sz="1200" dirty="0" smtClean="0"/>
                        <a:t>The </a:t>
                      </a:r>
                      <a:r>
                        <a:rPr lang="en-US" sz="1200" dirty="0"/>
                        <a:t>second report focuses on ideas for addressing the challenges raised by the misperceptions.</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Joint projects between the SOA, LIMRA and Mathew Greenwald &amp; </a:t>
                      </a:r>
                      <a:r>
                        <a:rPr lang="en-US" sz="1200" dirty="0" smtClean="0"/>
                        <a:t>Associates.</a:t>
                      </a:r>
                      <a:endParaRPr lang="en-US" sz="1200" dirty="0"/>
                    </a:p>
                    <a:p>
                      <a:pPr marL="0" marR="0">
                        <a:spcBef>
                          <a:spcPts val="0"/>
                        </a:spcBef>
                        <a:spcAft>
                          <a:spcPts val="0"/>
                        </a:spcAft>
                      </a:pPr>
                      <a:r>
                        <a:rPr lang="en-US" sz="1200" dirty="0" smtClean="0"/>
                        <a:t>The</a:t>
                      </a:r>
                      <a:r>
                        <a:rPr lang="en-US" sz="1200" baseline="0" dirty="0" smtClean="0"/>
                        <a:t> </a:t>
                      </a:r>
                      <a:r>
                        <a:rPr lang="en-US" sz="1200" dirty="0" smtClean="0"/>
                        <a:t>misperceptions </a:t>
                      </a:r>
                      <a:r>
                        <a:rPr lang="en-US" sz="1200" dirty="0"/>
                        <a:t>identified in this 2005 paper are still a problem </a:t>
                      </a:r>
                      <a:r>
                        <a:rPr lang="en-US" sz="1200" dirty="0" smtClean="0"/>
                        <a:t> in </a:t>
                      </a:r>
                      <a:r>
                        <a:rPr lang="en-US" sz="1200" dirty="0"/>
                        <a:t>2013.  </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smtClean="0"/>
                        <a:t>Perspective</a:t>
                      </a:r>
                      <a:r>
                        <a:rPr lang="en-US" sz="1200" baseline="0" dirty="0" smtClean="0"/>
                        <a:t> </a:t>
                      </a:r>
                      <a:r>
                        <a:rPr lang="en-US" sz="1200" dirty="0" smtClean="0"/>
                        <a:t> on SOA Post-Retirement Risk Paper Research</a:t>
                      </a:r>
                      <a:r>
                        <a:rPr lang="en-US" sz="1200" baseline="0" dirty="0" smtClean="0"/>
                        <a:t> and What it Tells About the Implications of Long Life (2014)</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Paper reviewing the first fifteen</a:t>
                      </a:r>
                      <a:r>
                        <a:rPr lang="en-US" sz="1200" baseline="0" dirty="0" smtClean="0"/>
                        <a:t> years of research by the committee with findings organized by topic</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Published as part of the 2014 Living</a:t>
                      </a:r>
                      <a:r>
                        <a:rPr lang="en-US" sz="1200" baseline="0" dirty="0" smtClean="0"/>
                        <a:t> to 100 Monograph; authored by Anna Rappaport</a:t>
                      </a:r>
                      <a:endParaRPr lang="en-US" sz="1200" dirty="0">
                        <a:latin typeface="MGaramond"/>
                        <a:ea typeface="Times New Roman"/>
                        <a:cs typeface="Times New Roman"/>
                      </a:endParaRPr>
                    </a:p>
                  </a:txBody>
                  <a:tcPr marL="68580" marR="68580" marT="0" marB="0"/>
                </a:tc>
              </a:tr>
            </a:tbl>
          </a:graphicData>
        </a:graphic>
      </p:graphicFrame>
      <p:sp>
        <p:nvSpPr>
          <p:cNvPr id="5" name="Slide Number Placeholder 4"/>
          <p:cNvSpPr>
            <a:spLocks noGrp="1"/>
          </p:cNvSpPr>
          <p:nvPr>
            <p:ph type="sldNum" sz="quarter" idx="4294967295"/>
          </p:nvPr>
        </p:nvSpPr>
        <p:spPr>
          <a:xfrm>
            <a:off x="6553200" y="6245225"/>
            <a:ext cx="2133600" cy="476250"/>
          </a:xfrm>
          <a:prstGeom prst="rect">
            <a:avLst/>
          </a:prstGeom>
        </p:spPr>
        <p:txBody>
          <a:bodyPr/>
          <a:lstStyle/>
          <a:p>
            <a:pPr>
              <a:defRPr/>
            </a:pPr>
            <a:endParaRPr lang="en-US" dirty="0"/>
          </a:p>
        </p:txBody>
      </p:sp>
    </p:spTree>
    <p:extLst>
      <p:ext uri="{BB962C8B-B14F-4D97-AF65-F5344CB8AC3E}">
        <p14:creationId xmlns:p14="http://schemas.microsoft.com/office/powerpoint/2010/main" val="41021557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z="2400" dirty="0" smtClean="0"/>
              <a:t>Summary of Research Related to Lifetime Income Including Plan Sponsor Guidance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35250578"/>
              </p:ext>
            </p:extLst>
          </p:nvPr>
        </p:nvGraphicFramePr>
        <p:xfrm>
          <a:off x="914400" y="1600200"/>
          <a:ext cx="7315200" cy="3114040"/>
        </p:xfrm>
        <a:graphic>
          <a:graphicData uri="http://schemas.openxmlformats.org/drawingml/2006/table">
            <a:tbl>
              <a:tblPr firstRow="1" bandRow="1">
                <a:tableStyleId>{5C22544A-7EE6-4342-B048-85BDC9FD1C3A}</a:tableStyleId>
              </a:tblPr>
              <a:tblGrid>
                <a:gridCol w="2438400"/>
                <a:gridCol w="2438400"/>
                <a:gridCol w="2438400"/>
              </a:tblGrid>
              <a:tr h="370840">
                <a:tc>
                  <a:txBody>
                    <a:bodyPr/>
                    <a:lstStyle/>
                    <a:p>
                      <a:pPr marL="0" marR="0">
                        <a:spcBef>
                          <a:spcPts val="0"/>
                        </a:spcBef>
                        <a:spcAft>
                          <a:spcPts val="0"/>
                        </a:spcAft>
                      </a:pPr>
                      <a:r>
                        <a:rPr lang="en-US" sz="1200" dirty="0"/>
                        <a:t>Project</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Description and methodology</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Comments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smtClean="0"/>
                        <a:t>The Next Evolution in</a:t>
                      </a:r>
                      <a:r>
                        <a:rPr lang="en-US" sz="1200" baseline="0" dirty="0" smtClean="0"/>
                        <a:t> Defined Contribution Retirement Plan Design – A Guide for DC Plan Sponsors in Implementing Retirement Income Programs (2013)</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Study that provides the business case and a plan for implementation of income programs; study includes modeling of a variety of income</a:t>
                      </a:r>
                      <a:r>
                        <a:rPr lang="en-US" sz="1200" baseline="0" dirty="0" smtClean="0"/>
                        <a:t> approaches</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Projected jointly</a:t>
                      </a:r>
                      <a:r>
                        <a:rPr lang="en-US" sz="1200" baseline="0" dirty="0" smtClean="0"/>
                        <a:t> sponsored by the SOA and Stanford Longevity Center.</a:t>
                      </a:r>
                    </a:p>
                    <a:p>
                      <a:pPr marL="0" marR="0">
                        <a:spcBef>
                          <a:spcPts val="0"/>
                        </a:spcBef>
                        <a:spcAft>
                          <a:spcPts val="0"/>
                        </a:spcAft>
                      </a:pPr>
                      <a:endParaRPr lang="en-US" sz="1200" baseline="0" dirty="0" smtClean="0"/>
                    </a:p>
                    <a:p>
                      <a:pPr marL="0" marR="0">
                        <a:spcBef>
                          <a:spcPts val="0"/>
                        </a:spcBef>
                        <a:spcAft>
                          <a:spcPts val="0"/>
                        </a:spcAft>
                      </a:pPr>
                      <a:r>
                        <a:rPr lang="en-US" sz="1200" baseline="0" dirty="0" smtClean="0"/>
                        <a:t>Wade Pfau did modelling for this paper</a:t>
                      </a:r>
                    </a:p>
                  </a:txBody>
                  <a:tcPr marL="68580" marR="68580" marT="0" marB="0"/>
                </a:tc>
              </a:tr>
              <a:tr h="370840">
                <a:tc>
                  <a:txBody>
                    <a:bodyPr/>
                    <a:lstStyle/>
                    <a:p>
                      <a:pPr marL="0" marR="0">
                        <a:spcBef>
                          <a:spcPts val="0"/>
                        </a:spcBef>
                        <a:spcAft>
                          <a:spcPts val="0"/>
                        </a:spcAft>
                      </a:pPr>
                      <a:r>
                        <a:rPr lang="en-US" sz="1200" dirty="0" smtClean="0"/>
                        <a:t>Foundations in Research for Regulatory</a:t>
                      </a:r>
                      <a:r>
                        <a:rPr lang="en-US" sz="1200" baseline="0" dirty="0" smtClean="0"/>
                        <a:t> Guidance on the Design and Operation of Retirement Income Solutions in DC Plans (2014)</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Study</a:t>
                      </a:r>
                      <a:r>
                        <a:rPr lang="en-US" sz="1200" baseline="0" dirty="0" smtClean="0"/>
                        <a:t> that provides a framework for development of safe harbors and other regulatory guidance to remove barriers to offering income to DC participants</a:t>
                      </a:r>
                      <a:endParaRPr lang="en-US" sz="1200" dirty="0">
                        <a:latin typeface="MGaramond"/>
                        <a:ea typeface="Times New Roman"/>
                        <a:cs typeface="Times New Roman"/>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Projected jointly</a:t>
                      </a:r>
                      <a:r>
                        <a:rPr lang="en-US" sz="1200" baseline="0" dirty="0" smtClean="0"/>
                        <a:t> sponsored by the SOA and Stanford Longevity Center.</a:t>
                      </a:r>
                    </a:p>
                    <a:p>
                      <a:pPr marL="0" marR="0">
                        <a:spcBef>
                          <a:spcPts val="0"/>
                        </a:spcBef>
                        <a:spcAft>
                          <a:spcPts val="0"/>
                        </a:spcAft>
                      </a:pP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smtClean="0"/>
                        <a:t>Efficient</a:t>
                      </a:r>
                      <a:r>
                        <a:rPr lang="en-US" sz="1200" baseline="0" dirty="0" smtClean="0"/>
                        <a:t> frontiers for retirement income (project underway and should be completed in 2015)</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Four phase project providing efficient frontiers designed for use by plan sponsors </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Projected jointly</a:t>
                      </a:r>
                      <a:r>
                        <a:rPr lang="en-US" sz="1200" baseline="0" dirty="0" smtClean="0"/>
                        <a:t> sponsored by the SOA and Stanford Longevity Center; Wade Pfau is on project team</a:t>
                      </a:r>
                      <a:endParaRPr lang="en-US" sz="1200" dirty="0">
                        <a:latin typeface="MGaramond"/>
                        <a:ea typeface="Times New Roman"/>
                        <a:cs typeface="Times New Roman"/>
                      </a:endParaRPr>
                    </a:p>
                  </a:txBody>
                  <a:tcPr marL="68580" marR="68580" marT="0" marB="0"/>
                </a:tc>
              </a:tr>
            </a:tbl>
          </a:graphicData>
        </a:graphic>
      </p:graphicFrame>
      <p:sp>
        <p:nvSpPr>
          <p:cNvPr id="5" name="Slide Number Placeholder 4"/>
          <p:cNvSpPr>
            <a:spLocks noGrp="1"/>
          </p:cNvSpPr>
          <p:nvPr>
            <p:ph type="sldNum" sz="quarter" idx="4294967295"/>
          </p:nvPr>
        </p:nvSpPr>
        <p:spPr>
          <a:xfrm>
            <a:off x="6553200" y="6245225"/>
            <a:ext cx="2133600" cy="476250"/>
          </a:xfrm>
          <a:prstGeom prst="rect">
            <a:avLst/>
          </a:prstGeom>
        </p:spPr>
        <p:txBody>
          <a:bodyPr/>
          <a:lstStyle/>
          <a:p>
            <a:pPr>
              <a:defRPr/>
            </a:pPr>
            <a:endParaRPr lang="en-US" dirty="0"/>
          </a:p>
        </p:txBody>
      </p:sp>
    </p:spTree>
    <p:extLst>
      <p:ext uri="{BB962C8B-B14F-4D97-AF65-F5344CB8AC3E}">
        <p14:creationId xmlns:p14="http://schemas.microsoft.com/office/powerpoint/2010/main" val="485714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z="2400" dirty="0" smtClean="0"/>
              <a:t>Summary of Retirement Planning Software Research</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41067473"/>
              </p:ext>
            </p:extLst>
          </p:nvPr>
        </p:nvGraphicFramePr>
        <p:xfrm>
          <a:off x="914400" y="1600200"/>
          <a:ext cx="7315200" cy="2016760"/>
        </p:xfrm>
        <a:graphic>
          <a:graphicData uri="http://schemas.openxmlformats.org/drawingml/2006/table">
            <a:tbl>
              <a:tblPr firstRow="1" bandRow="1">
                <a:tableStyleId>{5C22544A-7EE6-4342-B048-85BDC9FD1C3A}</a:tableStyleId>
              </a:tblPr>
              <a:tblGrid>
                <a:gridCol w="2438400"/>
                <a:gridCol w="2438400"/>
                <a:gridCol w="2438400"/>
              </a:tblGrid>
              <a:tr h="370840">
                <a:tc>
                  <a:txBody>
                    <a:bodyPr/>
                    <a:lstStyle/>
                    <a:p>
                      <a:pPr marL="0" marR="0">
                        <a:spcBef>
                          <a:spcPts val="0"/>
                        </a:spcBef>
                        <a:spcAft>
                          <a:spcPts val="0"/>
                        </a:spcAft>
                      </a:pPr>
                      <a:r>
                        <a:rPr lang="en-US" sz="1200" dirty="0"/>
                        <a:t>Project</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Description and methodology</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Comments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Research reports: Retirement Planning Software (2003)</a:t>
                      </a:r>
                    </a:p>
                    <a:p>
                      <a:pPr marL="0" marR="0">
                        <a:spcBef>
                          <a:spcPts val="0"/>
                        </a:spcBef>
                        <a:spcAft>
                          <a:spcPts val="0"/>
                        </a:spcAft>
                      </a:pPr>
                      <a:r>
                        <a:rPr lang="en-US" sz="1200" dirty="0"/>
                        <a:t>Retirement Planning Software and Post-Retirement Risks (2009)</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Two studies were conducted to understand how retirement planning software handles post-retirement risks.  Both looked at samples of software, and found significant gaps in what was reviewed, and relatively little changed between the first and the second study.</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LIMRA and INFRE were partners for the first project, and the Actuarial Foundation was a partner for the second </a:t>
                      </a:r>
                      <a:r>
                        <a:rPr lang="en-US" sz="1200" dirty="0" smtClean="0"/>
                        <a:t>project.</a:t>
                      </a:r>
                      <a:endParaRPr lang="en-US" sz="1200" dirty="0"/>
                    </a:p>
                    <a:p>
                      <a:pPr marL="0" marR="0">
                        <a:spcBef>
                          <a:spcPts val="0"/>
                        </a:spcBef>
                        <a:spcAft>
                          <a:spcPts val="0"/>
                        </a:spcAft>
                      </a:pPr>
                      <a:r>
                        <a:rPr lang="en-US" sz="1200" dirty="0"/>
                        <a:t>Both projects used outside researchers </a:t>
                      </a:r>
                      <a:endParaRPr lang="en-US" sz="1200" dirty="0">
                        <a:latin typeface="MGaramond"/>
                        <a:ea typeface="Times New Roman"/>
                        <a:cs typeface="Times New Roman"/>
                      </a:endParaRPr>
                    </a:p>
                  </a:txBody>
                  <a:tcPr marL="68580" marR="68580" marT="0" marB="0"/>
                </a:tc>
              </a:tr>
            </a:tbl>
          </a:graphicData>
        </a:graphic>
      </p:graphicFrame>
      <p:sp>
        <p:nvSpPr>
          <p:cNvPr id="5" name="Slide Number Placeholder 4"/>
          <p:cNvSpPr>
            <a:spLocks noGrp="1"/>
          </p:cNvSpPr>
          <p:nvPr>
            <p:ph type="sldNum" sz="quarter" idx="4294967295"/>
          </p:nvPr>
        </p:nvSpPr>
        <p:spPr>
          <a:xfrm>
            <a:off x="6553200" y="6245225"/>
            <a:ext cx="2133600" cy="476250"/>
          </a:xfrm>
          <a:prstGeom prst="rect">
            <a:avLst/>
          </a:prstGeom>
        </p:spPr>
        <p:txBody>
          <a:bodyPr/>
          <a:lstStyle/>
          <a:p>
            <a:pPr>
              <a:defRPr/>
            </a:pPr>
            <a:endParaRPr lang="en-US" dirty="0"/>
          </a:p>
        </p:txBody>
      </p:sp>
    </p:spTree>
    <p:extLst>
      <p:ext uri="{BB962C8B-B14F-4D97-AF65-F5344CB8AC3E}">
        <p14:creationId xmlns:p14="http://schemas.microsoft.com/office/powerpoint/2010/main" val="1593745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dirty="0" smtClean="0"/>
              <a:t>Summary of Paper Calls and Monographs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370751659"/>
              </p:ext>
            </p:extLst>
          </p:nvPr>
        </p:nvGraphicFramePr>
        <p:xfrm>
          <a:off x="914400" y="1600200"/>
          <a:ext cx="7315200" cy="4404360"/>
        </p:xfrm>
        <a:graphic>
          <a:graphicData uri="http://schemas.openxmlformats.org/drawingml/2006/table">
            <a:tbl>
              <a:tblPr firstRow="1" bandRow="1">
                <a:tableStyleId>{5C22544A-7EE6-4342-B048-85BDC9FD1C3A}</a:tableStyleId>
              </a:tblPr>
              <a:tblGrid>
                <a:gridCol w="2438400"/>
                <a:gridCol w="2438400"/>
                <a:gridCol w="2438400"/>
              </a:tblGrid>
              <a:tr h="370840">
                <a:tc>
                  <a:txBody>
                    <a:bodyPr/>
                    <a:lstStyle/>
                    <a:p>
                      <a:pPr marL="0" marR="0">
                        <a:spcBef>
                          <a:spcPts val="0"/>
                        </a:spcBef>
                        <a:spcAft>
                          <a:spcPts val="0"/>
                        </a:spcAft>
                      </a:pPr>
                      <a:r>
                        <a:rPr lang="en-US" sz="1200" dirty="0"/>
                        <a:t>Project</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Description and methodology</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Comments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smtClean="0">
                          <a:latin typeface="MGaramond"/>
                          <a:ea typeface="Times New Roman"/>
                          <a:cs typeface="Times New Roman"/>
                        </a:rPr>
                        <a:t>Diverse Risks Essays(2016)</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latin typeface="MGaramond"/>
                          <a:ea typeface="Times New Roman"/>
                          <a:cs typeface="Times New Roman"/>
                        </a:rPr>
                        <a:t>18 Essays on a variety of risk topics </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latin typeface="MGaramond"/>
                          <a:ea typeface="Times New Roman"/>
                          <a:cs typeface="Times New Roman"/>
                        </a:rPr>
                        <a:t>Assumes</a:t>
                      </a:r>
                      <a:r>
                        <a:rPr lang="en-US" sz="1200" baseline="0" dirty="0" smtClean="0">
                          <a:latin typeface="MGaramond"/>
                          <a:ea typeface="Times New Roman"/>
                          <a:cs typeface="Times New Roman"/>
                        </a:rPr>
                        <a:t> DC environment</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smtClean="0"/>
                        <a:t>Managing the Impact of Long-Term Care Needs and Expense</a:t>
                      </a:r>
                      <a:r>
                        <a:rPr lang="en-US" sz="1200" baseline="0" dirty="0" smtClean="0"/>
                        <a:t> on Retirement Security Monograph (2014)</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Monograph providing a broad range of papers on long term care and retirement, includes policy</a:t>
                      </a:r>
                      <a:r>
                        <a:rPr lang="en-US" sz="1200" baseline="0" dirty="0" smtClean="0"/>
                        <a:t> </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smtClean="0"/>
                        <a:t>Multi-disciplinary</a:t>
                      </a:r>
                      <a:r>
                        <a:rPr lang="en-US" sz="1200" baseline="0" dirty="0" smtClean="0"/>
                        <a:t> group of authors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Retirement Security in the New Economy (2011)</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Monograph providing a broad range of papers focusing on holistic approaches, paradigm shifts, and new </a:t>
                      </a:r>
                      <a:r>
                        <a:rPr lang="en-US" sz="1200" dirty="0" smtClean="0"/>
                        <a:t>ideas. </a:t>
                      </a:r>
                      <a:endParaRPr lang="en-US" sz="1200" dirty="0"/>
                    </a:p>
                    <a:p>
                      <a:pPr marL="0" marR="0">
                        <a:spcBef>
                          <a:spcPts val="0"/>
                        </a:spcBef>
                        <a:spcAft>
                          <a:spcPts val="0"/>
                        </a:spcAft>
                      </a:pPr>
                      <a:r>
                        <a:rPr lang="en-US" sz="1200" dirty="0"/>
                        <a:t>Papers vary between those that focus on a single topic and those that focus on the bigger picture</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Multi-disciplinary group of authors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Housing in Retirement (2009)</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Monograph providing papers on financial and life-style issues related to housing and success in retirement </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Multi-disciplinary group of authors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Managing Retirement Assets (2004)</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Monograph providing a series of papers on the payout period</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Multi-disciplinary group of authors</a:t>
                      </a:r>
                      <a:endParaRPr lang="en-US" sz="1200" dirty="0">
                        <a:latin typeface="MGaramond"/>
                        <a:ea typeface="Times New Roman"/>
                        <a:cs typeface="Times New Roman"/>
                      </a:endParaRPr>
                    </a:p>
                  </a:txBody>
                  <a:tcPr marL="68580" marR="68580" marT="0" marB="0"/>
                </a:tc>
              </a:tr>
              <a:tr h="370840">
                <a:tc>
                  <a:txBody>
                    <a:bodyPr/>
                    <a:lstStyle/>
                    <a:p>
                      <a:pPr marL="0" marR="0">
                        <a:spcBef>
                          <a:spcPts val="0"/>
                        </a:spcBef>
                        <a:spcAft>
                          <a:spcPts val="0"/>
                        </a:spcAft>
                      </a:pPr>
                      <a:r>
                        <a:rPr lang="en-US" sz="1200" dirty="0"/>
                        <a:t>Retirement Implications of </a:t>
                      </a:r>
                      <a:r>
                        <a:rPr lang="en-US" sz="1200" dirty="0" smtClean="0"/>
                        <a:t> Family </a:t>
                      </a:r>
                      <a:r>
                        <a:rPr lang="en-US" sz="1200" dirty="0"/>
                        <a:t>and Demographic Change (2002) </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Monograph providing focus on family issues and also on phased retirement </a:t>
                      </a:r>
                      <a:endParaRPr lang="en-US" sz="1200" dirty="0">
                        <a:latin typeface="MGaramond"/>
                        <a:ea typeface="Times New Roman"/>
                        <a:cs typeface="Times New Roman"/>
                      </a:endParaRPr>
                    </a:p>
                  </a:txBody>
                  <a:tcPr marL="68580" marR="68580" marT="0" marB="0"/>
                </a:tc>
                <a:tc>
                  <a:txBody>
                    <a:bodyPr/>
                    <a:lstStyle/>
                    <a:p>
                      <a:pPr marL="0" marR="0">
                        <a:spcBef>
                          <a:spcPts val="0"/>
                        </a:spcBef>
                        <a:spcAft>
                          <a:spcPts val="0"/>
                        </a:spcAft>
                      </a:pPr>
                      <a:r>
                        <a:rPr lang="en-US" sz="1200" dirty="0"/>
                        <a:t>Papers include perspectives from several different countries</a:t>
                      </a:r>
                      <a:endParaRPr lang="en-US" sz="1200" dirty="0">
                        <a:latin typeface="MGaramond"/>
                        <a:ea typeface="Times New Roman"/>
                        <a:cs typeface="Times New Roman"/>
                      </a:endParaRPr>
                    </a:p>
                  </a:txBody>
                  <a:tcPr marL="68580" marR="68580" marT="0" marB="0"/>
                </a:tc>
              </a:tr>
            </a:tbl>
          </a:graphicData>
        </a:graphic>
      </p:graphicFrame>
      <p:sp>
        <p:nvSpPr>
          <p:cNvPr id="5" name="Slide Number Placeholder 4"/>
          <p:cNvSpPr>
            <a:spLocks noGrp="1"/>
          </p:cNvSpPr>
          <p:nvPr>
            <p:ph type="sldNum" sz="quarter" idx="4294967295"/>
          </p:nvPr>
        </p:nvSpPr>
        <p:spPr>
          <a:xfrm>
            <a:off x="6553200" y="6245225"/>
            <a:ext cx="2133600" cy="476250"/>
          </a:xfrm>
          <a:prstGeom prst="rect">
            <a:avLst/>
          </a:prstGeom>
        </p:spPr>
        <p:txBody>
          <a:bodyPr/>
          <a:lstStyle/>
          <a:p>
            <a:pPr>
              <a:defRPr/>
            </a:pPr>
            <a:endParaRPr lang="en-US" dirty="0"/>
          </a:p>
        </p:txBody>
      </p:sp>
    </p:spTree>
    <p:extLst>
      <p:ext uri="{BB962C8B-B14F-4D97-AF65-F5344CB8AC3E}">
        <p14:creationId xmlns:p14="http://schemas.microsoft.com/office/powerpoint/2010/main" val="2762423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490" y="0"/>
            <a:ext cx="7886700" cy="1276350"/>
          </a:xfrm>
        </p:spPr>
        <p:txBody>
          <a:bodyPr>
            <a:normAutofit/>
          </a:bodyPr>
          <a:lstStyle/>
          <a:p>
            <a:r>
              <a:rPr lang="en-US" sz="2000" b="1" dirty="0" smtClean="0"/>
              <a:t>Managing the Impact of Long-Term Care Needs and</a:t>
            </a:r>
            <a:br>
              <a:rPr lang="en-US" sz="2000" b="1" dirty="0" smtClean="0"/>
            </a:br>
            <a:r>
              <a:rPr lang="en-US" sz="2000" b="1" dirty="0" smtClean="0"/>
              <a:t>Expense on Retirement Security (List of Papers)</a:t>
            </a:r>
            <a:endParaRPr lang="en-US" sz="2000" b="1" dirty="0"/>
          </a:p>
        </p:txBody>
      </p:sp>
      <p:sp>
        <p:nvSpPr>
          <p:cNvPr id="3" name="Content Placeholder 2"/>
          <p:cNvSpPr>
            <a:spLocks noGrp="1"/>
          </p:cNvSpPr>
          <p:nvPr>
            <p:ph sz="quarter" idx="12"/>
          </p:nvPr>
        </p:nvSpPr>
        <p:spPr>
          <a:xfrm>
            <a:off x="553940" y="1171096"/>
            <a:ext cx="8025077" cy="4930437"/>
          </a:xfrm>
        </p:spPr>
        <p:txBody>
          <a:bodyPr>
            <a:normAutofit fontScale="55000" lnSpcReduction="20000"/>
          </a:bodyPr>
          <a:lstStyle/>
          <a:p>
            <a:r>
              <a:rPr lang="en-US" sz="2900" dirty="0" smtClean="0"/>
              <a:t>Big Picture</a:t>
            </a:r>
          </a:p>
          <a:p>
            <a:pPr lvl="1"/>
            <a:r>
              <a:rPr lang="en-US" sz="2500" dirty="0" smtClean="0"/>
              <a:t>The Impact of Long-Term Care Costs on Retirement Wealth Needs</a:t>
            </a:r>
          </a:p>
          <a:p>
            <a:pPr lvl="1"/>
            <a:r>
              <a:rPr lang="en-US" sz="2500" dirty="0" smtClean="0"/>
              <a:t>How American Society Will Address Long-Term Care Risk, Financing and Retirement</a:t>
            </a:r>
          </a:p>
          <a:p>
            <a:r>
              <a:rPr lang="en-US" sz="2900" dirty="0" smtClean="0"/>
              <a:t>Caregiving, Family, Health</a:t>
            </a:r>
          </a:p>
          <a:p>
            <a:pPr lvl="1"/>
            <a:r>
              <a:rPr lang="en-US" sz="2500" dirty="0" smtClean="0"/>
              <a:t>Improving Retirement by Integrating Family, Friends, Housing and Support: Lessons Learned from Personal Experience</a:t>
            </a:r>
          </a:p>
          <a:p>
            <a:pPr lvl="1"/>
            <a:r>
              <a:rPr lang="en-US" sz="2500" dirty="0" smtClean="0"/>
              <a:t>The 65 Plus Age Wave and the Caregiving Conundrum: The Often Forgotten Piece of the Long-Term Care Puzzle</a:t>
            </a:r>
          </a:p>
          <a:p>
            <a:pPr lvl="1"/>
            <a:r>
              <a:rPr lang="en-US" sz="2500" dirty="0" smtClean="0"/>
              <a:t>Long-Term Benefits May Reduce End-of-Life Medical Care Costs</a:t>
            </a:r>
          </a:p>
          <a:p>
            <a:r>
              <a:rPr lang="en-US" sz="2900" dirty="0" smtClean="0"/>
              <a:t>Insurance</a:t>
            </a:r>
          </a:p>
          <a:p>
            <a:pPr lvl="1"/>
            <a:r>
              <a:rPr lang="en-US" sz="2500" dirty="0" smtClean="0"/>
              <a:t>An Overview of the U.S. LTC Insurance Market (Past and Present): The Economic Need for LTC Insurance, the History of LTC regulation &amp; Taxation and the Development of LTC Product Design Features</a:t>
            </a:r>
          </a:p>
          <a:p>
            <a:pPr lvl="1"/>
            <a:r>
              <a:rPr lang="en-US" sz="2500" dirty="0" smtClean="0"/>
              <a:t>Home Equity and At-Need Annuities – A Dynamic Long-Term Care Funding Duo</a:t>
            </a:r>
          </a:p>
          <a:p>
            <a:r>
              <a:rPr lang="en-US" sz="2900" dirty="0" smtClean="0"/>
              <a:t>International</a:t>
            </a:r>
          </a:p>
          <a:p>
            <a:pPr lvl="1"/>
            <a:r>
              <a:rPr lang="en-US" sz="2500" dirty="0" smtClean="0"/>
              <a:t>Can Long-Term Care Protection in Other Developed Countries Provide Guidance for the United States?</a:t>
            </a:r>
          </a:p>
          <a:p>
            <a:r>
              <a:rPr lang="en-US" sz="2900" dirty="0" smtClean="0"/>
              <a:t>Ideas for the Future</a:t>
            </a:r>
          </a:p>
          <a:p>
            <a:pPr lvl="1"/>
            <a:r>
              <a:rPr lang="en-US" sz="2500" dirty="0" smtClean="0"/>
              <a:t>Financing Future LTSS and Along Life through More Flexible 401(k)s and IRAs</a:t>
            </a:r>
          </a:p>
          <a:p>
            <a:pPr lvl="1"/>
            <a:r>
              <a:rPr lang="en-US" sz="2500" dirty="0" smtClean="0"/>
              <a:t>The American Long-Term Care Insurance Program (ALTCIP)</a:t>
            </a:r>
          </a:p>
          <a:p>
            <a:pPr lvl="1"/>
            <a:r>
              <a:rPr lang="en-US" sz="2500" dirty="0" smtClean="0"/>
              <a:t>Home Equity: A Strategic Resource for Long-Term Services and Supports</a:t>
            </a:r>
          </a:p>
          <a:p>
            <a:pPr lvl="1"/>
            <a:r>
              <a:rPr lang="en-US" sz="2500" dirty="0" smtClean="0"/>
              <a:t>An Affordable Long-Term Care Solution Through Risk Sharing</a:t>
            </a:r>
            <a:endParaRPr lang="en-US" sz="2500" dirty="0"/>
          </a:p>
        </p:txBody>
      </p:sp>
      <p:sp>
        <p:nvSpPr>
          <p:cNvPr id="4" name="Slide Number Placeholder 3"/>
          <p:cNvSpPr>
            <a:spLocks noGrp="1"/>
          </p:cNvSpPr>
          <p:nvPr>
            <p:ph type="sldNum" sz="quarter" idx="4294967295"/>
          </p:nvPr>
        </p:nvSpPr>
        <p:spPr>
          <a:xfrm>
            <a:off x="8237519" y="6493649"/>
            <a:ext cx="615950" cy="365125"/>
          </a:xfrm>
          <a:prstGeom prst="rect">
            <a:avLst/>
          </a:prstGeom>
        </p:spPr>
        <p:txBody>
          <a:bodyPr/>
          <a:lstStyle/>
          <a:p>
            <a:fld id="{25C4F4D4-6F9F-4101-B420-EAE9BABB75B0}" type="slidenum">
              <a:rPr lang="en-US" smtClean="0"/>
              <a:pPr/>
              <a:t>49</a:t>
            </a:fld>
            <a:endParaRPr lang="en-US" dirty="0"/>
          </a:p>
        </p:txBody>
      </p:sp>
    </p:spTree>
    <p:extLst>
      <p:ext uri="{BB962C8B-B14F-4D97-AF65-F5344CB8AC3E}">
        <p14:creationId xmlns:p14="http://schemas.microsoft.com/office/powerpoint/2010/main" val="23071915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19183"/>
            <a:ext cx="7886700" cy="1276985"/>
          </a:xfrm>
        </p:spPr>
        <p:txBody>
          <a:bodyPr>
            <a:normAutofit/>
          </a:bodyPr>
          <a:lstStyle/>
          <a:p>
            <a:r>
              <a:rPr lang="en-US" dirty="0" smtClean="0"/>
              <a:t>Background</a:t>
            </a:r>
            <a:br>
              <a:rPr lang="en-US" dirty="0" smtClean="0"/>
            </a:br>
            <a:r>
              <a:rPr lang="en-US" sz="2700" dirty="0" smtClean="0"/>
              <a:t>Post-Retirement Needs and Risk Committee</a:t>
            </a:r>
            <a:endParaRPr lang="en-US" sz="2700" dirty="0"/>
          </a:p>
        </p:txBody>
      </p:sp>
      <p:sp>
        <p:nvSpPr>
          <p:cNvPr id="3" name="Content Placeholder 2"/>
          <p:cNvSpPr>
            <a:spLocks noGrp="1"/>
          </p:cNvSpPr>
          <p:nvPr>
            <p:ph sz="quarter" idx="12"/>
          </p:nvPr>
        </p:nvSpPr>
        <p:spPr>
          <a:xfrm>
            <a:off x="681990" y="1712669"/>
            <a:ext cx="7886700" cy="4213225"/>
          </a:xfrm>
        </p:spPr>
        <p:txBody>
          <a:bodyPr>
            <a:normAutofit fontScale="92500" lnSpcReduction="10000"/>
          </a:bodyPr>
          <a:lstStyle/>
          <a:p>
            <a:r>
              <a:rPr lang="en-US" dirty="0" smtClean="0"/>
              <a:t>Society of Actuaries post-retirement risk research: nearly 20 years of work</a:t>
            </a:r>
          </a:p>
          <a:p>
            <a:r>
              <a:rPr lang="en-US" dirty="0" smtClean="0"/>
              <a:t>Overall program goal: Understand and improve post-retirement risk management</a:t>
            </a:r>
          </a:p>
          <a:p>
            <a:pPr lvl="1"/>
            <a:r>
              <a:rPr lang="en-US" dirty="0" smtClean="0"/>
              <a:t>Focus on middle income market age 50 and older</a:t>
            </a:r>
          </a:p>
          <a:p>
            <a:pPr lvl="1"/>
            <a:r>
              <a:rPr lang="en-US" dirty="0" smtClean="0"/>
              <a:t>Housing value is largest financial asset for many</a:t>
            </a:r>
          </a:p>
          <a:p>
            <a:pPr lvl="1"/>
            <a:r>
              <a:rPr lang="en-US" dirty="0" smtClean="0"/>
              <a:t>Many lack adequate assets to maintain living standard</a:t>
            </a:r>
          </a:p>
          <a:p>
            <a:pPr lvl="1"/>
            <a:r>
              <a:rPr lang="en-US" dirty="0" smtClean="0"/>
              <a:t>Decisions will require trade-offs on living standards</a:t>
            </a:r>
          </a:p>
          <a:p>
            <a:r>
              <a:rPr lang="en-US" dirty="0" smtClean="0"/>
              <a:t>Balance focus on understanding public action, solutions</a:t>
            </a:r>
          </a:p>
          <a:p>
            <a:r>
              <a:rPr lang="en-US" dirty="0" smtClean="0"/>
              <a:t>Focus on multiple-stakeholders</a:t>
            </a:r>
          </a:p>
        </p:txBody>
      </p:sp>
      <p:sp>
        <p:nvSpPr>
          <p:cNvPr id="4" name="Slide Number Placeholder 3"/>
          <p:cNvSpPr>
            <a:spLocks noGrp="1"/>
          </p:cNvSpPr>
          <p:nvPr>
            <p:ph type="sldNum" sz="quarter" idx="4294967295"/>
          </p:nvPr>
        </p:nvSpPr>
        <p:spPr>
          <a:xfrm>
            <a:off x="8237519" y="6493649"/>
            <a:ext cx="615950" cy="365125"/>
          </a:xfrm>
          <a:prstGeom prst="rect">
            <a:avLst/>
          </a:prstGeom>
        </p:spPr>
        <p:txBody>
          <a:bodyPr/>
          <a:lstStyle/>
          <a:p>
            <a:fld id="{25C4F4D4-6F9F-4101-B420-EAE9BABB75B0}" type="slidenum">
              <a:rPr lang="en-US" smtClean="0"/>
              <a:pPr/>
              <a:t>5</a:t>
            </a:fld>
            <a:endParaRPr lang="en-US" dirty="0"/>
          </a:p>
        </p:txBody>
      </p:sp>
    </p:spTree>
    <p:extLst>
      <p:ext uri="{BB962C8B-B14F-4D97-AF65-F5344CB8AC3E}">
        <p14:creationId xmlns:p14="http://schemas.microsoft.com/office/powerpoint/2010/main" val="21345171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Survey and Public Attitude Research Series</a:t>
            </a:r>
            <a:endParaRPr lang="en-US" dirty="0"/>
          </a:p>
        </p:txBody>
      </p:sp>
    </p:spTree>
    <p:extLst>
      <p:ext uri="{BB962C8B-B14F-4D97-AF65-F5344CB8AC3E}">
        <p14:creationId xmlns:p14="http://schemas.microsoft.com/office/powerpoint/2010/main" val="25360131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Attitude Research</a:t>
            </a:r>
            <a:endParaRPr lang="en-US" dirty="0"/>
          </a:p>
        </p:txBody>
      </p:sp>
      <p:sp>
        <p:nvSpPr>
          <p:cNvPr id="3" name="Content Placeholder 2"/>
          <p:cNvSpPr>
            <a:spLocks noGrp="1"/>
          </p:cNvSpPr>
          <p:nvPr>
            <p:ph idx="1"/>
          </p:nvPr>
        </p:nvSpPr>
        <p:spPr>
          <a:xfrm>
            <a:off x="628650" y="1418653"/>
            <a:ext cx="7886700" cy="4043363"/>
          </a:xfrm>
        </p:spPr>
        <p:txBody>
          <a:bodyPr/>
          <a:lstStyle/>
          <a:p>
            <a:r>
              <a:rPr lang="en-US" sz="2400" dirty="0" smtClean="0"/>
              <a:t>Society of Actuaries Committee on Post-Retirement Needs and Risks (CPRNR) has conducted research on public knowledge and attitudes since 2001</a:t>
            </a:r>
          </a:p>
          <a:p>
            <a:r>
              <a:rPr lang="en-US" sz="2400" dirty="0" smtClean="0"/>
              <a:t>2015:  8</a:t>
            </a:r>
            <a:r>
              <a:rPr lang="en-US" sz="2400" baseline="30000" dirty="0" smtClean="0"/>
              <a:t>th</a:t>
            </a:r>
            <a:r>
              <a:rPr lang="en-US" sz="2400" dirty="0" smtClean="0"/>
              <a:t> risk survey; 3</a:t>
            </a:r>
            <a:r>
              <a:rPr lang="en-US" sz="2400" baseline="30000" dirty="0" smtClean="0"/>
              <a:t>rd</a:t>
            </a:r>
            <a:r>
              <a:rPr lang="en-US" sz="2400" dirty="0" smtClean="0"/>
              <a:t> set of focus groups; 1</a:t>
            </a:r>
            <a:r>
              <a:rPr lang="en-US" sz="2400" baseline="30000" dirty="0" smtClean="0"/>
              <a:t>st</a:t>
            </a:r>
            <a:r>
              <a:rPr lang="en-US" sz="2400" dirty="0" smtClean="0"/>
              <a:t> set of in-depth interviews</a:t>
            </a:r>
          </a:p>
          <a:p>
            <a:r>
              <a:rPr lang="en-US" sz="2400" dirty="0" smtClean="0"/>
              <a:t>First time for: specific look at long-term retirees and attempt to look back at how retirees are doing vs. looking at what they plan to do</a:t>
            </a:r>
          </a:p>
          <a:p>
            <a:r>
              <a:rPr lang="en-US" sz="2400" dirty="0" smtClean="0"/>
              <a:t>Each survey combines “core items” with special subjects: reports published on special subjects </a:t>
            </a:r>
          </a:p>
          <a:p>
            <a:endParaRPr lang="en-US" sz="2400" dirty="0" smtClean="0"/>
          </a:p>
        </p:txBody>
      </p:sp>
    </p:spTree>
    <p:extLst>
      <p:ext uri="{BB962C8B-B14F-4D97-AF65-F5344CB8AC3E}">
        <p14:creationId xmlns:p14="http://schemas.microsoft.com/office/powerpoint/2010/main" val="39324381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of Surveys </a:t>
            </a:r>
            <a:endParaRPr lang="en-US" dirty="0"/>
          </a:p>
        </p:txBody>
      </p:sp>
      <p:sp>
        <p:nvSpPr>
          <p:cNvPr id="3" name="Content Placeholder 2"/>
          <p:cNvSpPr>
            <a:spLocks noGrp="1"/>
          </p:cNvSpPr>
          <p:nvPr>
            <p:ph idx="1"/>
          </p:nvPr>
        </p:nvSpPr>
        <p:spPr/>
        <p:txBody>
          <a:bodyPr/>
          <a:lstStyle/>
          <a:p>
            <a:r>
              <a:rPr lang="en-US" sz="2400" dirty="0" smtClean="0"/>
              <a:t>Major repeating topics: what people see as top risks, how we retire, how risks are managed</a:t>
            </a:r>
          </a:p>
          <a:p>
            <a:r>
              <a:rPr lang="en-US" sz="2400" dirty="0" smtClean="0"/>
              <a:t>Special 2015 topics include </a:t>
            </a:r>
          </a:p>
          <a:p>
            <a:pPr lvl="1"/>
            <a:r>
              <a:rPr lang="en-US" dirty="0" smtClean="0"/>
              <a:t>Shocks and Unexpected Expenses (including healthcare and long-term care)</a:t>
            </a:r>
          </a:p>
          <a:p>
            <a:pPr lvl="1"/>
            <a:r>
              <a:rPr lang="en-US" dirty="0" smtClean="0"/>
              <a:t>Spending </a:t>
            </a:r>
            <a:r>
              <a:rPr lang="en-US" dirty="0"/>
              <a:t>Patterns &amp; </a:t>
            </a:r>
            <a:r>
              <a:rPr lang="en-US" dirty="0" smtClean="0"/>
              <a:t>Debt</a:t>
            </a:r>
            <a:endParaRPr lang="en-US" dirty="0"/>
          </a:p>
          <a:p>
            <a:pPr lvl="1"/>
            <a:r>
              <a:rPr lang="en-US" dirty="0" smtClean="0"/>
              <a:t>Living </a:t>
            </a:r>
            <a:r>
              <a:rPr lang="en-US" dirty="0"/>
              <a:t>Longer &amp; Impact on Planning (including delaying retirement &amp; </a:t>
            </a:r>
            <a:r>
              <a:rPr lang="en-US" dirty="0" smtClean="0"/>
              <a:t>longevity)</a:t>
            </a:r>
          </a:p>
          <a:p>
            <a:pPr lvl="1"/>
            <a:endParaRPr lang="en-US" sz="2400" dirty="0"/>
          </a:p>
          <a:p>
            <a:pPr marL="457200" lvl="1" indent="0">
              <a:buNone/>
            </a:pPr>
            <a:r>
              <a:rPr lang="en-US" dirty="0" smtClean="0"/>
              <a:t>Note: Complete list of special topics in Appendix</a:t>
            </a:r>
            <a:endParaRPr lang="nl-NL" sz="2400" dirty="0"/>
          </a:p>
        </p:txBody>
      </p:sp>
    </p:spTree>
    <p:extLst>
      <p:ext uri="{BB962C8B-B14F-4D97-AF65-F5344CB8AC3E}">
        <p14:creationId xmlns:p14="http://schemas.microsoft.com/office/powerpoint/2010/main" val="15118624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2015 Risk Research</a:t>
            </a:r>
            <a:endParaRPr lang="en-US" dirty="0"/>
          </a:p>
        </p:txBody>
      </p:sp>
      <p:sp>
        <p:nvSpPr>
          <p:cNvPr id="3" name="Content Placeholder 2"/>
          <p:cNvSpPr>
            <a:spLocks noGrp="1"/>
          </p:cNvSpPr>
          <p:nvPr>
            <p:ph idx="1"/>
          </p:nvPr>
        </p:nvSpPr>
        <p:spPr>
          <a:xfrm>
            <a:off x="516587" y="1086736"/>
            <a:ext cx="7886700" cy="4043363"/>
          </a:xfrm>
        </p:spPr>
        <p:txBody>
          <a:bodyPr/>
          <a:lstStyle/>
          <a:p>
            <a:r>
              <a:rPr lang="en-US" sz="2400" dirty="0" smtClean="0"/>
              <a:t>Three part approach</a:t>
            </a:r>
          </a:p>
          <a:p>
            <a:pPr lvl="1"/>
            <a:r>
              <a:rPr lang="en-US" dirty="0" smtClean="0"/>
              <a:t>Survey</a:t>
            </a:r>
          </a:p>
          <a:p>
            <a:pPr lvl="1"/>
            <a:r>
              <a:rPr lang="en-US" dirty="0" smtClean="0"/>
              <a:t>Focus groups – long-term retirees</a:t>
            </a:r>
          </a:p>
          <a:p>
            <a:pPr lvl="1"/>
            <a:r>
              <a:rPr lang="en-US" dirty="0" smtClean="0"/>
              <a:t>Interviews – caregivers of long-term retirees who have had major problems and would not be represented in survey pool or focus groups</a:t>
            </a:r>
          </a:p>
          <a:p>
            <a:r>
              <a:rPr lang="en-US" sz="2400" dirty="0" smtClean="0"/>
              <a:t>U.S. only for survey, U.S. and Canada for focus groups and interviews</a:t>
            </a:r>
          </a:p>
          <a:p>
            <a:pPr marL="0" indent="0">
              <a:buNone/>
            </a:pPr>
            <a:r>
              <a:rPr lang="en-US" sz="2000" dirty="0" smtClean="0"/>
              <a:t>Caution: in interpreting results, particularly in area of shocks: remember that people who have experienced major health declines generally are not part of survey or focus groups – consider interview results </a:t>
            </a:r>
          </a:p>
          <a:p>
            <a:pPr marL="0" indent="0">
              <a:buNone/>
            </a:pPr>
            <a:endParaRPr lang="en-US" sz="2400" dirty="0" smtClean="0"/>
          </a:p>
          <a:p>
            <a:pPr marL="457200" lvl="1" indent="0">
              <a:buNone/>
            </a:pPr>
            <a:endParaRPr lang="en-US" dirty="0"/>
          </a:p>
        </p:txBody>
      </p:sp>
    </p:spTree>
    <p:extLst>
      <p:ext uri="{BB962C8B-B14F-4D97-AF65-F5344CB8AC3E}">
        <p14:creationId xmlns:p14="http://schemas.microsoft.com/office/powerpoint/2010/main" val="38632583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SOA Brand Colors">
      <a:dk1>
        <a:srgbClr val="000000"/>
      </a:dk1>
      <a:lt1>
        <a:sysClr val="window" lastClr="FFFFFF"/>
      </a:lt1>
      <a:dk2>
        <a:srgbClr val="024D7C"/>
      </a:dk2>
      <a:lt2>
        <a:srgbClr val="BEBBBA"/>
      </a:lt2>
      <a:accent1>
        <a:srgbClr val="77C4D5"/>
      </a:accent1>
      <a:accent2>
        <a:srgbClr val="D23138"/>
      </a:accent2>
      <a:accent3>
        <a:srgbClr val="FDCE07"/>
      </a:accent3>
      <a:accent4>
        <a:srgbClr val="BABF33"/>
      </a:accent4>
      <a:accent5>
        <a:srgbClr val="E27F26"/>
      </a:accent5>
      <a:accent6>
        <a:srgbClr val="000000"/>
      </a:accent6>
      <a:hlink>
        <a:srgbClr val="D23138"/>
      </a:hlink>
      <a:folHlink>
        <a:srgbClr val="77C4D5"/>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A_presentation_template.pot [Read-Only] [Compatibility Mode]" id="{EDDC1F47-4C44-4F41-AB92-57D7905320A4}" vid="{DF845286-D854-443B-91A7-6587526C1F8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21333</TotalTime>
  <Words>4103</Words>
  <Application>Microsoft Office PowerPoint</Application>
  <PresentationFormat>On-screen Show (4:3)</PresentationFormat>
  <Paragraphs>427</Paragraphs>
  <Slides>49</Slides>
  <Notes>9</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62" baseType="lpstr">
      <vt:lpstr>MS PGothic</vt:lpstr>
      <vt:lpstr>Arial</vt:lpstr>
      <vt:lpstr>Calibri</vt:lpstr>
      <vt:lpstr>McGaramond</vt:lpstr>
      <vt:lpstr>MGaramond</vt:lpstr>
      <vt:lpstr>Source Sans Pro</vt:lpstr>
      <vt:lpstr>Source Sans Pro Bold</vt:lpstr>
      <vt:lpstr>Source Sans Pro Light</vt:lpstr>
      <vt:lpstr>Times New Roman</vt:lpstr>
      <vt:lpstr>Wingdings</vt:lpstr>
      <vt:lpstr>ヒラギノ角ゴ Pro W3</vt:lpstr>
      <vt:lpstr>Office Theme</vt:lpstr>
      <vt:lpstr>Chart</vt:lpstr>
      <vt:lpstr>Public Knowledge and Perceptions About Retirement Risk, Risk Management and Longevity</vt:lpstr>
      <vt:lpstr>Agenda</vt:lpstr>
      <vt:lpstr>Background</vt:lpstr>
      <vt:lpstr>Context</vt:lpstr>
      <vt:lpstr>Background Post-Retirement Needs and Risk Committee</vt:lpstr>
      <vt:lpstr>Risk Survey and Public Attitude Research Series</vt:lpstr>
      <vt:lpstr>Public Attitude Research</vt:lpstr>
      <vt:lpstr>Content of Surveys </vt:lpstr>
      <vt:lpstr>2015 Risk Research</vt:lpstr>
      <vt:lpstr>Big Picture: What we learned</vt:lpstr>
      <vt:lpstr>Managing Risks in Retirement (Core continuing topic for surveys)</vt:lpstr>
      <vt:lpstr>There is very little formal financial risk management by retirees.</vt:lpstr>
      <vt:lpstr>Managing Risks in Retirement</vt:lpstr>
      <vt:lpstr>Trying to save as much money as possible and eliminating consumer debt are top risk management strategies.</vt:lpstr>
      <vt:lpstr>Few plan to use lifetime income annuity options or products to manage retirement risk.</vt:lpstr>
      <vt:lpstr>What We Learned</vt:lpstr>
      <vt:lpstr>Shocks and Unexpected Expenses in Retirement</vt:lpstr>
      <vt:lpstr>Shocks and Unexpected Expenses in Retirement: New area of focus (2015) </vt:lpstr>
      <vt:lpstr>Shocks and Unexpected Expenses in Retirement</vt:lpstr>
      <vt:lpstr>Shocks and Unexpected Expenses in Retirement</vt:lpstr>
      <vt:lpstr>More than 1 in 3 experiencing shocks had reductions in assets of 25% or more as a result of the shocks they experienced in retirement.  </vt:lpstr>
      <vt:lpstr>More than 1 in 10 with shocks had to reduce their spending by 50% or more as a result of the shocks they experienced.</vt:lpstr>
      <vt:lpstr>About 3 in 4 retirees feel they have been able to manage within their new financial constraints at least somewhat well</vt:lpstr>
      <vt:lpstr>What We Learned</vt:lpstr>
      <vt:lpstr>Understanding Longevity</vt:lpstr>
      <vt:lpstr>Gaps in Understanding of Longevity</vt:lpstr>
      <vt:lpstr>Consumer and Advisor Education: Age Wise Longevity Infographics </vt:lpstr>
      <vt:lpstr>Explaining Longevity Risk</vt:lpstr>
      <vt:lpstr>Conclusions</vt:lpstr>
      <vt:lpstr>Concluding Thoughts:  What is Often Working Well</vt:lpstr>
      <vt:lpstr>Concluding Thoughts:  Areas for Improvement</vt:lpstr>
      <vt:lpstr>How to Find SOA Research Reports  and More Information</vt:lpstr>
      <vt:lpstr> Appendices  Methodology  Overview of Research</vt:lpstr>
      <vt:lpstr>Methodology</vt:lpstr>
      <vt:lpstr>Risk Survey Series</vt:lpstr>
      <vt:lpstr>Methodology  </vt:lpstr>
      <vt:lpstr>Methodology  </vt:lpstr>
      <vt:lpstr>Overview of Research</vt:lpstr>
      <vt:lpstr>Listing of Selected Committee Projects</vt:lpstr>
      <vt:lpstr>Summary of Survey and Focus Group Projects </vt:lpstr>
      <vt:lpstr>Summary of Survey and Focus Group Projects (continued)</vt:lpstr>
      <vt:lpstr>Summary of Survey and Focus Group Projects (continued) </vt:lpstr>
      <vt:lpstr>Summary of Public Education Projects</vt:lpstr>
      <vt:lpstr>Summary of Research Reports</vt:lpstr>
      <vt:lpstr>Summary of Research Reports (continued)</vt:lpstr>
      <vt:lpstr>Summary of Research Related to Lifetime Income Including Plan Sponsor Guidance </vt:lpstr>
      <vt:lpstr>Summary of Retirement Planning Software Research</vt:lpstr>
      <vt:lpstr>Summary of Paper Calls and Monographs</vt:lpstr>
      <vt:lpstr>Managing the Impact of Long-Term Care Needs and Expense on Retirement Security (List of Papers)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See Vang</dc:creator>
  <cp:lastModifiedBy>Marilyn Parris-Bell</cp:lastModifiedBy>
  <cp:revision>355</cp:revision>
  <cp:lastPrinted>2015-10-16T15:33:03Z</cp:lastPrinted>
  <dcterms:created xsi:type="dcterms:W3CDTF">2015-06-30T21:24:15Z</dcterms:created>
  <dcterms:modified xsi:type="dcterms:W3CDTF">2016-09-27T10:39:29Z</dcterms:modified>
</cp:coreProperties>
</file>